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7" r:id="rId3"/>
    <p:sldId id="275" r:id="rId4"/>
    <p:sldId id="288" r:id="rId5"/>
    <p:sldId id="258" r:id="rId6"/>
    <p:sldId id="280" r:id="rId7"/>
    <p:sldId id="285" r:id="rId8"/>
    <p:sldId id="259" r:id="rId9"/>
    <p:sldId id="260" r:id="rId10"/>
    <p:sldId id="261" r:id="rId11"/>
    <p:sldId id="262" r:id="rId12"/>
    <p:sldId id="263" r:id="rId13"/>
    <p:sldId id="286" r:id="rId14"/>
    <p:sldId id="287" r:id="rId15"/>
    <p:sldId id="284" r:id="rId16"/>
    <p:sldId id="278" r:id="rId17"/>
    <p:sldId id="264" r:id="rId18"/>
    <p:sldId id="282" r:id="rId19"/>
    <p:sldId id="283" r:id="rId20"/>
    <p:sldId id="266" r:id="rId21"/>
    <p:sldId id="271" r:id="rId22"/>
    <p:sldId id="267" r:id="rId23"/>
    <p:sldId id="268" r:id="rId24"/>
    <p:sldId id="269" r:id="rId25"/>
    <p:sldId id="270" r:id="rId26"/>
    <p:sldId id="272" r:id="rId27"/>
    <p:sldId id="273" r:id="rId28"/>
    <p:sldId id="279"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660"/>
  </p:normalViewPr>
  <p:slideViewPr>
    <p:cSldViewPr snapToGrid="0">
      <p:cViewPr varScale="1">
        <p:scale>
          <a:sx n="68" d="100"/>
          <a:sy n="68" d="100"/>
        </p:scale>
        <p:origin x="30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5F5EA8-7CC3-417A-834B-B204850108F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AD6B4-375D-4678-8D5B-71B455724ED2}" type="slidenum">
              <a:rPr lang="en-US" smtClean="0"/>
              <a:t>‹#›</a:t>
            </a:fld>
            <a:endParaRPr lang="en-US"/>
          </a:p>
        </p:txBody>
      </p:sp>
    </p:spTree>
    <p:extLst>
      <p:ext uri="{BB962C8B-B14F-4D97-AF65-F5344CB8AC3E}">
        <p14:creationId xmlns:p14="http://schemas.microsoft.com/office/powerpoint/2010/main" val="255659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F5EA8-7CC3-417A-834B-B204850108F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AD6B4-375D-4678-8D5B-71B455724ED2}" type="slidenum">
              <a:rPr lang="en-US" smtClean="0"/>
              <a:t>‹#›</a:t>
            </a:fld>
            <a:endParaRPr lang="en-US"/>
          </a:p>
        </p:txBody>
      </p:sp>
    </p:spTree>
    <p:extLst>
      <p:ext uri="{BB962C8B-B14F-4D97-AF65-F5344CB8AC3E}">
        <p14:creationId xmlns:p14="http://schemas.microsoft.com/office/powerpoint/2010/main" val="294535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F5EA8-7CC3-417A-834B-B204850108F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AD6B4-375D-4678-8D5B-71B455724ED2}" type="slidenum">
              <a:rPr lang="en-US" smtClean="0"/>
              <a:t>‹#›</a:t>
            </a:fld>
            <a:endParaRPr lang="en-US"/>
          </a:p>
        </p:txBody>
      </p:sp>
    </p:spTree>
    <p:extLst>
      <p:ext uri="{BB962C8B-B14F-4D97-AF65-F5344CB8AC3E}">
        <p14:creationId xmlns:p14="http://schemas.microsoft.com/office/powerpoint/2010/main" val="165315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F5EA8-7CC3-417A-834B-B204850108F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AD6B4-375D-4678-8D5B-71B455724ED2}" type="slidenum">
              <a:rPr lang="en-US" smtClean="0"/>
              <a:t>‹#›</a:t>
            </a:fld>
            <a:endParaRPr lang="en-US"/>
          </a:p>
        </p:txBody>
      </p:sp>
    </p:spTree>
    <p:extLst>
      <p:ext uri="{BB962C8B-B14F-4D97-AF65-F5344CB8AC3E}">
        <p14:creationId xmlns:p14="http://schemas.microsoft.com/office/powerpoint/2010/main" val="246814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5F5EA8-7CC3-417A-834B-B204850108F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AD6B4-375D-4678-8D5B-71B455724ED2}" type="slidenum">
              <a:rPr lang="en-US" smtClean="0"/>
              <a:t>‹#›</a:t>
            </a:fld>
            <a:endParaRPr lang="en-US"/>
          </a:p>
        </p:txBody>
      </p:sp>
    </p:spTree>
    <p:extLst>
      <p:ext uri="{BB962C8B-B14F-4D97-AF65-F5344CB8AC3E}">
        <p14:creationId xmlns:p14="http://schemas.microsoft.com/office/powerpoint/2010/main" val="426042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5F5EA8-7CC3-417A-834B-B204850108FC}"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AD6B4-375D-4678-8D5B-71B455724ED2}" type="slidenum">
              <a:rPr lang="en-US" smtClean="0"/>
              <a:t>‹#›</a:t>
            </a:fld>
            <a:endParaRPr lang="en-US"/>
          </a:p>
        </p:txBody>
      </p:sp>
    </p:spTree>
    <p:extLst>
      <p:ext uri="{BB962C8B-B14F-4D97-AF65-F5344CB8AC3E}">
        <p14:creationId xmlns:p14="http://schemas.microsoft.com/office/powerpoint/2010/main" val="247353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5F5EA8-7CC3-417A-834B-B204850108FC}" type="datetimeFigureOut">
              <a:rPr lang="en-US" smtClean="0"/>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AD6B4-375D-4678-8D5B-71B455724ED2}" type="slidenum">
              <a:rPr lang="en-US" smtClean="0"/>
              <a:t>‹#›</a:t>
            </a:fld>
            <a:endParaRPr lang="en-US"/>
          </a:p>
        </p:txBody>
      </p:sp>
    </p:spTree>
    <p:extLst>
      <p:ext uri="{BB962C8B-B14F-4D97-AF65-F5344CB8AC3E}">
        <p14:creationId xmlns:p14="http://schemas.microsoft.com/office/powerpoint/2010/main" val="9823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5F5EA8-7CC3-417A-834B-B204850108FC}" type="datetimeFigureOut">
              <a:rPr lang="en-US" smtClean="0"/>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AD6B4-375D-4678-8D5B-71B455724ED2}" type="slidenum">
              <a:rPr lang="en-US" smtClean="0"/>
              <a:t>‹#›</a:t>
            </a:fld>
            <a:endParaRPr lang="en-US"/>
          </a:p>
        </p:txBody>
      </p:sp>
    </p:spTree>
    <p:extLst>
      <p:ext uri="{BB962C8B-B14F-4D97-AF65-F5344CB8AC3E}">
        <p14:creationId xmlns:p14="http://schemas.microsoft.com/office/powerpoint/2010/main" val="375274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F5EA8-7CC3-417A-834B-B204850108FC}" type="datetimeFigureOut">
              <a:rPr lang="en-US" smtClean="0"/>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AD6B4-375D-4678-8D5B-71B455724ED2}" type="slidenum">
              <a:rPr lang="en-US" smtClean="0"/>
              <a:t>‹#›</a:t>
            </a:fld>
            <a:endParaRPr lang="en-US"/>
          </a:p>
        </p:txBody>
      </p:sp>
    </p:spTree>
    <p:extLst>
      <p:ext uri="{BB962C8B-B14F-4D97-AF65-F5344CB8AC3E}">
        <p14:creationId xmlns:p14="http://schemas.microsoft.com/office/powerpoint/2010/main" val="135175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5F5EA8-7CC3-417A-834B-B204850108FC}"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AD6B4-375D-4678-8D5B-71B455724ED2}" type="slidenum">
              <a:rPr lang="en-US" smtClean="0"/>
              <a:t>‹#›</a:t>
            </a:fld>
            <a:endParaRPr lang="en-US"/>
          </a:p>
        </p:txBody>
      </p:sp>
    </p:spTree>
    <p:extLst>
      <p:ext uri="{BB962C8B-B14F-4D97-AF65-F5344CB8AC3E}">
        <p14:creationId xmlns:p14="http://schemas.microsoft.com/office/powerpoint/2010/main" val="181908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5F5EA8-7CC3-417A-834B-B204850108FC}"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AD6B4-375D-4678-8D5B-71B455724ED2}" type="slidenum">
              <a:rPr lang="en-US" smtClean="0"/>
              <a:t>‹#›</a:t>
            </a:fld>
            <a:endParaRPr lang="en-US"/>
          </a:p>
        </p:txBody>
      </p:sp>
    </p:spTree>
    <p:extLst>
      <p:ext uri="{BB962C8B-B14F-4D97-AF65-F5344CB8AC3E}">
        <p14:creationId xmlns:p14="http://schemas.microsoft.com/office/powerpoint/2010/main" val="88953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F5EA8-7CC3-417A-834B-B204850108FC}" type="datetimeFigureOut">
              <a:rPr lang="en-US" smtClean="0"/>
              <a:t>9/29/2023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AD6B4-375D-4678-8D5B-71B455724ED2}" type="slidenum">
              <a:rPr lang="en-US" smtClean="0"/>
              <a:t>‹#›</a:t>
            </a:fld>
            <a:endParaRPr lang="en-US"/>
          </a:p>
        </p:txBody>
      </p:sp>
    </p:spTree>
    <p:extLst>
      <p:ext uri="{BB962C8B-B14F-4D97-AF65-F5344CB8AC3E}">
        <p14:creationId xmlns:p14="http://schemas.microsoft.com/office/powerpoint/2010/main" val="225760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888181">
            <a:off x="-906940" y="-426653"/>
            <a:ext cx="2387345" cy="73320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950947">
            <a:off x="9759193" y="-550119"/>
            <a:ext cx="2717074" cy="8312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950947">
            <a:off x="348602" y="6442350"/>
            <a:ext cx="2717074" cy="8312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Giáo Dục Công Dân 6 - SGK Chân Trời Sáng Tạo - Sách và Thiết bị Giáo dục  Miền N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8323" y="0"/>
            <a:ext cx="4808170" cy="688200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rot="888181">
            <a:off x="10830445" y="-67174"/>
            <a:ext cx="2387345" cy="744812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389965" y="-609958"/>
            <a:ext cx="1640541" cy="76986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470340" y="636403"/>
            <a:ext cx="721660" cy="69924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8" idx="2"/>
          </p:cNvCxnSpPr>
          <p:nvPr/>
        </p:nvCxnSpPr>
        <p:spPr>
          <a:xfrm>
            <a:off x="-1573306" y="5298141"/>
            <a:ext cx="3166929" cy="19597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371209" y="-1114324"/>
            <a:ext cx="3166929" cy="19597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81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52593" b="2277"/>
          <a:stretch/>
        </p:blipFill>
        <p:spPr bwMode="auto">
          <a:xfrm>
            <a:off x="1076552" y="140491"/>
            <a:ext cx="9775224" cy="6609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24619" y="321958"/>
            <a:ext cx="744583" cy="923330"/>
          </a:xfrm>
          <a:prstGeom prst="rect">
            <a:avLst/>
          </a:prstGeom>
          <a:noFill/>
        </p:spPr>
        <p:txBody>
          <a:bodyPr wrap="square" rtlCol="0">
            <a:spAutoFit/>
          </a:bodyPr>
          <a:lstStyle/>
          <a:p>
            <a:r>
              <a:rPr lang="en-US" sz="5400" b="1" dirty="0">
                <a:solidFill>
                  <a:schemeClr val="bg1"/>
                </a:solidFill>
              </a:rPr>
              <a:t>3</a:t>
            </a:r>
          </a:p>
        </p:txBody>
      </p:sp>
      <p:sp>
        <p:nvSpPr>
          <p:cNvPr id="2" name="Rectangle 1"/>
          <p:cNvSpPr/>
          <p:nvPr/>
        </p:nvSpPr>
        <p:spPr>
          <a:xfrm>
            <a:off x="3270973" y="2421373"/>
            <a:ext cx="2055371" cy="584775"/>
          </a:xfrm>
          <a:prstGeom prst="rect">
            <a:avLst/>
          </a:prstGeom>
        </p:spPr>
        <p:txBody>
          <a:bodyPr wrap="none">
            <a:spAutoFit/>
          </a:bodyPr>
          <a:lstStyle/>
          <a:p>
            <a:r>
              <a:rPr lang="en-US" sz="3200" dirty="0" err="1">
                <a:latin typeface="Times New Roman" panose="02020603050405020304" pitchFamily="18" charset="0"/>
                <a:ea typeface="Arial" panose="020B0604020202020204" pitchFamily="34" charset="0"/>
                <a:cs typeface="Times New Roman" panose="02020603050405020304" pitchFamily="18" charset="0"/>
              </a:rPr>
              <a:t>Mặc</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kê</a:t>
            </a:r>
            <a:r>
              <a:rPr lang="en-US" sz="3200" dirty="0">
                <a:latin typeface="Times New Roman" panose="02020603050405020304" pitchFamily="18" charset="0"/>
                <a:ea typeface="Arial" panose="020B0604020202020204" pitchFamily="34" charset="0"/>
                <a:cs typeface="Times New Roman" panose="02020603050405020304" pitchFamily="18" charset="0"/>
              </a:rPr>
              <a:t>̣ nó!</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34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133" r="676" b="2384"/>
          <a:stretch/>
        </p:blipFill>
        <p:spPr bwMode="auto">
          <a:xfrm>
            <a:off x="1018439" y="104504"/>
            <a:ext cx="10032737" cy="66663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89934" y="256643"/>
            <a:ext cx="744583" cy="923330"/>
          </a:xfrm>
          <a:prstGeom prst="rect">
            <a:avLst/>
          </a:prstGeom>
          <a:noFill/>
        </p:spPr>
        <p:txBody>
          <a:bodyPr wrap="square" rtlCol="0">
            <a:spAutoFit/>
          </a:bodyPr>
          <a:lstStyle/>
          <a:p>
            <a:r>
              <a:rPr lang="en-US" sz="5400" b="1" dirty="0">
                <a:solidFill>
                  <a:schemeClr val="bg1"/>
                </a:solidFill>
              </a:rPr>
              <a:t>4</a:t>
            </a:r>
          </a:p>
        </p:txBody>
      </p:sp>
    </p:spTree>
    <p:extLst>
      <p:ext uri="{BB962C8B-B14F-4D97-AF65-F5344CB8AC3E}">
        <p14:creationId xmlns:p14="http://schemas.microsoft.com/office/powerpoint/2010/main" val="179051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2492" y="220162"/>
            <a:ext cx="7733211" cy="516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4504" y="5493657"/>
            <a:ext cx="11952514" cy="1252074"/>
          </a:xfrm>
          <a:prstGeom prst="rect">
            <a:avLst/>
          </a:prstGeom>
          <a:blipFill>
            <a:blip r:embed="rId3"/>
            <a:tile tx="0" ty="0" sx="100000" sy="100000" flip="none" algn="tl"/>
          </a:blipFill>
        </p:spPr>
        <p:txBody>
          <a:bodyPr wrap="square">
            <a:spAutoFit/>
          </a:bodyPr>
          <a:lstStyle/>
          <a:p>
            <a:pPr marL="342900" marR="76200" lvl="0" indent="-342900">
              <a:lnSpc>
                <a:spcPct val="107000"/>
              </a:lnSpc>
              <a:spcBef>
                <a:spcPts val="0"/>
              </a:spcBef>
              <a:spcAft>
                <a:spcPts val="0"/>
              </a:spcAft>
              <a:buFont typeface="+mj-lt"/>
              <a:buAutoNum type="arabicPeriod"/>
              <a:tabLst>
                <a:tab pos="50927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Hình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ảnh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nào</a:t>
            </a:r>
            <a:r>
              <a:rPr lang="en-US" sz="2400" dirty="0">
                <a:latin typeface="Times New Roman" panose="02020603050405020304" pitchFamily="18" charset="0"/>
                <a:ea typeface="Arial" panose="020B0604020202020204" pitchFamily="34" charset="0"/>
                <a:cs typeface="Times New Roman" panose="02020603050405020304" pitchFamily="18" charset="0"/>
              </a:rPr>
              <a:t> ở </a:t>
            </a:r>
            <a:r>
              <a:rPr lang="en-US" sz="2400" dirty="0" err="1">
                <a:latin typeface="Times New Roman" panose="02020603050405020304" pitchFamily="18" charset="0"/>
                <a:ea typeface="Arial" panose="020B0604020202020204" pitchFamily="34" charset="0"/>
                <a:cs typeface="Times New Roman" panose="02020603050405020304" pitchFamily="18" charset="0"/>
              </a:rPr>
              <a:t>trên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thể</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yêu</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thương</a:t>
            </a:r>
            <a:r>
              <a:rPr lang="en-US" sz="2400" dirty="0">
                <a:latin typeface="Times New Roman" panose="02020603050405020304" pitchFamily="18" charset="0"/>
                <a:ea typeface="Arial" panose="020B0604020202020204" pitchFamily="34" charset="0"/>
                <a:cs typeface="Times New Roman" panose="02020603050405020304" pitchFamily="18" charset="0"/>
              </a:rPr>
              <a:t> con </a:t>
            </a:r>
            <a:r>
              <a:rPr lang="en-US" sz="24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trái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với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yêu</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thương</a:t>
            </a:r>
            <a:r>
              <a:rPr lang="en-US" sz="2400" dirty="0">
                <a:latin typeface="Times New Roman" panose="02020603050405020304" pitchFamily="18" charset="0"/>
                <a:ea typeface="Arial" panose="020B0604020202020204" pitchFamily="34" charset="0"/>
                <a:cs typeface="Times New Roman" panose="02020603050405020304" pitchFamily="18" charset="0"/>
              </a:rPr>
              <a:t> con </a:t>
            </a:r>
            <a:r>
              <a:rPr lang="en-US" sz="24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40"/>
              </a:lnSpc>
            </a:pPr>
            <a:r>
              <a:rPr lang="en-US" sz="2400" b="1" dirty="0">
                <a:solidFill>
                  <a:srgbClr val="FD660A"/>
                </a:solidFill>
                <a:latin typeface="Times New Roman" panose="02020603050405020304" pitchFamily="18" charset="0"/>
                <a:ea typeface="Arial" panose="020B060402020202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509905" algn="l"/>
              </a:tabLs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2.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suy</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nghĩ</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gì</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đề</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cập</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ả</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nh</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938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1992" y="712756"/>
            <a:ext cx="11401185" cy="107721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vi-VN"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I. Khám phá </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Thế</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nào</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là</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lòng</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yêu</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thương</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con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người</a:t>
            </a:r>
            <a:r>
              <a:rPr lang="vi-VN"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100150" y="98474"/>
            <a:ext cx="11991700" cy="675952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18823" y="314265"/>
            <a:ext cx="11236807"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2:</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YÊU THƯƠNG CON NGƯỜI.</a:t>
            </a:r>
          </a:p>
        </p:txBody>
      </p:sp>
      <p:sp>
        <p:nvSpPr>
          <p:cNvPr id="6" name="Rectangle 3"/>
          <p:cNvSpPr>
            <a:spLocks noChangeArrowheads="1"/>
          </p:cNvSpPr>
          <p:nvPr/>
        </p:nvSpPr>
        <p:spPr bwMode="auto">
          <a:xfrm>
            <a:off x="171992" y="1656396"/>
            <a:ext cx="7327192" cy="107721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Biểu</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yêu</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thương</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trái</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với</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yêu</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thương</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con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p>
        </p:txBody>
      </p:sp>
      <p:sp>
        <p:nvSpPr>
          <p:cNvPr id="8" name="Rectangle 3">
            <a:extLst>
              <a:ext uri="{FF2B5EF4-FFF2-40B4-BE49-F238E27FC236}">
                <a16:creationId xmlns:a16="http://schemas.microsoft.com/office/drawing/2014/main" id="{32C15426-19B3-3A0E-3BF6-C7D04C0C580B}"/>
              </a:ext>
            </a:extLst>
          </p:cNvPr>
          <p:cNvSpPr>
            <a:spLocks noChangeArrowheads="1"/>
          </p:cNvSpPr>
          <p:nvPr/>
        </p:nvSpPr>
        <p:spPr bwMode="auto">
          <a:xfrm>
            <a:off x="171992" y="2733614"/>
            <a:ext cx="7523035" cy="1569660"/>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Biểu</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hiện</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yêu</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thương</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con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người</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quan</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tâm</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chia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sẻ</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cảm</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thông</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hỗ</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trợ</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giúp</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đỡ</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tha</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thứ</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hi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sinh</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vì</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người</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khác</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p>
        </p:txBody>
      </p:sp>
      <p:sp>
        <p:nvSpPr>
          <p:cNvPr id="9" name="Cloud Callout 6">
            <a:extLst>
              <a:ext uri="{FF2B5EF4-FFF2-40B4-BE49-F238E27FC236}">
                <a16:creationId xmlns:a16="http://schemas.microsoft.com/office/drawing/2014/main" id="{77A43FD1-536D-FBE9-ADAB-9A3A2D78D4ED}"/>
              </a:ext>
            </a:extLst>
          </p:cNvPr>
          <p:cNvSpPr/>
          <p:nvPr/>
        </p:nvSpPr>
        <p:spPr>
          <a:xfrm>
            <a:off x="8004517" y="1962251"/>
            <a:ext cx="3892138" cy="4402170"/>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Y</a:t>
            </a:r>
            <a:r>
              <a:rPr lang="vi-VN" sz="3200" dirty="0">
                <a:solidFill>
                  <a:srgbClr val="002060"/>
                </a:solidFill>
                <a:latin typeface="Times New Roman" panose="02020603050405020304" pitchFamily="18" charset="0"/>
                <a:cs typeface="Times New Roman" panose="02020603050405020304" pitchFamily="18" charset="0"/>
              </a:rPr>
              <a:t>êu t</a:t>
            </a:r>
            <a:r>
              <a:rPr lang="en-US" sz="3200" dirty="0" err="1">
                <a:solidFill>
                  <a:srgbClr val="002060"/>
                </a:solidFill>
                <a:latin typeface="Times New Roman" panose="02020603050405020304" pitchFamily="18" charset="0"/>
                <a:cs typeface="Times New Roman" panose="02020603050405020304" pitchFamily="18" charset="0"/>
              </a:rPr>
              <a:t>hươn</a:t>
            </a:r>
            <a:r>
              <a:rPr lang="vi-VN" sz="3200" dirty="0">
                <a:solidFill>
                  <a:srgbClr val="002060"/>
                </a:solidFill>
                <a:latin typeface="Times New Roman" panose="02020603050405020304" pitchFamily="18" charset="0"/>
                <a:cs typeface="Times New Roman" panose="02020603050405020304" pitchFamily="18" charset="0"/>
              </a:rPr>
              <a:t>g con </a:t>
            </a:r>
            <a:r>
              <a:rPr lang="en-US" sz="3200" dirty="0" err="1">
                <a:solidFill>
                  <a:srgbClr val="002060"/>
                </a:solidFill>
                <a:latin typeface="Times New Roman" panose="02020603050405020304" pitchFamily="18" charset="0"/>
                <a:cs typeface="Times New Roman" panose="02020603050405020304" pitchFamily="18" charset="0"/>
              </a:rPr>
              <a:t>ngu</a:t>
            </a:r>
            <a:r>
              <a:rPr lang="vi-VN" sz="3200" dirty="0">
                <a:solidFill>
                  <a:srgbClr val="002060"/>
                </a:solidFill>
                <a:latin typeface="Times New Roman" panose="02020603050405020304" pitchFamily="18" charset="0"/>
                <a:cs typeface="Times New Roman" panose="02020603050405020304" pitchFamily="18" charset="0"/>
              </a:rPr>
              <a:t>ời</a:t>
            </a:r>
            <a:r>
              <a:rPr lang="en-US"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biểu hiện </a:t>
            </a:r>
            <a:r>
              <a:rPr lang="en-US" sz="3200" dirty="0" err="1">
                <a:solidFill>
                  <a:srgbClr val="002060"/>
                </a:solidFill>
                <a:latin typeface="Times New Roman" panose="02020603050405020304" pitchFamily="18" charset="0"/>
                <a:cs typeface="Times New Roman" panose="02020603050405020304" pitchFamily="18" charset="0"/>
              </a:rPr>
              <a:t>như</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thế</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nào</a:t>
            </a:r>
            <a:r>
              <a:rPr lang="en-US" sz="3200" dirty="0">
                <a:solidFill>
                  <a:srgbClr val="002060"/>
                </a:solidFill>
                <a:latin typeface="Times New Roman" panose="02020603050405020304" pitchFamily="18" charset="0"/>
                <a:cs typeface="Times New Roman" panose="02020603050405020304" pitchFamily="18" charset="0"/>
              </a:rPr>
              <a:t>?</a:t>
            </a:r>
          </a:p>
        </p:txBody>
      </p:sp>
      <p:sp>
        <p:nvSpPr>
          <p:cNvPr id="10" name="Rectangle 3">
            <a:extLst>
              <a:ext uri="{FF2B5EF4-FFF2-40B4-BE49-F238E27FC236}">
                <a16:creationId xmlns:a16="http://schemas.microsoft.com/office/drawing/2014/main" id="{B4039B3D-07A0-2CDB-BAF3-3261DA400CC0}"/>
              </a:ext>
            </a:extLst>
          </p:cNvPr>
          <p:cNvSpPr>
            <a:spLocks noChangeArrowheads="1"/>
          </p:cNvSpPr>
          <p:nvPr/>
        </p:nvSpPr>
        <p:spPr bwMode="auto">
          <a:xfrm>
            <a:off x="171991" y="4303274"/>
            <a:ext cx="7523035" cy="2062103"/>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Biểu</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hiện</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trái</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với</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yêu</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thương</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con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người</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nhỏ</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nhen</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ích</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kỉ</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thờ</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ơ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trước</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những</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khó</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khăn</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và</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đau</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khổ</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người</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khác</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bao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che</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cho</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điều</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xấu</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ngược</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đãi</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người</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khác</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Cloud Callout 6">
            <a:extLst>
              <a:ext uri="{FF2B5EF4-FFF2-40B4-BE49-F238E27FC236}">
                <a16:creationId xmlns:a16="http://schemas.microsoft.com/office/drawing/2014/main" id="{D512FF87-8C33-5EB3-CF3E-BE51BE96D617}"/>
              </a:ext>
            </a:extLst>
          </p:cNvPr>
          <p:cNvSpPr/>
          <p:nvPr/>
        </p:nvSpPr>
        <p:spPr>
          <a:xfrm>
            <a:off x="8004516" y="2114651"/>
            <a:ext cx="4044539" cy="4402170"/>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3200" b="1" dirty="0" err="1">
                <a:solidFill>
                  <a:srgbClr val="FF0000"/>
                </a:solidFill>
                <a:latin typeface="Times New Roman" panose="02020603050405020304" pitchFamily="18" charset="0"/>
                <a:cs typeface="Times New Roman" panose="02020603050405020304" pitchFamily="18" charset="0"/>
              </a:rPr>
              <a:t>Trái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y</a:t>
            </a:r>
            <a:r>
              <a:rPr lang="vi-VN" sz="3200" dirty="0">
                <a:solidFill>
                  <a:srgbClr val="002060"/>
                </a:solidFill>
                <a:latin typeface="Times New Roman" panose="02020603050405020304" pitchFamily="18" charset="0"/>
                <a:cs typeface="Times New Roman" panose="02020603050405020304" pitchFamily="18" charset="0"/>
              </a:rPr>
              <a:t>êu t</a:t>
            </a:r>
            <a:r>
              <a:rPr lang="en-US" sz="3200" dirty="0" err="1">
                <a:solidFill>
                  <a:srgbClr val="002060"/>
                </a:solidFill>
                <a:latin typeface="Times New Roman" panose="02020603050405020304" pitchFamily="18" charset="0"/>
                <a:cs typeface="Times New Roman" panose="02020603050405020304" pitchFamily="18" charset="0"/>
              </a:rPr>
              <a:t>hươn</a:t>
            </a:r>
            <a:r>
              <a:rPr lang="vi-VN" sz="3200" dirty="0">
                <a:solidFill>
                  <a:srgbClr val="002060"/>
                </a:solidFill>
                <a:latin typeface="Times New Roman" panose="02020603050405020304" pitchFamily="18" charset="0"/>
                <a:cs typeface="Times New Roman" panose="02020603050405020304" pitchFamily="18" charset="0"/>
              </a:rPr>
              <a:t>g con </a:t>
            </a:r>
            <a:r>
              <a:rPr lang="en-US" sz="3200" dirty="0" err="1">
                <a:solidFill>
                  <a:srgbClr val="002060"/>
                </a:solidFill>
                <a:latin typeface="Times New Roman" panose="02020603050405020304" pitchFamily="18" charset="0"/>
                <a:cs typeface="Times New Roman" panose="02020603050405020304" pitchFamily="18" charset="0"/>
              </a:rPr>
              <a:t>ngu</a:t>
            </a:r>
            <a:r>
              <a:rPr lang="vi-VN" sz="3200" dirty="0">
                <a:solidFill>
                  <a:srgbClr val="002060"/>
                </a:solidFill>
                <a:latin typeface="Times New Roman" panose="02020603050405020304" pitchFamily="18" charset="0"/>
                <a:cs typeface="Times New Roman" panose="02020603050405020304" pitchFamily="18" charset="0"/>
              </a:rPr>
              <a:t>ời</a:t>
            </a:r>
            <a:r>
              <a:rPr lang="en-US"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biểu hiện </a:t>
            </a:r>
            <a:r>
              <a:rPr lang="en-US" sz="3200" dirty="0" err="1">
                <a:solidFill>
                  <a:srgbClr val="002060"/>
                </a:solidFill>
                <a:latin typeface="Times New Roman" panose="02020603050405020304" pitchFamily="18" charset="0"/>
                <a:cs typeface="Times New Roman" panose="02020603050405020304" pitchFamily="18" charset="0"/>
              </a:rPr>
              <a:t>như</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thế</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nào</a:t>
            </a:r>
            <a:r>
              <a:rPr lang="en-US" sz="3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902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EEA060-CC07-9BFD-D1D0-DFE04870CE19}"/>
              </a:ext>
            </a:extLst>
          </p:cNvPr>
          <p:cNvSpPr txBox="1"/>
          <p:nvPr/>
        </p:nvSpPr>
        <p:spPr>
          <a:xfrm>
            <a:off x="3049172" y="3240817"/>
            <a:ext cx="6098344" cy="369332"/>
          </a:xfrm>
          <a:prstGeom prst="rect">
            <a:avLst/>
          </a:prstGeom>
          <a:noFill/>
        </p:spPr>
        <p:txBody>
          <a:bodyPr wrap="square">
            <a:spAutoFit/>
          </a:bodyPr>
          <a:lstStyle/>
          <a:p>
            <a:r>
              <a:rPr lang="en-US" b="0" i="0" dirty="0">
                <a:solidFill>
                  <a:srgbClr val="606060"/>
                </a:solidFill>
                <a:effectLst/>
                <a:latin typeface="Roboto" panose="020F0502020204030204" pitchFamily="2" charset="0"/>
              </a:rPr>
              <a:t>Nghe </a:t>
            </a:r>
            <a:r>
              <a:rPr lang="en-US" b="0" i="0" dirty="0" err="1">
                <a:solidFill>
                  <a:srgbClr val="606060"/>
                </a:solidFill>
                <a:effectLst/>
                <a:latin typeface="Roboto" panose="020F0502020204030204" pitchFamily="2" charset="0"/>
              </a:rPr>
              <a:t>bài</a:t>
            </a:r>
            <a:r>
              <a:rPr lang="en-US" b="0" i="0" dirty="0">
                <a:solidFill>
                  <a:srgbClr val="606060"/>
                </a:solidFill>
                <a:effectLst/>
                <a:latin typeface="Roboto" panose="020F0502020204030204" pitchFamily="2" charset="0"/>
              </a:rPr>
              <a:t> </a:t>
            </a:r>
            <a:r>
              <a:rPr lang="en-US" b="0" i="0" dirty="0" err="1">
                <a:solidFill>
                  <a:srgbClr val="606060"/>
                </a:solidFill>
                <a:effectLst/>
                <a:latin typeface="Roboto" panose="020F0502020204030204" pitchFamily="2" charset="0"/>
              </a:rPr>
              <a:t>hát</a:t>
            </a:r>
            <a:r>
              <a:rPr lang="en-US" b="0" i="0" dirty="0">
                <a:solidFill>
                  <a:srgbClr val="606060"/>
                </a:solidFill>
                <a:effectLst/>
                <a:latin typeface="Roboto" panose="020F0502020204030204" pitchFamily="2" charset="0"/>
              </a:rPr>
              <a:t> </a:t>
            </a:r>
            <a:r>
              <a:rPr lang="en-US" b="0" i="0" dirty="0" err="1">
                <a:solidFill>
                  <a:srgbClr val="606060"/>
                </a:solidFill>
                <a:effectLst/>
                <a:latin typeface="Roboto" panose="020F0502020204030204" pitchFamily="2" charset="0"/>
              </a:rPr>
              <a:t>của</a:t>
            </a:r>
            <a:r>
              <a:rPr lang="en-US" b="0" i="0" dirty="0">
                <a:solidFill>
                  <a:srgbClr val="606060"/>
                </a:solidFill>
                <a:effectLst/>
                <a:latin typeface="Roboto" panose="020F0502020204030204" pitchFamily="2" charset="0"/>
              </a:rPr>
              <a:t> </a:t>
            </a:r>
            <a:r>
              <a:rPr lang="en-US" b="0" i="0" dirty="0" err="1">
                <a:solidFill>
                  <a:srgbClr val="606060"/>
                </a:solidFill>
                <a:effectLst/>
                <a:latin typeface="Roboto" panose="020F0502020204030204" pitchFamily="2" charset="0"/>
              </a:rPr>
              <a:t>Sỹ</a:t>
            </a:r>
            <a:r>
              <a:rPr lang="en-US" b="0" i="0" dirty="0">
                <a:solidFill>
                  <a:srgbClr val="606060"/>
                </a:solidFill>
                <a:effectLst/>
                <a:latin typeface="Roboto" panose="020F0502020204030204" pitchFamily="2" charset="0"/>
              </a:rPr>
              <a:t> </a:t>
            </a:r>
            <a:r>
              <a:rPr lang="en-US" b="0" i="0" dirty="0" err="1">
                <a:solidFill>
                  <a:srgbClr val="606060"/>
                </a:solidFill>
                <a:effectLst/>
                <a:latin typeface="Roboto" panose="020F0502020204030204" pitchFamily="2" charset="0"/>
              </a:rPr>
              <a:t>Luân</a:t>
            </a:r>
            <a:endParaRPr lang="en-US" dirty="0"/>
          </a:p>
        </p:txBody>
      </p:sp>
    </p:spTree>
    <p:extLst>
      <p:ext uri="{BB962C8B-B14F-4D97-AF65-F5344CB8AC3E}">
        <p14:creationId xmlns:p14="http://schemas.microsoft.com/office/powerpoint/2010/main" val="423342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497" y="156521"/>
            <a:ext cx="1616148" cy="400110"/>
          </a:xfrm>
          <a:prstGeom prst="rect">
            <a:avLst/>
          </a:prstGeom>
          <a:solidFill>
            <a:schemeClr val="accent2"/>
          </a:solidFill>
        </p:spPr>
        <p:txBody>
          <a:bodyPr wrap="none">
            <a:spAutoFit/>
          </a:bodyPr>
          <a:lstStyle/>
          <a:p>
            <a:r>
              <a:rPr lang="en-US" sz="20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KHÁM PHÁ</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442560" y="85946"/>
            <a:ext cx="7814960" cy="523220"/>
          </a:xfrm>
          <a:prstGeom prst="rect">
            <a:avLst/>
          </a:prstGeom>
        </p:spPr>
        <p:txBody>
          <a:bodyPr wrap="none">
            <a:spAutoFit/>
          </a:bodyPr>
          <a:lstStyle/>
          <a:p>
            <a:pPr marR="0" lvl="0">
              <a:spcBef>
                <a:spcPts val="0"/>
              </a:spcBef>
              <a:spcAft>
                <a:spcPts val="0"/>
              </a:spcAft>
              <a:tabLst>
                <a:tab pos="457200" algn="l"/>
              </a:tabLst>
            </a:pP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hãy</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đọc</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chuyện</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sau</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trả</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lời</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hỏi</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20" t="15876" r="45085" b="16847"/>
          <a:stretch/>
        </p:blipFill>
        <p:spPr bwMode="auto">
          <a:xfrm>
            <a:off x="143497" y="1805938"/>
            <a:ext cx="4254219" cy="3059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3873762" y="725614"/>
            <a:ext cx="8486355" cy="294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2888" tIns="676062" rIns="458643" bIns="0" numCol="1" anchor="ctr" anchorCtr="0" compatLnSpc="1">
            <a:prstTxWarp prst="textNoShape">
              <a:avLst/>
            </a:prstTxWarp>
            <a:spAutoFit/>
          </a:bodyPr>
          <a:lstStyle>
            <a:lvl1pPr indent="1793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79388" algn="just" defTabSz="914400" rtl="0" eaLnBrk="0" fontAlgn="base" latinLnBrk="0" hangingPunct="0">
              <a:lnSpc>
                <a:spcPct val="100000"/>
              </a:lnSpc>
              <a:spcBef>
                <a:spcPct val="0"/>
              </a:spcBef>
              <a:spcAft>
                <a:spcPct val="0"/>
              </a:spcAft>
              <a:buClrTx/>
              <a:buSzTx/>
              <a:buFontTx/>
              <a:buNone/>
              <a:tabLst/>
            </a:pP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6A1.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bé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altLang="en-US" sz="2100" i="1" dirty="0">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trút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trễ</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15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ướt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sũng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run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tức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mượn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en-US" altLang="en-US"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7"/>
          <p:cNvSpPr>
            <a:spLocks noChangeArrowheads="1"/>
          </p:cNvSpPr>
          <p:nvPr/>
        </p:nvSpPr>
        <p:spPr bwMode="auto">
          <a:xfrm>
            <a:off x="4397716" y="3362188"/>
            <a:ext cx="764580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79388" algn="just" defTabSz="914400" rtl="0" eaLnBrk="0" fontAlgn="base" latinLnBrk="0" hangingPunct="0">
              <a:lnSpc>
                <a:spcPct val="100000"/>
              </a:lnSpc>
              <a:spcBef>
                <a:spcPct val="0"/>
              </a:spcBef>
              <a:spcAft>
                <a:spcPct val="0"/>
              </a:spcAft>
              <a:buClrTx/>
              <a:buSzTx/>
              <a:buFontTx/>
              <a:buNone/>
              <a:tabLst/>
            </a:pP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nhiệm</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rât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1698195" y="693354"/>
            <a:ext cx="6418745" cy="584775"/>
          </a:xfrm>
          <a:prstGeom prst="rect">
            <a:avLst/>
          </a:prstGeom>
        </p:spPr>
        <p:txBody>
          <a:bodyPr wrap="none">
            <a:spAutoFit/>
          </a:bodyPr>
          <a:lstStyle/>
          <a:p>
            <a:pPr marL="2184400" marR="0">
              <a:spcBef>
                <a:spcPts val="0"/>
              </a:spcBef>
              <a:spcAft>
                <a:spcPts val="0"/>
              </a:spcAft>
            </a:pPr>
            <a:r>
              <a:rPr lang="en-US" sz="3200" b="1" dirty="0" err="1">
                <a:solidFill>
                  <a:srgbClr val="46008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3200" b="1" dirty="0">
                <a:solidFill>
                  <a:srgbClr val="46008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460080"/>
                </a:solidFill>
                <a:latin typeface="Times New Roman" panose="02020603050405020304" pitchFamily="18" charset="0"/>
                <a:ea typeface="Arial" panose="020B0604020202020204" pitchFamily="34" charset="0"/>
                <a:cs typeface="Times New Roman" panose="02020603050405020304" pitchFamily="18" charset="0"/>
              </a:rPr>
              <a:t>bạn</a:t>
            </a:r>
            <a:r>
              <a:rPr lang="en-US" sz="3200" b="1" dirty="0">
                <a:solidFill>
                  <a:srgbClr val="46008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460080"/>
                </a:solidFill>
                <a:latin typeface="Times New Roman" panose="02020603050405020304" pitchFamily="18" charset="0"/>
                <a:ea typeface="Arial" panose="020B0604020202020204" pitchFamily="34" charset="0"/>
                <a:cs typeface="Times New Roman" panose="02020603050405020304" pitchFamily="18" charset="0"/>
              </a:rPr>
              <a:t>mới</a:t>
            </a:r>
            <a:r>
              <a:rPr lang="en-US" sz="3200" b="1" dirty="0">
                <a:solidFill>
                  <a:srgbClr val="46008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460080"/>
                </a:solidFill>
                <a:latin typeface="Times New Roman" panose="02020603050405020304" pitchFamily="18" charset="0"/>
                <a:ea typeface="Arial" panose="020B0604020202020204" pitchFamily="34" charset="0"/>
                <a:cs typeface="Times New Roman" panose="02020603050405020304" pitchFamily="18" charset="0"/>
              </a:rPr>
              <a:t>của</a:t>
            </a:r>
            <a:r>
              <a:rPr lang="en-US" sz="3200" b="1" dirty="0">
                <a:solidFill>
                  <a:srgbClr val="46008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460080"/>
                </a:solidFill>
                <a:latin typeface="Times New Roman" panose="02020603050405020304" pitchFamily="18" charset="0"/>
                <a:ea typeface="Arial" panose="020B0604020202020204" pitchFamily="34" charset="0"/>
                <a:cs typeface="Times New Roman" panose="02020603050405020304" pitchFamily="18" charset="0"/>
              </a:rPr>
              <a:t>lớp</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574766" y="5589963"/>
            <a:ext cx="10926394" cy="399405"/>
          </a:xfrm>
          <a:prstGeom prst="rect">
            <a:avLst/>
          </a:prstGeom>
          <a:blipFill>
            <a:blip r:embed="rId3"/>
            <a:tile tx="0" ty="0" sx="100000" sy="100000" flip="none" algn="tl"/>
          </a:blipFill>
        </p:spPr>
        <p:txBody>
          <a:bodyPr wrap="square">
            <a:spAutoFit/>
          </a:bodyPr>
          <a:lstStyle/>
          <a:p>
            <a:pPr marL="342900" marR="76200" lvl="0" indent="-342900">
              <a:lnSpc>
                <a:spcPct val="107000"/>
              </a:lnSpc>
              <a:spcBef>
                <a:spcPts val="0"/>
              </a:spcBef>
              <a:spcAft>
                <a:spcPts val="0"/>
              </a:spcAft>
              <a:buFont typeface="+mj-lt"/>
              <a:buAutoNum type="arabicPeriod"/>
              <a:tabLst>
                <a:tab pos="509905" algn="l"/>
              </a:tabLst>
            </a:pPr>
            <a:r>
              <a:rPr lang="en-US" sz="2000" dirty="0" err="1">
                <a:latin typeface="Times New Roman" panose="02020603050405020304" pitchFamily="18" charset="0"/>
                <a:ea typeface="Arial" panose="020B0604020202020204" pitchFamily="34" charset="0"/>
                <a:cs typeface="Times New Roman" panose="02020603050405020304" pitchFamily="18" charset="0"/>
              </a:rPr>
              <a:t>Tình</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yêu</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thương</a:t>
            </a:r>
            <a:r>
              <a:rPr lang="en-US" sz="2000" dirty="0">
                <a:latin typeface="Times New Roman" panose="02020603050405020304" pitchFamily="18" charset="0"/>
                <a:ea typeface="Arial" panose="020B0604020202020204" pitchFamily="34" charset="0"/>
                <a:cs typeface="Times New Roman" panose="02020603050405020304" pitchFamily="18" charset="0"/>
              </a:rPr>
              <a:t> con </a:t>
            </a:r>
            <a:r>
              <a:rPr lang="en-US" sz="20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mang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lại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cho</a:t>
            </a:r>
            <a:r>
              <a:rPr lang="en-US" sz="2000" dirty="0">
                <a:latin typeface="Times New Roman" panose="02020603050405020304" pitchFamily="18" charset="0"/>
                <a:ea typeface="Arial" panose="020B0604020202020204" pitchFamily="34" charset="0"/>
                <a:cs typeface="Times New Roman" panose="02020603050405020304" pitchFamily="18" charset="0"/>
              </a:rPr>
              <a:t> ta </a:t>
            </a:r>
            <a:r>
              <a:rPr lang="en-US" sz="2000" dirty="0" err="1">
                <a:latin typeface="Times New Roman" panose="02020603050405020304" pitchFamily="18" charset="0"/>
                <a:ea typeface="Arial" panose="020B0604020202020204" pitchFamily="34" charset="0"/>
                <a:cs typeface="Times New Roman" panose="02020603050405020304" pitchFamily="18" charset="0"/>
              </a:rPr>
              <a:t>điều</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gì</a:t>
            </a:r>
            <a:r>
              <a:rPr lang="en-US" sz="2000" dirty="0">
                <a:latin typeface="Times New Roman" panose="02020603050405020304" pitchFamily="18" charset="0"/>
                <a:ea typeface="Arial" panose="020B060402020202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8" name="Straight Connector 17"/>
          <p:cNvCxnSpPr/>
          <p:nvPr/>
        </p:nvCxnSpPr>
        <p:spPr>
          <a:xfrm>
            <a:off x="6936377" y="4071696"/>
            <a:ext cx="48593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87247" y="3035375"/>
            <a:ext cx="6108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61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606520" y="1709416"/>
            <a:ext cx="10840009" cy="3539430"/>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4. Ý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nghĩa</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yêu</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thương</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con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người</a:t>
            </a:r>
            <a:endPar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Yêu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thương</a:t>
            </a:r>
            <a:r>
              <a:rPr lang="en-US" altLang="en-US" sz="3200" dirty="0">
                <a:latin typeface="Times New Roman" panose="02020603050405020304" pitchFamily="18" charset="0"/>
                <a:cs typeface="Times New Roman" panose="02020603050405020304" pitchFamily="18" charset="0"/>
              </a:rPr>
              <a:t> con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sẽ</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được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mỗi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yêu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quý</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giúp</a:t>
            </a:r>
            <a:r>
              <a:rPr lang="en-US" altLang="en-US" sz="3200" dirty="0">
                <a:latin typeface="Times New Roman" panose="02020603050405020304" pitchFamily="18" charset="0"/>
                <a:cs typeface="Times New Roman" panose="02020603050405020304" pitchFamily="18" charset="0"/>
              </a:rPr>
              <a:t> con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thêm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sức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mạnh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vượt</a:t>
            </a:r>
            <a:r>
              <a:rPr lang="en-US" altLang="en-US" sz="3200" dirty="0">
                <a:latin typeface="Times New Roman" panose="02020603050405020304" pitchFamily="18" charset="0"/>
                <a:cs typeface="Times New Roman" panose="02020603050405020304" pitchFamily="18" charset="0"/>
              </a:rPr>
              <a:t> qua </a:t>
            </a:r>
            <a:r>
              <a:rPr lang="en-US" altLang="en-US" sz="3200" dirty="0" err="1">
                <a:latin typeface="Times New Roman" panose="02020603050405020304" pitchFamily="18" charset="0"/>
                <a:cs typeface="Times New Roman" panose="02020603050405020304" pitchFamily="18" charset="0"/>
              </a:rPr>
              <a:t>khó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khăn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mối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hệ</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giữa</a:t>
            </a:r>
            <a:r>
              <a:rPr lang="en-US" altLang="en-US" sz="3200" dirty="0">
                <a:latin typeface="Times New Roman" panose="02020603050405020304" pitchFamily="18" charset="0"/>
                <a:cs typeface="Times New Roman" panose="02020603050405020304" pitchFamily="18" charset="0"/>
              </a:rPr>
              <a:t> con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với</a:t>
            </a:r>
            <a:r>
              <a:rPr lang="en-US" altLang="en-US" sz="3200" dirty="0">
                <a:latin typeface="Times New Roman" panose="02020603050405020304" pitchFamily="18" charset="0"/>
                <a:cs typeface="Times New Roman" panose="02020603050405020304" pitchFamily="18" charset="0"/>
              </a:rPr>
              <a:t> con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thêm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gần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gũi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gắn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bó</a:t>
            </a:r>
            <a:endParaRPr lang="en-US" altLang="en-US" sz="3200" dirty="0">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Góp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phần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xây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dựng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cộng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đồng</a:t>
            </a:r>
            <a:r>
              <a:rPr lang="en-US" altLang="en-US" sz="3200" dirty="0">
                <a:latin typeface="Times New Roman" panose="02020603050405020304" pitchFamily="18" charset="0"/>
                <a:cs typeface="Times New Roman" panose="02020603050405020304" pitchFamily="18" charset="0"/>
              </a:rPr>
              <a:t> an </a:t>
            </a:r>
            <a:r>
              <a:rPr lang="en-US" altLang="en-US" sz="3200" dirty="0" err="1">
                <a:latin typeface="Times New Roman" panose="02020603050405020304" pitchFamily="18" charset="0"/>
                <a:cs typeface="Times New Roman" panose="02020603050405020304" pitchFamily="18" charset="0"/>
              </a:rPr>
              <a:t>toàn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mạnh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tốt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đẹp</a:t>
            </a:r>
            <a:r>
              <a:rPr lang="en-US" altLang="en-US" sz="3200" dirty="0">
                <a:latin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408212" y="685800"/>
            <a:ext cx="11401185" cy="5755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170" t="22998" r="89226" b="70066"/>
          <a:stretch/>
        </p:blipFill>
        <p:spPr bwMode="auto">
          <a:xfrm>
            <a:off x="100150" y="367644"/>
            <a:ext cx="944880" cy="9482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29368" y="5551580"/>
            <a:ext cx="6096000" cy="646331"/>
          </a:xfrm>
          <a:prstGeom prst="rect">
            <a:avLst/>
          </a:prstGeom>
        </p:spPr>
        <p:txBody>
          <a:bodyPr>
            <a:spAutoFit/>
          </a:bodyPr>
          <a:lstStyle/>
          <a:p>
            <a:pPr lvl="0" algn="just" eaLnBrk="0" fontAlgn="base" hangingPunct="0">
              <a:spcBef>
                <a:spcPct val="0"/>
              </a:spcBef>
              <a:spcAft>
                <a:spcPct val="0"/>
              </a:spcAft>
            </a:pP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Yêu</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thương</a:t>
            </a:r>
            <a:r>
              <a:rPr lang="en-US" altLang="en-US" dirty="0">
                <a:latin typeface="Times New Roman" panose="02020603050405020304" pitchFamily="18" charset="0"/>
                <a:ea typeface="Arial" panose="020B0604020202020204" pitchFamily="34" charset="0"/>
                <a:cs typeface="Times New Roman" panose="02020603050405020304" pitchFamily="18" charset="0"/>
              </a:rPr>
              <a:t> con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ngươi</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là</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truyền</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thống</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quý</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báu</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của</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dân</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tộc</a:t>
            </a:r>
            <a:r>
              <a:rPr lang="en-US" altLang="en-US" dirty="0">
                <a:latin typeface="Times New Roman" panose="02020603050405020304" pitchFamily="18" charset="0"/>
                <a:ea typeface="Arial" panose="020B0604020202020204" pitchFamily="34" charset="0"/>
                <a:cs typeface="Times New Roman" panose="02020603050405020304" pitchFamily="18" charset="0"/>
              </a:rPr>
              <a:t>, ta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cần</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giữ</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gìn</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và</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phát</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huy</a:t>
            </a:r>
            <a:r>
              <a:rPr lang="en-US" altLang="en-US" dirty="0">
                <a:latin typeface="Times New Roman" panose="02020603050405020304" pitchFamily="18"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176832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65760" y="17634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741680" y="193148"/>
            <a:ext cx="97086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4988" algn="l"/>
              </a:tabLst>
              <a:defRPr>
                <a:solidFill>
                  <a:schemeClr val="tx1"/>
                </a:solidFill>
                <a:latin typeface="Arial" panose="020B0604020202020204" pitchFamily="34" charset="0"/>
              </a:defRPr>
            </a:lvl1pPr>
            <a:lvl2pPr eaLnBrk="0" fontAlgn="base" hangingPunct="0">
              <a:spcBef>
                <a:spcPct val="0"/>
              </a:spcBef>
              <a:spcAft>
                <a:spcPct val="0"/>
              </a:spcAft>
              <a:tabLst>
                <a:tab pos="534988" algn="l"/>
              </a:tabLst>
              <a:defRPr>
                <a:solidFill>
                  <a:schemeClr val="tx1"/>
                </a:solidFill>
                <a:latin typeface="Arial" panose="020B0604020202020204" pitchFamily="34" charset="0"/>
              </a:defRPr>
            </a:lvl2pPr>
            <a:lvl3pPr eaLnBrk="0" fontAlgn="base" hangingPunct="0">
              <a:spcBef>
                <a:spcPct val="0"/>
              </a:spcBef>
              <a:spcAft>
                <a:spcPct val="0"/>
              </a:spcAft>
              <a:tabLst>
                <a:tab pos="534988" algn="l"/>
              </a:tabLst>
              <a:defRPr>
                <a:solidFill>
                  <a:schemeClr val="tx1"/>
                </a:solidFill>
                <a:latin typeface="Arial" panose="020B0604020202020204" pitchFamily="34" charset="0"/>
              </a:defRPr>
            </a:lvl3pPr>
            <a:lvl4pPr eaLnBrk="0" fontAlgn="base" hangingPunct="0">
              <a:spcBef>
                <a:spcPct val="0"/>
              </a:spcBef>
              <a:spcAft>
                <a:spcPct val="0"/>
              </a:spcAft>
              <a:tabLst>
                <a:tab pos="534988" algn="l"/>
              </a:tabLst>
              <a:defRPr>
                <a:solidFill>
                  <a:schemeClr val="tx1"/>
                </a:solidFill>
                <a:latin typeface="Arial" panose="020B0604020202020204" pitchFamily="34" charset="0"/>
              </a:defRPr>
            </a:lvl4pPr>
            <a:lvl5pPr eaLnBrk="0" fontAlgn="base" hangingPunct="0">
              <a:spcBef>
                <a:spcPct val="0"/>
              </a:spcBef>
              <a:spcAft>
                <a:spcPct val="0"/>
              </a:spcAft>
              <a:tabLst>
                <a:tab pos="534988" algn="l"/>
              </a:tabLst>
              <a:defRPr>
                <a:solidFill>
                  <a:schemeClr val="tx1"/>
                </a:solidFill>
                <a:latin typeface="Arial" panose="020B0604020202020204" pitchFamily="34" charset="0"/>
              </a:defRPr>
            </a:lvl5pPr>
            <a:lvl6pPr eaLnBrk="0" fontAlgn="base" hangingPunct="0">
              <a:spcBef>
                <a:spcPct val="0"/>
              </a:spcBef>
              <a:spcAft>
                <a:spcPct val="0"/>
              </a:spcAft>
              <a:tabLst>
                <a:tab pos="534988" algn="l"/>
              </a:tabLst>
              <a:defRPr>
                <a:solidFill>
                  <a:schemeClr val="tx1"/>
                </a:solidFill>
                <a:latin typeface="Arial" panose="020B0604020202020204" pitchFamily="34" charset="0"/>
              </a:defRPr>
            </a:lvl6pPr>
            <a:lvl7pPr eaLnBrk="0" fontAlgn="base" hangingPunct="0">
              <a:spcBef>
                <a:spcPct val="0"/>
              </a:spcBef>
              <a:spcAft>
                <a:spcPct val="0"/>
              </a:spcAft>
              <a:tabLst>
                <a:tab pos="534988" algn="l"/>
              </a:tabLst>
              <a:defRPr>
                <a:solidFill>
                  <a:schemeClr val="tx1"/>
                </a:solidFill>
                <a:latin typeface="Arial" panose="020B0604020202020204" pitchFamily="34" charset="0"/>
              </a:defRPr>
            </a:lvl7pPr>
            <a:lvl8pPr eaLnBrk="0" fontAlgn="base" hangingPunct="0">
              <a:spcBef>
                <a:spcPct val="0"/>
              </a:spcBef>
              <a:spcAft>
                <a:spcPct val="0"/>
              </a:spcAft>
              <a:tabLst>
                <a:tab pos="534988" algn="l"/>
              </a:tabLst>
              <a:defRPr>
                <a:solidFill>
                  <a:schemeClr val="tx1"/>
                </a:solidFill>
                <a:latin typeface="Arial" panose="020B0604020202020204" pitchFamily="34" charset="0"/>
              </a:defRPr>
            </a:lvl8pPr>
            <a:lvl9pPr eaLnBrk="0" fontAlgn="base" hangingPunct="0">
              <a:spcBef>
                <a:spcPct val="0"/>
              </a:spcBef>
              <a:spcAft>
                <a:spcPct val="0"/>
              </a:spcAft>
              <a:tabLst>
                <a:tab pos="53498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34988" algn="l"/>
              </a:tabLst>
            </a:pP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Hãy</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chọn</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thông</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điệp</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yêu</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thương</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dưới</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đây</a:t>
            </a:r>
            <a:endPar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534988" algn="l"/>
              </a:tabLst>
            </a:pP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đê</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thảo</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luận</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về</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giá</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trị</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yêu</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thương</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con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0" y="1197247"/>
            <a:ext cx="12216617" cy="3418885"/>
          </a:xfrm>
          <a:prstGeom prst="rect">
            <a:avLst/>
          </a:prstGeom>
        </p:spPr>
        <p:txBody>
          <a:bodyPr wrap="square">
            <a:spAutoFit/>
          </a:bodyPr>
          <a:lstStyle/>
          <a:p>
            <a:pPr marL="812800" marR="0">
              <a:spcBef>
                <a:spcPts val="0"/>
              </a:spcBef>
              <a:spcAft>
                <a:spcPts val="0"/>
              </a:spcAft>
            </a:pPr>
            <a:r>
              <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Đủ</a:t>
            </a:r>
            <a:r>
              <a:rPr lang="en-US" sz="28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nắng</a:t>
            </a:r>
            <a:r>
              <a:rPr lang="en-US" sz="28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hoa</a:t>
            </a:r>
            <a:r>
              <a:rPr lang="en-US" sz="28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8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nở</a:t>
            </a:r>
            <a:r>
              <a:rPr lang="en-US" sz="28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Đủ</a:t>
            </a:r>
            <a:r>
              <a:rPr lang="en-US" sz="28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yêu</a:t>
            </a:r>
            <a:r>
              <a:rPr lang="en-US" sz="28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thương</a:t>
            </a:r>
            <a:r>
              <a:rPr lang="en-US" sz="28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hạnh</a:t>
            </a:r>
            <a:r>
              <a:rPr lang="en-US" sz="28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phúc</a:t>
            </a:r>
            <a:r>
              <a:rPr lang="en-US" sz="28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8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đong</a:t>
            </a:r>
            <a:r>
              <a:rPr lang="en-US" sz="28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đầy</a:t>
            </a:r>
            <a:r>
              <a:rPr lang="en-US" sz="28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a:t>
            </a:r>
          </a:p>
          <a:p>
            <a:pPr marL="812800"/>
            <a:r>
              <a:rPr lang="en-US" sz="2800"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2800"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Khuyết</a:t>
            </a:r>
            <a:r>
              <a:rPr lang="en-US" sz="2800"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danh</a:t>
            </a:r>
            <a:r>
              <a:rPr lang="en-US" sz="2800"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813300" marR="114300" indent="-4003675">
              <a:lnSpc>
                <a:spcPct val="143000"/>
              </a:lnSpc>
              <a:spcBef>
                <a:spcPts val="0"/>
              </a:spcBef>
              <a:spcAft>
                <a:spcPts val="0"/>
              </a:spcAft>
            </a:pPr>
            <a:r>
              <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hạnh</a:t>
            </a:r>
            <a:r>
              <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phúc</a:t>
            </a:r>
            <a:r>
              <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nhất</a:t>
            </a:r>
            <a:r>
              <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là</a:t>
            </a:r>
            <a:r>
              <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đem</a:t>
            </a:r>
            <a:r>
              <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đến</a:t>
            </a:r>
            <a:r>
              <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hạnh</a:t>
            </a:r>
            <a:r>
              <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phúc</a:t>
            </a:r>
            <a:r>
              <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cho</a:t>
            </a:r>
            <a:r>
              <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nhiều</a:t>
            </a:r>
            <a:r>
              <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nhất</a:t>
            </a:r>
            <a:endParaRPr lang="en-US" sz="28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endParaRPr>
          </a:p>
          <a:p>
            <a:pPr marL="4813300" marR="114300" indent="-4003675">
              <a:lnSpc>
                <a:spcPct val="143000"/>
              </a:lnSpc>
            </a:pPr>
            <a:r>
              <a:rPr lang="en-US" sz="2800"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(Denis Diderot)</a:t>
            </a:r>
            <a:endPar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813300" marR="114300" indent="-4003675">
              <a:lnSpc>
                <a:spcPct val="143000"/>
              </a:lnSpc>
              <a:spcBef>
                <a:spcPts val="0"/>
              </a:spcBef>
              <a:spcAft>
                <a:spcPts val="0"/>
              </a:spcAft>
            </a:pPr>
            <a:endPar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51" name="Picture 7" descr="Cây hoa sen và ý nghĩa, phân loại cùng cách trồng chăm sóc hoa 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654" y="3135086"/>
            <a:ext cx="5886672" cy="353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44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2876" y="1369854"/>
            <a:ext cx="11138053" cy="3477875"/>
          </a:xfrm>
          <a:prstGeom prst="rect">
            <a:avLst/>
          </a:prstGeom>
        </p:spPr>
        <p:txBody>
          <a:bodyPr wrap="square">
            <a:spAutoFit/>
          </a:bodyPr>
          <a:lstStyle/>
          <a:p>
            <a:pPr algn="ctr"/>
            <a:r>
              <a:rPr lang="vi-VN" sz="2000" dirty="0">
                <a:solidFill>
                  <a:srgbClr val="FF0000"/>
                </a:solidFill>
                <a:latin typeface="+mj-lt"/>
              </a:rPr>
              <a:t>ĐỦ NẮNG HOA SẼ NỞ, ĐỦ YÊU THƯƠNG HẠNH PHÚC SẼ ĐONG ĐẦY.</a:t>
            </a:r>
            <a:endParaRPr lang="en-US" sz="2000" dirty="0">
              <a:solidFill>
                <a:srgbClr val="FF0000"/>
              </a:solidFill>
              <a:latin typeface="+mj-lt"/>
            </a:endParaRPr>
          </a:p>
          <a:p>
            <a:pPr algn="just"/>
            <a:r>
              <a:rPr lang="vi-VN" sz="2000" dirty="0">
                <a:latin typeface="+mj-lt"/>
              </a:rPr>
              <a:t>Quy luật tự nhiên giúp ta hiểu thêm về đời người. Cái gì cũng có cái giá trị của nó, và chúng ta không có quyền phán xét hơn thiệt. Những cánh hoa sẽ mãi mãi chẵng thể nở khi không có ánh nắng chiếu rọi, chong chóng sẽ mãi đứng yên khi không có gió và hạnh phúc mãi mãi sẽ chẵng tìm đến khi ta không có yêu thương.</a:t>
            </a:r>
            <a:r>
              <a:rPr lang="en-US" sz="2000" dirty="0">
                <a:latin typeface="+mj-lt"/>
              </a:rPr>
              <a:t> </a:t>
            </a:r>
            <a:r>
              <a:rPr lang="vi-VN" sz="2000" dirty="0">
                <a:latin typeface="+mj-lt"/>
              </a:rPr>
              <a:t>Những nụ hoa... đó là sự khẳng định đầy kiêu hãnh rằng một tia sáng của cái đẹp có giá trị hơn tất cả những tiện ích của thế giới này. Cuộc sống chúng ta sẽ tẻ nhạt và vô vị đến nhường nào khi không có những hương sắc ấy?. Cuộc sống mà khi ta biết lắng nghe nhịp thở con tim, hơi thở cuộc sống mới chính là cuộc sống thực thụ. Cuộc sống thật sự cần những đóa hoa!</a:t>
            </a:r>
            <a:endParaRPr lang="en-US" sz="2000" dirty="0">
              <a:latin typeface="+mj-lt"/>
            </a:endParaRPr>
          </a:p>
          <a:p>
            <a:pPr algn="just"/>
            <a:r>
              <a:rPr lang="vi-VN" sz="2000" dirty="0">
                <a:latin typeface="+mj-lt"/>
              </a:rPr>
              <a:t>Hoa hồng ướp hương lịch sử - hoa tôn vinh những cặp tình nhân, hoa rắc trên đường đi của cô dâu và của</a:t>
            </a:r>
            <a:endParaRPr lang="en-US" sz="2000" dirty="0">
              <a:latin typeface="+mj-lt"/>
            </a:endParaRPr>
          </a:p>
          <a:p>
            <a:pPr algn="just"/>
            <a:r>
              <a:rPr lang="vi-VN" sz="2000" dirty="0">
                <a:latin typeface="+mj-lt"/>
              </a:rPr>
              <a:t>anh hùng, hoa rực cháy trong ngọn đuốc của hàng ngàn lễ hội.</a:t>
            </a:r>
            <a:endParaRPr lang="en-US" sz="2000" dirty="0">
              <a:latin typeface="+mj-lt"/>
            </a:endParaRPr>
          </a:p>
          <a:p>
            <a:pPr algn="just"/>
            <a:r>
              <a:rPr lang="vi-VN" sz="2000" dirty="0">
                <a:latin typeface="+mj-lt"/>
              </a:rPr>
              <a:t>Hoa che chở cho người chết trong chiếc chăn êm. Hoa mang hy vọng cho con tim mòn mỏi.</a:t>
            </a:r>
            <a:endParaRPr lang="en-US" sz="2000" dirty="0">
              <a:latin typeface="+mj-lt"/>
            </a:endParaRPr>
          </a:p>
        </p:txBody>
      </p:sp>
    </p:spTree>
    <p:extLst>
      <p:ext uri="{BB962C8B-B14F-4D97-AF65-F5344CB8AC3E}">
        <p14:creationId xmlns:p14="http://schemas.microsoft.com/office/powerpoint/2010/main" val="199815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253" y="474345"/>
            <a:ext cx="11876183" cy="4031873"/>
          </a:xfrm>
          <a:prstGeom prst="rect">
            <a:avLst/>
          </a:prstGeom>
        </p:spPr>
        <p:txBody>
          <a:bodyPr wrap="square">
            <a:spAutoFit/>
          </a:bodyPr>
          <a:lstStyle/>
          <a:p>
            <a:pPr algn="just"/>
            <a:r>
              <a:rPr lang="vi-VN" dirty="0">
                <a:solidFill>
                  <a:srgbClr val="FF0000"/>
                </a:solidFill>
              </a:rPr>
              <a:t>NGƯỜI HẠNH PHÚC NHẤT LÀ NGƯỜI ĐEM ĐẾN HẠNH PHÚC CHO NHIỀU NGƯỜI KHÁC“</a:t>
            </a:r>
            <a:endParaRPr lang="en-US" dirty="0">
              <a:solidFill>
                <a:srgbClr val="FF0000"/>
              </a:solidFill>
            </a:endParaRPr>
          </a:p>
          <a:p>
            <a:pPr algn="just"/>
            <a:endParaRPr lang="en-US" dirty="0"/>
          </a:p>
          <a:p>
            <a:pPr algn="just"/>
            <a:r>
              <a:rPr lang="vi-VN" sz="2000" dirty="0"/>
              <a:t> </a:t>
            </a:r>
            <a:r>
              <a:rPr lang="en-US" sz="2000" dirty="0"/>
              <a:t>N</a:t>
            </a:r>
            <a:r>
              <a:rPr lang="vi-VN" sz="2000" dirty="0"/>
              <a:t>ếu một người chỉ sống vì bản thân mình mà không hề biết để ý và chia sẻ với những người xung quanh thì đó là một cuộc sống còn khiếm khuyết. Sống phải biết chan hòa, biết yêu thương, thì mới có thể cảm nhận được hết những tư vị tốt đẹp của cuộc sống, đó mới là cuộc sống thực sự hạnh phúc. Tôi tin chắc rằng một cá nhân có thể khiến nhiều người hạnh phúc, họ cho đi mà không yêu cầu nhận lại, là những con người có trái tim thật bao la. Hạnh phúc của họ không còn chỉ nằm gọn trong những mong muốn tầm thường như cơm áo gạo tiền, mà đó là hạnh phúc của xã hội, niềm mong mỏi được đóng góp, cống hiến sức lực để tạo dựng niềm vui và to lớn hơn là hạnh phúc cho người khác. Trái tim vĩ đại ấy cũng thuộc về người hạnh phúc nhất, niềm hạnh phúc của họ là thứ gom góp được khi tạo dựng hạnh phúc cho người khác. Hồ Chủ tịch từng nói: </a:t>
            </a:r>
            <a:r>
              <a:rPr lang="vi-VN" sz="2000" dirty="0">
                <a:solidFill>
                  <a:srgbClr val="FF0000"/>
                </a:solidFill>
              </a:rPr>
              <a:t>"Tôi chỉ có một sự ham muốn, ham muốn tột bậc là làm sao cho nước ta được hoàn toàn độc lập, dân ta được hoàn toàn tự do, đồng bào ai cũng có cơm ăn, áo mặc, ai cũng được học hành".</a:t>
            </a:r>
            <a:endParaRPr lang="en-US" sz="2000" dirty="0">
              <a:solidFill>
                <a:srgbClr val="FF0000"/>
              </a:solidFill>
            </a:endParaRPr>
          </a:p>
        </p:txBody>
      </p:sp>
    </p:spTree>
    <p:extLst>
      <p:ext uri="{BB962C8B-B14F-4D97-AF65-F5344CB8AC3E}">
        <p14:creationId xmlns:p14="http://schemas.microsoft.com/office/powerpoint/2010/main" val="144517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204" y="148433"/>
            <a:ext cx="2930610" cy="523220"/>
          </a:xfrm>
          <a:prstGeom prst="rect">
            <a:avLst/>
          </a:prstGeom>
        </p:spPr>
        <p:txBody>
          <a:bodyPr wrap="none">
            <a:spAutoFit/>
          </a:bodyPr>
          <a:lstStyle/>
          <a:p>
            <a:pPr marL="596900" marR="0">
              <a:spcBef>
                <a:spcPts val="0"/>
              </a:spcBef>
              <a:spcAft>
                <a:spcPts val="0"/>
              </a:spcAft>
            </a:pPr>
            <a:r>
              <a:rPr lang="en-US" sz="2800" b="1" dirty="0">
                <a:solidFill>
                  <a:srgbClr val="001077"/>
                </a:solidFill>
                <a:latin typeface="Times New Roman" panose="02020603050405020304" pitchFamily="18" charset="0"/>
                <a:ea typeface="Arial" panose="020B0604020202020204" pitchFamily="34" charset="0"/>
                <a:cs typeface="Times New Roman" panose="02020603050405020304" pitchFamily="18" charset="0"/>
              </a:rPr>
              <a:t>KHỞI ĐỘNG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0" y="671653"/>
            <a:ext cx="11978640" cy="1234825"/>
          </a:xfrm>
          <a:prstGeom prst="rect">
            <a:avLst/>
          </a:prstGeom>
        </p:spPr>
        <p:txBody>
          <a:bodyPr wrap="square">
            <a:spAutoFit/>
          </a:bodyPr>
          <a:lstStyle/>
          <a:p>
            <a:pPr marR="0" lvl="0" algn="just">
              <a:lnSpc>
                <a:spcPct val="116000"/>
              </a:lnSpc>
              <a:spcBef>
                <a:spcPts val="0"/>
              </a:spcBef>
              <a:spcAft>
                <a:spcPts val="0"/>
              </a:spcAft>
              <a:tabLst>
                <a:tab pos="482600" algn="l"/>
              </a:tabLst>
            </a:pP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hãy</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quan</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sát</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hai</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hình</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ảnh</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dưới</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đây</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cho</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biết</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liên</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tưởng</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đến</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ca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dao</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tục</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ngữ</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nào</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về</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yêu</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thương</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con </a:t>
            </a:r>
            <a:r>
              <a:rPr lang="en-US" sz="32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06" y="2259179"/>
            <a:ext cx="10863205" cy="424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61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9663"/>
            <a:ext cx="12192000" cy="4939301"/>
          </a:xfrm>
          <a:prstGeom prst="rect">
            <a:avLst/>
          </a:prstGeom>
        </p:spPr>
        <p:txBody>
          <a:bodyPr wrap="square">
            <a:spAutoFit/>
          </a:bodyPr>
          <a:lstStyle/>
          <a:p>
            <a:pPr marR="0" lvl="0">
              <a:spcBef>
                <a:spcPts val="0"/>
              </a:spcBef>
              <a:spcAft>
                <a:spcPts val="0"/>
              </a:spcAft>
              <a:tabLst>
                <a:tab pos="520700" algn="l"/>
              </a:tabLst>
            </a:pPr>
            <a:r>
              <a:rPr lang="en-US" sz="2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2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hãy</a:t>
            </a:r>
            <a:r>
              <a:rPr lang="en-US" sz="2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xử</a:t>
            </a:r>
            <a:r>
              <a:rPr lang="en-US" sz="2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lí</a:t>
            </a:r>
            <a:r>
              <a:rPr lang="en-US" sz="2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a:t>
            </a:r>
            <a:r>
              <a:rPr lang="en-US" sz="2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tình</a:t>
            </a:r>
            <a:r>
              <a:rPr lang="en-US" sz="2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huống</a:t>
            </a:r>
            <a:r>
              <a:rPr lang="en-US" sz="2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sau</a:t>
            </a:r>
            <a:r>
              <a:rPr lang="en-US" sz="2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850"/>
              </a:lnSpc>
            </a:pPr>
            <a:r>
              <a:rPr lang="en-US" sz="2600" dirty="0">
                <a:solidFill>
                  <a:srgbClr val="FDB305"/>
                </a:solidFill>
                <a:effectLst/>
                <a:latin typeface="Times New Roman" panose="02020603050405020304" pitchFamily="18" charset="0"/>
                <a:ea typeface="Wingdings 3" panose="05040102010807070707" pitchFamily="18" charset="2"/>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533400" marR="0" algn="just">
              <a:lnSpc>
                <a:spcPct val="116000"/>
              </a:lnSpc>
              <a:spcBef>
                <a:spcPts val="0"/>
              </a:spcBef>
              <a:spcAft>
                <a:spcPts val="0"/>
              </a:spcAft>
            </a:pPr>
            <a:r>
              <a:rPr lang="en-US" sz="2600" b="1" dirty="0" err="1">
                <a:latin typeface="Times New Roman" panose="02020603050405020304" pitchFamily="18" charset="0"/>
                <a:ea typeface="Arial" panose="020B0604020202020204" pitchFamily="34" charset="0"/>
                <a:cs typeface="Times New Roman" panose="02020603050405020304" pitchFamily="18" charset="0"/>
              </a:rPr>
              <a:t>Tình</a:t>
            </a:r>
            <a:r>
              <a:rPr lang="en-US" sz="2600" b="1" dirty="0">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latin typeface="Times New Roman" panose="02020603050405020304" pitchFamily="18" charset="0"/>
                <a:ea typeface="Arial" panose="020B0604020202020204" pitchFamily="34" charset="0"/>
                <a:cs typeface="Times New Roman" panose="02020603050405020304" pitchFamily="18" charset="0"/>
              </a:rPr>
              <a:t>huống</a:t>
            </a:r>
            <a:r>
              <a:rPr lang="en-US" sz="2600" b="1" dirty="0">
                <a:latin typeface="Times New Roman" panose="02020603050405020304" pitchFamily="18" charset="0"/>
                <a:ea typeface="Arial" panose="020B0604020202020204" pitchFamily="34" charset="0"/>
                <a:cs typeface="Times New Roman" panose="02020603050405020304" pitchFamily="18" charset="0"/>
              </a:rPr>
              <a:t> 1: </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Hai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buổi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chiều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nay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vô</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căng</a:t>
            </a:r>
            <a:r>
              <a:rPr lang="en-US" sz="2600" b="1" dirty="0">
                <a:latin typeface="Times New Roman" panose="02020603050405020304" pitchFamily="18" charset="0"/>
                <a:ea typeface="Arial" panose="020B0604020202020204" pitchFamily="34"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bật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nấu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gương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mệt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mỏi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605"/>
              </a:lnSpc>
            </a:pPr>
            <a:r>
              <a:rPr lang="en-US" sz="2600" dirty="0">
                <a:solidFill>
                  <a:srgbClr val="FDB305"/>
                </a:solidFill>
                <a:effectLst/>
                <a:latin typeface="Times New Roman" panose="02020603050405020304" pitchFamily="18" charset="0"/>
                <a:ea typeface="Wingdings 3" panose="05040102010807070707" pitchFamily="18" charset="2"/>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533400" marR="0" algn="just">
              <a:lnSpc>
                <a:spcPct val="116000"/>
              </a:lnSpc>
              <a:spcBef>
                <a:spcPts val="0"/>
              </a:spcBef>
              <a:spcAft>
                <a:spcPts val="0"/>
              </a:spcAft>
            </a:pPr>
            <a:r>
              <a:rPr lang="en-US" sz="2600" b="1" dirty="0" err="1">
                <a:latin typeface="Times New Roman" panose="02020603050405020304" pitchFamily="18" charset="0"/>
                <a:ea typeface="Arial" panose="020B0604020202020204" pitchFamily="34" charset="0"/>
                <a:cs typeface="Times New Roman" panose="02020603050405020304" pitchFamily="18" charset="0"/>
              </a:rPr>
              <a:t>Tình</a:t>
            </a:r>
            <a:r>
              <a:rPr lang="en-US" sz="2600" b="1" dirty="0">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latin typeface="Times New Roman" panose="02020603050405020304" pitchFamily="18" charset="0"/>
                <a:ea typeface="Arial" panose="020B0604020202020204" pitchFamily="34" charset="0"/>
                <a:cs typeface="Times New Roman" panose="02020603050405020304" pitchFamily="18" charset="0"/>
              </a:rPr>
              <a:t>huống</a:t>
            </a:r>
            <a:r>
              <a:rPr lang="en-US" sz="2600" b="1" dirty="0">
                <a:latin typeface="Times New Roman" panose="02020603050405020304" pitchFamily="18" charset="0"/>
                <a:ea typeface="Arial" panose="020B0604020202020204" pitchFamily="34" charset="0"/>
                <a:cs typeface="Times New Roman" panose="02020603050405020304" pitchFamily="18" charset="0"/>
              </a:rPr>
              <a:t> 2: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Giang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khó</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khăn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600" b="1" dirty="0">
                <a:latin typeface="Times New Roman" panose="02020603050405020304" pitchFamily="18" charset="0"/>
                <a:ea typeface="Arial" panose="020B0604020202020204" pitchFamily="34"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Giang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mất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sớm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tai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nạn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chô</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Giang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me ở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cung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già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khoăn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Giang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890"/>
              </a:lnSpc>
            </a:pPr>
            <a:r>
              <a:rPr lang="en-US" sz="2600" dirty="0">
                <a:solidFill>
                  <a:srgbClr val="FDB305"/>
                </a:solidFill>
                <a:effectLst/>
                <a:latin typeface="Times New Roman" panose="02020603050405020304" pitchFamily="18" charset="0"/>
                <a:ea typeface="Wingdings 3" panose="05040102010807070707" pitchFamily="18" charset="2"/>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533400" marR="0" indent="635" algn="just">
              <a:lnSpc>
                <a:spcPct val="116000"/>
              </a:lnSpc>
              <a:spcBef>
                <a:spcPts val="0"/>
              </a:spcBef>
              <a:spcAft>
                <a:spcPts val="0"/>
              </a:spcAft>
            </a:pPr>
            <a:r>
              <a:rPr lang="en-US" sz="2600" b="1" dirty="0" err="1">
                <a:latin typeface="Times New Roman" panose="02020603050405020304" pitchFamily="18" charset="0"/>
                <a:ea typeface="Arial" panose="020B0604020202020204" pitchFamily="34" charset="0"/>
                <a:cs typeface="Times New Roman" panose="02020603050405020304" pitchFamily="18" charset="0"/>
              </a:rPr>
              <a:t>Tình</a:t>
            </a:r>
            <a:r>
              <a:rPr lang="en-US" sz="2600" b="1" dirty="0">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latin typeface="Times New Roman" panose="02020603050405020304" pitchFamily="18" charset="0"/>
                <a:ea typeface="Arial" panose="020B0604020202020204" pitchFamily="34" charset="0"/>
                <a:cs typeface="Times New Roman" panose="02020603050405020304" pitchFamily="18" charset="0"/>
              </a:rPr>
              <a:t>huống</a:t>
            </a:r>
            <a:r>
              <a:rPr lang="en-US" sz="2600" b="1" dirty="0">
                <a:latin typeface="Times New Roman" panose="02020603050405020304" pitchFamily="18" charset="0"/>
                <a:ea typeface="Arial" panose="020B0604020202020204" pitchFamily="34" charset="0"/>
                <a:cs typeface="Times New Roman" panose="02020603050405020304" pitchFamily="18" charset="0"/>
              </a:rPr>
              <a:t> 3: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kia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quyên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góp</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ủng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hô</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đinh</a:t>
            </a:r>
            <a:r>
              <a:rPr lang="en-US" sz="2600" b="1" dirty="0">
                <a:latin typeface="Times New Roman" panose="02020603050405020304" pitchFamily="18" charset="0"/>
                <a:ea typeface="Arial" panose="020B0604020202020204" pitchFamily="34"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thiệt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hại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bởi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lũ</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lụt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nay,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Quyên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rủ</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buổi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hoan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đội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bóng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9282" y="5288317"/>
            <a:ext cx="12501282" cy="1301767"/>
          </a:xfrm>
          <a:prstGeom prst="rect">
            <a:avLst/>
          </a:prstGeom>
          <a:blipFill>
            <a:blip r:embed="rId2"/>
            <a:tile tx="0" ty="0" sx="100000" sy="100000" flip="none" algn="tl"/>
          </a:blipFill>
        </p:spPr>
        <p:txBody>
          <a:bodyPr wrap="square">
            <a:spAutoFit/>
          </a:bodyPr>
          <a:lstStyle/>
          <a:p>
            <a:pPr marL="742950" marR="0" lvl="1" indent="-285750">
              <a:spcBef>
                <a:spcPts val="0"/>
              </a:spcBef>
              <a:spcAft>
                <a:spcPts val="0"/>
              </a:spcAft>
              <a:buFont typeface="+mj-lt"/>
              <a:buAutoNum type="arabicPeriod"/>
              <a:tabLst>
                <a:tab pos="825500" algn="l"/>
              </a:tabLst>
            </a:pP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Nếu</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bạn</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Minh,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Bình</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Bảo</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sẽ</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gì</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20"/>
              </a:lnSpc>
            </a:pPr>
            <a:r>
              <a:rPr lang="en-US" sz="2400" b="1" dirty="0">
                <a:solidFill>
                  <a:srgbClr val="FD660A"/>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127000" lvl="1">
              <a:lnSpc>
                <a:spcPct val="112000"/>
              </a:lnSpc>
              <a:spcBef>
                <a:spcPts val="0"/>
              </a:spcBef>
              <a:spcAft>
                <a:spcPts val="0"/>
              </a:spcAft>
              <a:tabLst>
                <a:tab pos="825500" algn="l"/>
              </a:tabLs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2.Em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gì</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yêu</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thương</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đối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thân</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gia</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đình</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đối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bạn</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bè</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đối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cộng</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xã</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hội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154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738" y="958298"/>
            <a:ext cx="4064952" cy="28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3200" y="3921521"/>
            <a:ext cx="4077490" cy="28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1347" y="985883"/>
            <a:ext cx="4082505" cy="282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3917" y="3921520"/>
            <a:ext cx="4059935" cy="28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9922" y="113611"/>
            <a:ext cx="11430000" cy="830997"/>
          </a:xfrm>
          <a:prstGeom prst="rect">
            <a:avLst/>
          </a:prstGeom>
        </p:spPr>
        <p:txBody>
          <a:bodyPr wrap="square">
            <a:spAutoFit/>
          </a:bodyPr>
          <a:lstStyle/>
          <a:p>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hãy</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chọn</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hình</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ảnh</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dươi</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đây</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làm</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có</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nhiều</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cảm</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xú́c</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nhất</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nêu</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suy</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nghĩ</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về</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hình</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ảnh</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đó</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91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1789" y="209431"/>
            <a:ext cx="8560931" cy="601007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872351" y="6219509"/>
            <a:ext cx="6223178" cy="461665"/>
          </a:xfrm>
          <a:prstGeom prst="rect">
            <a:avLst/>
          </a:prstGeom>
        </p:spPr>
        <p:txBody>
          <a:bodyPr wrap="none">
            <a:spAutoFit/>
          </a:bodyPr>
          <a:lstStyle/>
          <a:p>
            <a:r>
              <a:rPr lang="en-US" sz="2400" i="1" dirty="0" err="1">
                <a:latin typeface="Times New Roman" panose="02020603050405020304" pitchFamily="18" charset="0"/>
                <a:ea typeface="Arial" panose="020B0604020202020204" pitchFamily="34" charset="0"/>
                <a:cs typeface="Times New Roman" panose="02020603050405020304" pitchFamily="18" charset="0"/>
              </a:rPr>
              <a:t>Các</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chiến</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sĩ</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công</a:t>
            </a:r>
            <a:r>
              <a:rPr lang="en-US" sz="2400" i="1" dirty="0">
                <a:latin typeface="Times New Roman" panose="02020603050405020304" pitchFamily="18" charset="0"/>
                <a:ea typeface="Arial" panose="020B0604020202020204" pitchFamily="34" charset="0"/>
                <a:cs typeface="Times New Roman" panose="02020603050405020304" pitchFamily="18" charset="0"/>
              </a:rPr>
              <a:t> an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tận</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tình</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giúp</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đỡ</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dân</a:t>
            </a:r>
            <a:r>
              <a:rPr lang="en-US" sz="2400" i="1" dirty="0">
                <a:latin typeface="Times New Roman" panose="02020603050405020304" pitchFamily="18" charset="0"/>
                <a:ea typeface="Arial" panose="020B0604020202020204" pitchFamily="34"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11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5195"/>
          <a:stretch/>
        </p:blipFill>
        <p:spPr bwMode="auto">
          <a:xfrm>
            <a:off x="1371599" y="222069"/>
            <a:ext cx="9545595" cy="560396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512722810"/>
              </p:ext>
            </p:extLst>
          </p:nvPr>
        </p:nvGraphicFramePr>
        <p:xfrm>
          <a:off x="0" y="5930537"/>
          <a:ext cx="12192000" cy="731520"/>
        </p:xfrm>
        <a:graphic>
          <a:graphicData uri="http://schemas.openxmlformats.org/drawingml/2006/table">
            <a:tbl>
              <a:tblPr>
                <a:tableStyleId>{5C22544A-7EE6-4342-B048-85BDC9FD1C3A}</a:tableStyleId>
              </a:tblPr>
              <a:tblGrid>
                <a:gridCol w="12192000">
                  <a:extLst>
                    <a:ext uri="{9D8B030D-6E8A-4147-A177-3AD203B41FA5}">
                      <a16:colId xmlns:a16="http://schemas.microsoft.com/office/drawing/2014/main" val="1183036976"/>
                    </a:ext>
                  </a:extLst>
                </a:gridCol>
              </a:tblGrid>
              <a:tr h="158115">
                <a:tc>
                  <a:txBody>
                    <a:bodyPr/>
                    <a:lstStyle/>
                    <a:p>
                      <a:pPr marL="0" marR="0" algn="ctr">
                        <a:spcBef>
                          <a:spcPts val="0"/>
                        </a:spcBef>
                        <a:spcAft>
                          <a:spcPts val="0"/>
                        </a:spcAft>
                      </a:pPr>
                      <a:r>
                        <a:rPr lang="en-US" sz="2400" i="1" dirty="0" err="1">
                          <a:effectLst/>
                          <a:latin typeface="Times New Roman" panose="02020603050405020304" pitchFamily="18" charset="0"/>
                          <a:cs typeface="Times New Roman" panose="02020603050405020304" pitchFamily="18" charset="0"/>
                        </a:rPr>
                        <a:t>Các</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nữ</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bác</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sĩ</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cắt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ngắn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mái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tóc</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để</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tuyến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đầu</a:t>
                      </a:r>
                      <a:endParaRPr lang="en-US" sz="2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743900000"/>
                  </a:ext>
                </a:extLst>
              </a:tr>
              <a:tr h="152400">
                <a:tc>
                  <a:txBody>
                    <a:bodyPr/>
                    <a:lstStyle/>
                    <a:p>
                      <a:pPr marL="0" marR="0" algn="ctr">
                        <a:spcBef>
                          <a:spcPts val="0"/>
                        </a:spcBef>
                        <a:spcAft>
                          <a:spcPts val="0"/>
                        </a:spcAft>
                      </a:pPr>
                      <a:r>
                        <a:rPr lang="en-US" sz="2400" i="1" dirty="0" err="1">
                          <a:effectLst/>
                          <a:latin typeface="Times New Roman" panose="02020603050405020304" pitchFamily="18" charset="0"/>
                          <a:cs typeface="Times New Roman" panose="02020603050405020304" pitchFamily="18" charset="0"/>
                        </a:rPr>
                        <a:t>chống</a:t>
                      </a:r>
                      <a:r>
                        <a:rPr lang="en-US" sz="2400" i="1" dirty="0">
                          <a:effectLst/>
                          <a:latin typeface="Times New Roman" panose="02020603050405020304" pitchFamily="18" charset="0"/>
                          <a:cs typeface="Times New Roman" panose="02020603050405020304" pitchFamily="18" charset="0"/>
                        </a:rPr>
                        <a:t> dich COVID–19.</a:t>
                      </a:r>
                      <a:endParaRPr lang="en-US" sz="2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634985902"/>
                  </a:ext>
                </a:extLst>
              </a:tr>
            </a:tbl>
          </a:graphicData>
        </a:graphic>
      </p:graphicFrame>
    </p:spTree>
    <p:extLst>
      <p:ext uri="{BB962C8B-B14F-4D97-AF65-F5344CB8AC3E}">
        <p14:creationId xmlns:p14="http://schemas.microsoft.com/office/powerpoint/2010/main" val="5762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5409" y="227370"/>
            <a:ext cx="8473620" cy="593049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399276" y="6249301"/>
            <a:ext cx="5105885" cy="461665"/>
          </a:xfrm>
          <a:prstGeom prst="rect">
            <a:avLst/>
          </a:prstGeom>
        </p:spPr>
        <p:txBody>
          <a:bodyPr wrap="none">
            <a:spAutoFit/>
          </a:bodyPr>
          <a:lstStyle/>
          <a:p>
            <a:r>
              <a:rPr lang="en-US" sz="2400" i="1" dirty="0" err="1">
                <a:latin typeface="Times New Roman" panose="02020603050405020304" pitchFamily="18" charset="0"/>
                <a:ea typeface="Arial" panose="020B0604020202020204" pitchFamily="34" charset="0"/>
                <a:cs typeface="Times New Roman" panose="02020603050405020304" pitchFamily="18" charset="0"/>
              </a:rPr>
              <a:t>Một</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bạn</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học</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sinh</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dẫn</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cụ</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bà</a:t>
            </a:r>
            <a:r>
              <a:rPr lang="en-US" sz="2400" i="1" dirty="0">
                <a:latin typeface="Times New Roman" panose="02020603050405020304" pitchFamily="18" charset="0"/>
                <a:ea typeface="Arial" panose="020B0604020202020204" pitchFamily="34" charset="0"/>
                <a:cs typeface="Times New Roman" panose="02020603050405020304" pitchFamily="18" charset="0"/>
              </a:rPr>
              <a:t> qua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đường</a:t>
            </a:r>
            <a:r>
              <a:rPr lang="en-US" sz="2400" i="1" dirty="0">
                <a:latin typeface="Times New Roman" panose="02020603050405020304" pitchFamily="18" charset="0"/>
                <a:ea typeface="Arial" panose="020B0604020202020204" pitchFamily="34"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88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2955" y="353693"/>
            <a:ext cx="8249947" cy="579891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851" y="6248793"/>
            <a:ext cx="5761514" cy="461665"/>
          </a:xfrm>
          <a:prstGeom prst="rect">
            <a:avLst/>
          </a:prstGeom>
        </p:spPr>
        <p:txBody>
          <a:bodyPr wrap="none">
            <a:spAutoFit/>
          </a:bodyPr>
          <a:lstStyle/>
          <a:p>
            <a:r>
              <a:rPr lang="en-US" sz="2400" i="1" dirty="0" err="1">
                <a:latin typeface="Times New Roman" panose="02020603050405020304" pitchFamily="18" charset="0"/>
                <a:ea typeface="Arial" panose="020B0604020202020204" pitchFamily="34" charset="0"/>
                <a:cs typeface="Times New Roman" panose="02020603050405020304" pitchFamily="18" charset="0"/>
              </a:rPr>
              <a:t>Sinh</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viên</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tình</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nguyện</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tham</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gia</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Mùa</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hè</a:t>
            </a:r>
            <a:r>
              <a:rPr lang="en-US"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latin typeface="Times New Roman" panose="02020603050405020304" pitchFamily="18" charset="0"/>
                <a:ea typeface="Arial" panose="020B0604020202020204" pitchFamily="34" charset="0"/>
                <a:cs typeface="Times New Roman" panose="02020603050405020304" pitchFamily="18" charset="0"/>
              </a:rPr>
              <a:t>xanh</a:t>
            </a:r>
            <a:r>
              <a:rPr lang="en-US" sz="2400" i="1" dirty="0">
                <a:latin typeface="Times New Roman" panose="02020603050405020304" pitchFamily="18" charset="0"/>
                <a:ea typeface="Arial" panose="020B0604020202020204" pitchFamily="34"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43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4" y="233388"/>
            <a:ext cx="12096206" cy="2668744"/>
          </a:xfrm>
          <a:prstGeom prst="rect">
            <a:avLst/>
          </a:prstGeom>
        </p:spPr>
        <p:txBody>
          <a:bodyPr wrap="square">
            <a:spAutoFit/>
          </a:bodyPr>
          <a:lstStyle/>
          <a:p>
            <a:pPr marR="0" lvl="0" algn="ctr">
              <a:spcBef>
                <a:spcPts val="0"/>
              </a:spcBef>
              <a:spcAft>
                <a:spcPts val="0"/>
              </a:spcAft>
              <a:tabLst>
                <a:tab pos="142240" algn="l"/>
              </a:tabLst>
            </a:pP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Thực</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hành</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động</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yêu</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thương</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400"/>
              </a:lnSpc>
            </a:pPr>
            <a:r>
              <a:rPr lang="en-US" sz="2800" dirty="0">
                <a:solidFill>
                  <a:srgbClr val="FDB305"/>
                </a:solidFill>
                <a:latin typeface="Times New Roman" panose="02020603050405020304" pitchFamily="18" charset="0"/>
                <a:ea typeface="Wingdings 3" panose="05040102010807070707" pitchFamily="18" charset="2"/>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42240" marR="50800" indent="179705">
              <a:lnSpc>
                <a:spcPct val="118000"/>
              </a:lnSpc>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5"/>
              </a:lnSpc>
            </a:pPr>
            <a:r>
              <a:rPr lang="en-US" sz="2800" dirty="0">
                <a:solidFill>
                  <a:srgbClr val="FDB305"/>
                </a:solidFill>
                <a:latin typeface="Times New Roman" panose="02020603050405020304" pitchFamily="18" charset="0"/>
                <a:ea typeface="Wingdings 3" panose="05040102010807070707" pitchFamily="18" charset="2"/>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42240" marR="50800" indent="180340">
              <a:lnSpc>
                <a:spcPct val="125000"/>
              </a:lnSpc>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bè,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Nghị luận về lòng nhân ái (25 mẫu) - Vă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700" y="3004457"/>
            <a:ext cx="6910989" cy="3623333"/>
          </a:xfrm>
          <a:prstGeom prst="rect">
            <a:avLst/>
          </a:prstGeom>
          <a:noFill/>
          <a:ln w="127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24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672254"/>
            <a:ext cx="6596743" cy="5585119"/>
          </a:xfrm>
          <a:prstGeom prst="rect">
            <a:avLst/>
          </a:prstGeom>
          <a:ln w="57150">
            <a:solidFill>
              <a:srgbClr val="FF0000"/>
            </a:solidFill>
          </a:ln>
        </p:spPr>
        <p:txBody>
          <a:bodyPr wrap="square">
            <a:spAutoFit/>
          </a:bodyPr>
          <a:lstStyle/>
          <a:p>
            <a:pPr marL="256540" marR="0">
              <a:spcBef>
                <a:spcPts val="0"/>
              </a:spcBef>
              <a:spcAft>
                <a:spcPts val="0"/>
              </a:spcAft>
            </a:pPr>
            <a:r>
              <a:rPr lang="en-US" sz="2400" b="1" dirty="0">
                <a:solidFill>
                  <a:srgbClr val="001077"/>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VẬ̣N DỤNG</a:t>
            </a:r>
            <a:endPar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89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19304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hãy</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làm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sản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phẩm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mang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thông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điệp</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yêu</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thương</a:t>
            </a:r>
            <a:r>
              <a:rPr lang="en-US"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685"/>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18440" marR="0">
              <a:spcBef>
                <a:spcPts val="0"/>
              </a:spcBef>
              <a:spcAft>
                <a:spcPts val="0"/>
              </a:spcAft>
            </a:pPr>
            <a:r>
              <a:rPr lang="en-US" sz="2400" i="1" dirty="0" err="1">
                <a:latin typeface="Times New Roman" panose="02020603050405020304" pitchFamily="18" charset="0"/>
                <a:ea typeface="Arial" panose="020B0604020202020204" pitchFamily="34" charset="0"/>
                <a:cs typeface="Times New Roman" panose="02020603050405020304" pitchFamily="18" charset="0"/>
              </a:rPr>
              <a:t>Gợi</a:t>
            </a:r>
            <a:r>
              <a:rPr lang="en-US" sz="2400" i="1" dirty="0">
                <a:latin typeface="Times New Roman" panose="02020603050405020304" pitchFamily="18" charset="0"/>
                <a:ea typeface="Arial" panose="020B0604020202020204" pitchFamily="34" charset="0"/>
                <a:cs typeface="Times New Roman" panose="02020603050405020304" pitchFamily="18" charset="0"/>
              </a:rPr>
              <a:t> ý:</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9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2164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tấm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thiệp</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bức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tranh</a:t>
            </a:r>
            <a:r>
              <a:rPr lang="en-US"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60"/>
              </a:lnSpc>
            </a:pPr>
            <a:r>
              <a:rPr lang="en-US" sz="2400" dirty="0">
                <a:solidFill>
                  <a:srgbClr val="7FC11B"/>
                </a:solidFill>
                <a:latin typeface="Times New Roman" panose="02020603050405020304" pitchFamily="18" charset="0"/>
                <a:ea typeface="Arial" panose="020B060402020202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95000"/>
              </a:lnSpc>
              <a:spcBef>
                <a:spcPts val="0"/>
              </a:spcBef>
              <a:spcAft>
                <a:spcPts val="0"/>
              </a:spcAft>
              <a:buFont typeface="Arial" panose="020B0604020202020204" pitchFamily="34" charset="0"/>
              <a:buChar char="•"/>
              <a:tabLst>
                <a:tab pos="42164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bức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thư</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môt</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bài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thuyết</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trình</a:t>
            </a:r>
            <a:r>
              <a:rPr lang="en-US"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65"/>
              </a:lnSpc>
            </a:pPr>
            <a:r>
              <a:rPr lang="en-US" sz="2400" dirty="0">
                <a:solidFill>
                  <a:srgbClr val="7FC11B"/>
                </a:solidFill>
                <a:latin typeface="Times New Roman" panose="02020603050405020304" pitchFamily="18" charset="0"/>
                <a:ea typeface="Arial" panose="020B060402020202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95000"/>
              </a:lnSpc>
              <a:spcBef>
                <a:spcPts val="0"/>
              </a:spcBef>
              <a:spcAft>
                <a:spcPts val="0"/>
              </a:spcAft>
              <a:buFont typeface="Arial" panose="020B0604020202020204" pitchFamily="34" charset="0"/>
              <a:buChar char="•"/>
              <a:tabLst>
                <a:tab pos="42164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tiết</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mục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văn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nghệ</a:t>
            </a:r>
            <a:r>
              <a:rPr lang="en-US"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65"/>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96240" marR="0">
              <a:spcBef>
                <a:spcPts val="0"/>
              </a:spcBef>
              <a:spcAft>
                <a:spcPts val="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(Có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thể</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chọn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thức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khác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để</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thể</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sự</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sáng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tạo</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r>
              <a:rPr lang="en-US"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8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hãy</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kê</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tên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những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hoạt</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đông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phong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trào</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có</a:t>
            </a:r>
            <a:r>
              <a:rPr lang="en-US" sz="2400" dirty="0">
                <a:latin typeface="Times New Roman" panose="02020603050405020304" pitchFamily="18" charset="0"/>
                <a:ea typeface="Arial" panose="020B0604020202020204" pitchFamily="34" charset="0"/>
                <a:cs typeface="Times New Roman" panose="02020603050405020304" pitchFamily="18" charset="0"/>
              </a:rPr>
              <a:t> ý </a:t>
            </a:r>
            <a:r>
              <a:rPr lang="en-US" sz="2400" dirty="0" err="1">
                <a:latin typeface="Times New Roman" panose="02020603050405020304" pitchFamily="18" charset="0"/>
                <a:ea typeface="Arial" panose="020B0604020202020204" pitchFamily="34" charset="0"/>
                <a:cs typeface="Times New Roman" panose="02020603050405020304" pitchFamily="18" charset="0"/>
              </a:rPr>
              <a:t>nghĩa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lan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tỏa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tình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yêu</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thương</a:t>
            </a:r>
            <a:r>
              <a:rPr lang="en-US" sz="2400" dirty="0">
                <a:latin typeface="Times New Roman" panose="02020603050405020304" pitchFamily="18" charset="0"/>
                <a:ea typeface="Arial" panose="020B0604020202020204" pitchFamily="34" charset="0"/>
                <a:cs typeface="Times New Roman" panose="02020603050405020304" pitchFamily="18" charset="0"/>
              </a:rPr>
              <a:t> con </a:t>
            </a:r>
            <a:r>
              <a:rPr lang="en-US" sz="24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latin typeface="Times New Roman" panose="02020603050405020304" pitchFamily="18" charset="0"/>
                <a:ea typeface="Arial" panose="020B0604020202020204" pitchFamily="34" charset="0"/>
                <a:cs typeface="Times New Roman" panose="02020603050405020304" pitchFamily="18" charset="0"/>
              </a:rPr>
              <a:t> ở </a:t>
            </a:r>
            <a:r>
              <a:rPr lang="en-US" sz="2400" dirty="0" err="1">
                <a:latin typeface="Times New Roman" panose="02020603050405020304" pitchFamily="18" charset="0"/>
                <a:ea typeface="Arial" panose="020B0604020202020204" pitchFamily="34" charset="0"/>
                <a:cs typeface="Times New Roman" panose="02020603050405020304" pitchFamily="18" charset="0"/>
              </a:rPr>
              <a:t>trường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hoặc</a:t>
            </a:r>
            <a:r>
              <a:rPr lang="en-US" sz="2400" dirty="0">
                <a:latin typeface="Times New Roman" panose="02020603050405020304" pitchFamily="18" charset="0"/>
                <a:ea typeface="Arial" panose="020B0604020202020204" pitchFamily="34" charset="0"/>
                <a:cs typeface="Times New Roman" panose="02020603050405020304" pitchFamily="18" charset="0"/>
              </a:rPr>
              <a:t> ở </a:t>
            </a:r>
            <a:r>
              <a:rPr lang="en-US" sz="2400" dirty="0" err="1">
                <a:latin typeface="Times New Roman" panose="02020603050405020304" pitchFamily="18" charset="0"/>
                <a:ea typeface="Arial" panose="020B0604020202020204" pitchFamily="34" charset="0"/>
                <a:cs typeface="Times New Roman" panose="02020603050405020304" pitchFamily="18" charset="0"/>
              </a:rPr>
              <a:t>địa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phương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đã</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sẽ</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có</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những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hành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động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cụ</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thể</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như</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a:latin typeface="Times New Roman" panose="02020603050405020304" pitchFamily="18" charset="0"/>
                <a:ea typeface="Arial" panose="020B0604020202020204" pitchFamily="34" charset="0"/>
                <a:cs typeface="Times New Roman" panose="02020603050405020304" pitchFamily="18" charset="0"/>
              </a:rPr>
              <a:t>thế </a:t>
            </a:r>
            <a:r>
              <a:rPr lang="en-US" sz="2400" dirty="0" err="1">
                <a:latin typeface="Times New Roman" panose="02020603050405020304" pitchFamily="18" charset="0"/>
                <a:ea typeface="Arial" panose="020B0604020202020204" pitchFamily="34" charset="0"/>
                <a:cs typeface="Times New Roman" panose="02020603050405020304" pitchFamily="18" charset="0"/>
              </a:rPr>
              <a:t>nào</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để</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hưởng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ứng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nhưng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hoạt</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động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phong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trào</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trường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hoặc</a:t>
            </a:r>
            <a:r>
              <a:rPr lang="en-US" sz="2400" dirty="0">
                <a:latin typeface="Times New Roman" panose="02020603050405020304" pitchFamily="18" charset="0"/>
                <a:ea typeface="Arial" panose="020B0604020202020204" pitchFamily="34" charset="0"/>
                <a:cs typeface="Times New Roman" panose="02020603050405020304" pitchFamily="18" charset="0"/>
              </a:rPr>
              <a:t> ở </a:t>
            </a:r>
            <a:r>
              <a:rPr lang="en-US" sz="2400" dirty="0" err="1">
                <a:latin typeface="Times New Roman" panose="02020603050405020304" pitchFamily="18" charset="0"/>
                <a:ea typeface="Arial" panose="020B0604020202020204" pitchFamily="34" charset="0"/>
                <a:cs typeface="Times New Roman" panose="02020603050405020304" pitchFamily="18" charset="0"/>
              </a:rPr>
              <a:t>địa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phương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endParaRPr lang="en-US" sz="2400" dirty="0">
              <a:latin typeface="Times New Roman" panose="02020603050405020304" pitchFamily="18" charset="0"/>
              <a:cs typeface="Times New Roman" panose="02020603050405020304" pitchFamily="18" charset="0"/>
            </a:endParaRPr>
          </a:p>
        </p:txBody>
      </p:sp>
      <p:pic>
        <p:nvPicPr>
          <p:cNvPr id="2050" name="Picture 2" descr="Tấm lòng nhân ái | Đài phát thanh và truyền hình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280" y="1828800"/>
            <a:ext cx="5061858"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13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65760" y="17634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741680" y="193148"/>
            <a:ext cx="97086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4988" algn="l"/>
              </a:tabLst>
              <a:defRPr>
                <a:solidFill>
                  <a:schemeClr val="tx1"/>
                </a:solidFill>
                <a:latin typeface="Arial" panose="020B0604020202020204" pitchFamily="34" charset="0"/>
              </a:defRPr>
            </a:lvl1pPr>
            <a:lvl2pPr eaLnBrk="0" fontAlgn="base" hangingPunct="0">
              <a:spcBef>
                <a:spcPct val="0"/>
              </a:spcBef>
              <a:spcAft>
                <a:spcPct val="0"/>
              </a:spcAft>
              <a:tabLst>
                <a:tab pos="534988" algn="l"/>
              </a:tabLst>
              <a:defRPr>
                <a:solidFill>
                  <a:schemeClr val="tx1"/>
                </a:solidFill>
                <a:latin typeface="Arial" panose="020B0604020202020204" pitchFamily="34" charset="0"/>
              </a:defRPr>
            </a:lvl2pPr>
            <a:lvl3pPr eaLnBrk="0" fontAlgn="base" hangingPunct="0">
              <a:spcBef>
                <a:spcPct val="0"/>
              </a:spcBef>
              <a:spcAft>
                <a:spcPct val="0"/>
              </a:spcAft>
              <a:tabLst>
                <a:tab pos="534988" algn="l"/>
              </a:tabLst>
              <a:defRPr>
                <a:solidFill>
                  <a:schemeClr val="tx1"/>
                </a:solidFill>
                <a:latin typeface="Arial" panose="020B0604020202020204" pitchFamily="34" charset="0"/>
              </a:defRPr>
            </a:lvl3pPr>
            <a:lvl4pPr eaLnBrk="0" fontAlgn="base" hangingPunct="0">
              <a:spcBef>
                <a:spcPct val="0"/>
              </a:spcBef>
              <a:spcAft>
                <a:spcPct val="0"/>
              </a:spcAft>
              <a:tabLst>
                <a:tab pos="534988" algn="l"/>
              </a:tabLst>
              <a:defRPr>
                <a:solidFill>
                  <a:schemeClr val="tx1"/>
                </a:solidFill>
                <a:latin typeface="Arial" panose="020B0604020202020204" pitchFamily="34" charset="0"/>
              </a:defRPr>
            </a:lvl4pPr>
            <a:lvl5pPr eaLnBrk="0" fontAlgn="base" hangingPunct="0">
              <a:spcBef>
                <a:spcPct val="0"/>
              </a:spcBef>
              <a:spcAft>
                <a:spcPct val="0"/>
              </a:spcAft>
              <a:tabLst>
                <a:tab pos="534988" algn="l"/>
              </a:tabLst>
              <a:defRPr>
                <a:solidFill>
                  <a:schemeClr val="tx1"/>
                </a:solidFill>
                <a:latin typeface="Arial" panose="020B0604020202020204" pitchFamily="34" charset="0"/>
              </a:defRPr>
            </a:lvl5pPr>
            <a:lvl6pPr eaLnBrk="0" fontAlgn="base" hangingPunct="0">
              <a:spcBef>
                <a:spcPct val="0"/>
              </a:spcBef>
              <a:spcAft>
                <a:spcPct val="0"/>
              </a:spcAft>
              <a:tabLst>
                <a:tab pos="534988" algn="l"/>
              </a:tabLst>
              <a:defRPr>
                <a:solidFill>
                  <a:schemeClr val="tx1"/>
                </a:solidFill>
                <a:latin typeface="Arial" panose="020B0604020202020204" pitchFamily="34" charset="0"/>
              </a:defRPr>
            </a:lvl6pPr>
            <a:lvl7pPr eaLnBrk="0" fontAlgn="base" hangingPunct="0">
              <a:spcBef>
                <a:spcPct val="0"/>
              </a:spcBef>
              <a:spcAft>
                <a:spcPct val="0"/>
              </a:spcAft>
              <a:tabLst>
                <a:tab pos="534988" algn="l"/>
              </a:tabLst>
              <a:defRPr>
                <a:solidFill>
                  <a:schemeClr val="tx1"/>
                </a:solidFill>
                <a:latin typeface="Arial" panose="020B0604020202020204" pitchFamily="34" charset="0"/>
              </a:defRPr>
            </a:lvl7pPr>
            <a:lvl8pPr eaLnBrk="0" fontAlgn="base" hangingPunct="0">
              <a:spcBef>
                <a:spcPct val="0"/>
              </a:spcBef>
              <a:spcAft>
                <a:spcPct val="0"/>
              </a:spcAft>
              <a:tabLst>
                <a:tab pos="534988" algn="l"/>
              </a:tabLst>
              <a:defRPr>
                <a:solidFill>
                  <a:schemeClr val="tx1"/>
                </a:solidFill>
                <a:latin typeface="Arial" panose="020B0604020202020204" pitchFamily="34" charset="0"/>
              </a:defRPr>
            </a:lvl8pPr>
            <a:lvl9pPr eaLnBrk="0" fontAlgn="base" hangingPunct="0">
              <a:spcBef>
                <a:spcPct val="0"/>
              </a:spcBef>
              <a:spcAft>
                <a:spcPct val="0"/>
              </a:spcAft>
              <a:tabLst>
                <a:tab pos="53498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34988" algn="l"/>
              </a:tabLst>
            </a:pP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Hãy</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chọn</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thông</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điệp</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yêu</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thương</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dưới</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đây</a:t>
            </a:r>
            <a:endPar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534988" algn="l"/>
              </a:tabLst>
            </a:pP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đê</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thảo</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luận</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về</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giá</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trị</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yêu</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thương</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con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kumimoji="0" lang="en-US" altLang="en-US" sz="24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761781" y="1354834"/>
            <a:ext cx="13380720" cy="2899448"/>
          </a:xfrm>
          <a:prstGeom prst="rect">
            <a:avLst/>
          </a:prstGeom>
        </p:spPr>
        <p:txBody>
          <a:bodyPr wrap="square">
            <a:spAutoFit/>
          </a:bodyPr>
          <a:lstStyle/>
          <a:p>
            <a:pPr marL="812800" marR="0">
              <a:spcBef>
                <a:spcPts val="0"/>
              </a:spcBef>
              <a:spcAft>
                <a:spcPts val="0"/>
              </a:spcAft>
            </a:pPr>
            <a:r>
              <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Đủ</a:t>
            </a:r>
            <a:r>
              <a:rPr lang="en-US" sz="29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nắng</a:t>
            </a:r>
            <a:r>
              <a:rPr lang="en-US" sz="29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hoa</a:t>
            </a:r>
            <a:r>
              <a:rPr lang="en-US" sz="29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9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nở</a:t>
            </a:r>
            <a:r>
              <a:rPr lang="en-US" sz="29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Đủ</a:t>
            </a:r>
            <a:r>
              <a:rPr lang="en-US" sz="29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yêu</a:t>
            </a:r>
            <a:r>
              <a:rPr lang="en-US" sz="29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thương</a:t>
            </a:r>
            <a:r>
              <a:rPr lang="en-US" sz="29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hạnh</a:t>
            </a:r>
            <a:r>
              <a:rPr lang="en-US" sz="29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phúc</a:t>
            </a:r>
            <a:r>
              <a:rPr lang="en-US" sz="29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9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đong</a:t>
            </a:r>
            <a:r>
              <a:rPr lang="en-US" sz="29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đầy</a:t>
            </a:r>
            <a:r>
              <a:rPr lang="en-US" sz="29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a:t>
            </a:r>
          </a:p>
          <a:p>
            <a:pPr marL="812800"/>
            <a:r>
              <a:rPr lang="en-US" sz="2900"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9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2900"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Khuyết</a:t>
            </a:r>
            <a:r>
              <a:rPr lang="en-US" sz="2900"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900" i="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danh</a:t>
            </a:r>
            <a:r>
              <a:rPr lang="en-US" sz="2900"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9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813300" marR="114300" indent="-4003675">
              <a:lnSpc>
                <a:spcPct val="143000"/>
              </a:lnSpc>
              <a:spcBef>
                <a:spcPts val="0"/>
              </a:spcBef>
              <a:spcAft>
                <a:spcPts val="0"/>
              </a:spcAft>
            </a:pPr>
            <a:r>
              <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hạnh</a:t>
            </a:r>
            <a:r>
              <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phúc</a:t>
            </a:r>
            <a:r>
              <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nhất</a:t>
            </a:r>
            <a:r>
              <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là</a:t>
            </a:r>
            <a:r>
              <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đem</a:t>
            </a:r>
            <a:r>
              <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đến</a:t>
            </a:r>
            <a:r>
              <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hạnh</a:t>
            </a:r>
            <a:r>
              <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phúc</a:t>
            </a:r>
            <a:r>
              <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cho</a:t>
            </a:r>
            <a:r>
              <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nhiều</a:t>
            </a:r>
            <a:r>
              <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900" b="1"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nhất</a:t>
            </a:r>
            <a:endParaRPr lang="en-US" sz="29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endParaRPr>
          </a:p>
          <a:p>
            <a:pPr marL="4813300" marR="114300" indent="-4003675">
              <a:lnSpc>
                <a:spcPct val="143000"/>
              </a:lnSpc>
            </a:pPr>
            <a:r>
              <a:rPr lang="en-US" sz="2900"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(Denis Diderot)</a:t>
            </a:r>
            <a:endParaRPr lang="en-US" sz="29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813300" marR="114300" indent="-4003675">
              <a:lnSpc>
                <a:spcPct val="143000"/>
              </a:lnSpc>
              <a:spcBef>
                <a:spcPts val="0"/>
              </a:spcBef>
              <a:spcAft>
                <a:spcPts val="0"/>
              </a:spcAft>
            </a:pPr>
            <a:endParaRPr lang="en-US" sz="29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51" name="Picture 7" descr="Cây hoa sen và ý nghĩa, phân loại cùng cách trồng chăm sóc hoa 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654" y="3135086"/>
            <a:ext cx="5886672" cy="353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85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chien luoc gieo hat | Chiến Lược Gieo H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102" y="2002815"/>
            <a:ext cx="4573178" cy="47344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0707" y="467241"/>
            <a:ext cx="10718663" cy="1323439"/>
          </a:xfrm>
          <a:prstGeom prst="rect">
            <a:avLst/>
          </a:prstGeom>
          <a:noFill/>
        </p:spPr>
        <p:txBody>
          <a:bodyPr wrap="square" rtlCol="0">
            <a:sp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MỖI NGÀY CUỘC SỐNG ĐI QUA</a:t>
            </a:r>
          </a:p>
          <a:p>
            <a:pPr algn="ctr"/>
            <a:r>
              <a:rPr lang="en-US" sz="4000" b="1" dirty="0">
                <a:solidFill>
                  <a:srgbClr val="002060"/>
                </a:solidFill>
                <a:latin typeface="Times New Roman" panose="02020603050405020304" pitchFamily="18" charset="0"/>
                <a:cs typeface="Times New Roman" panose="02020603050405020304" pitchFamily="18" charset="0"/>
              </a:rPr>
              <a:t>ĐỂ CÂY ĐẠO ĐỨC NỞ HOA TRONG LÒNG.</a:t>
            </a:r>
          </a:p>
        </p:txBody>
      </p:sp>
    </p:spTree>
    <p:extLst>
      <p:ext uri="{BB962C8B-B14F-4D97-AF65-F5344CB8AC3E}">
        <p14:creationId xmlns:p14="http://schemas.microsoft.com/office/powerpoint/2010/main" val="307830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earning Interest Class Cartoon Blackboard Green Banner, Talent Interest  Class, Education And Training Board Design, Talent Interest Class Training  Background Image fo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3" y="0"/>
            <a:ext cx="1220593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29690" y="1970537"/>
            <a:ext cx="7733212" cy="1754326"/>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BÀI 2:</a:t>
            </a:r>
          </a:p>
          <a:p>
            <a:pPr algn="ctr"/>
            <a:endParaRPr lang="en-US" sz="3200" b="1" dirty="0">
              <a:solidFill>
                <a:schemeClr val="bg1"/>
              </a:solidFill>
              <a:latin typeface="Times New Roman" panose="02020603050405020304" pitchFamily="18" charset="0"/>
              <a:cs typeface="Times New Roman" panose="02020603050405020304" pitchFamily="18" charset="0"/>
            </a:endParaRPr>
          </a:p>
          <a:p>
            <a:pPr algn="ctr"/>
            <a:r>
              <a:rPr lang="en-US" sz="4400" b="1" dirty="0">
                <a:solidFill>
                  <a:schemeClr val="bg1"/>
                </a:solidFill>
                <a:latin typeface="Times New Roman" panose="02020603050405020304" pitchFamily="18" charset="0"/>
                <a:cs typeface="Times New Roman" panose="02020603050405020304" pitchFamily="18" charset="0"/>
              </a:rPr>
              <a:t>YÊU THƯƠNG CON NGƯỜI.</a:t>
            </a:r>
          </a:p>
        </p:txBody>
      </p:sp>
    </p:spTree>
    <p:extLst>
      <p:ext uri="{BB962C8B-B14F-4D97-AF65-F5344CB8AC3E}">
        <p14:creationId xmlns:p14="http://schemas.microsoft.com/office/powerpoint/2010/main" val="338767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72590" y="1348123"/>
            <a:ext cx="7584964" cy="107721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lang="vi-VN"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I. Khám phá </a:t>
            </a:r>
          </a:p>
          <a:p>
            <a:pPr marL="514350" marR="0" lvl="0" indent="-514350" algn="just" defTabSz="914400" rtl="0" eaLnBrk="0" fontAlgn="base" latinLnBrk="0" hangingPunct="0">
              <a:lnSpc>
                <a:spcPct val="100000"/>
              </a:lnSpc>
              <a:spcBef>
                <a:spcPct val="0"/>
              </a:spcBef>
              <a:spcAft>
                <a:spcPct val="0"/>
              </a:spcAft>
              <a:buClrTx/>
              <a:buSzTx/>
              <a:buFontTx/>
              <a:buAutoNum type="arabicPeriod"/>
              <a:tabLst/>
            </a:pP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Thế</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nào</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là</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lòng</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yêu</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thương</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con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người</a:t>
            </a:r>
            <a:r>
              <a:rPr lang="vi-VN"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408212" y="685800"/>
            <a:ext cx="11401185" cy="5755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170" t="22998" r="89226" b="70066"/>
          <a:stretch/>
        </p:blipFill>
        <p:spPr bwMode="auto">
          <a:xfrm>
            <a:off x="100150" y="367644"/>
            <a:ext cx="944880" cy="9482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2590" y="693796"/>
            <a:ext cx="11236807"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2:</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YÊU THƯƠNG CON NGƯỜI.</a:t>
            </a:r>
          </a:p>
        </p:txBody>
      </p:sp>
    </p:spTree>
    <p:extLst>
      <p:ext uri="{BB962C8B-B14F-4D97-AF65-F5344CB8AC3E}">
        <p14:creationId xmlns:p14="http://schemas.microsoft.com/office/powerpoint/2010/main" val="384639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497" y="156521"/>
            <a:ext cx="1616148" cy="400110"/>
          </a:xfrm>
          <a:prstGeom prst="rect">
            <a:avLst/>
          </a:prstGeom>
          <a:solidFill>
            <a:schemeClr val="accent2"/>
          </a:solidFill>
        </p:spPr>
        <p:txBody>
          <a:bodyPr wrap="none">
            <a:spAutoFit/>
          </a:bodyPr>
          <a:lstStyle/>
          <a:p>
            <a:r>
              <a:rPr lang="en-US" sz="20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KHÁM PHÁ</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442560" y="85946"/>
            <a:ext cx="7814960" cy="523220"/>
          </a:xfrm>
          <a:prstGeom prst="rect">
            <a:avLst/>
          </a:prstGeom>
        </p:spPr>
        <p:txBody>
          <a:bodyPr wrap="none">
            <a:spAutoFit/>
          </a:bodyPr>
          <a:lstStyle/>
          <a:p>
            <a:pPr marR="0" lvl="0">
              <a:spcBef>
                <a:spcPts val="0"/>
              </a:spcBef>
              <a:spcAft>
                <a:spcPts val="0"/>
              </a:spcAft>
              <a:tabLst>
                <a:tab pos="457200" algn="l"/>
              </a:tabLst>
            </a:pP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hãy</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đọc</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chuyện</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sau</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trả</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lời</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hỏi</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20" t="15876" r="45085" b="16847"/>
          <a:stretch/>
        </p:blipFill>
        <p:spPr bwMode="auto">
          <a:xfrm>
            <a:off x="143497" y="1278129"/>
            <a:ext cx="3730265" cy="37862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3573194" y="725614"/>
            <a:ext cx="8470323" cy="294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2888" tIns="676062" rIns="458643" bIns="0" numCol="1" anchor="ctr" anchorCtr="0" compatLnSpc="1">
            <a:prstTxWarp prst="textNoShape">
              <a:avLst/>
            </a:prstTxWarp>
            <a:spAutoFit/>
          </a:bodyPr>
          <a:lstStyle>
            <a:lvl1pPr indent="1793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79388" algn="just" defTabSz="914400" rtl="0" eaLnBrk="0" fontAlgn="base" latinLnBrk="0" hangingPunct="0">
              <a:lnSpc>
                <a:spcPct val="100000"/>
              </a:lnSpc>
              <a:spcBef>
                <a:spcPct val="0"/>
              </a:spcBef>
              <a:spcAft>
                <a:spcPct val="0"/>
              </a:spcAft>
              <a:buClrTx/>
              <a:buSzTx/>
              <a:buFontTx/>
              <a:buNone/>
              <a:tabLst/>
            </a:pP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6A1.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bé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altLang="en-US" sz="2100" i="1" dirty="0">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trút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trễ</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15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ướt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sũng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run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tức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mượn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en-US" altLang="en-US"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7"/>
          <p:cNvSpPr>
            <a:spLocks noChangeArrowheads="1"/>
          </p:cNvSpPr>
          <p:nvPr/>
        </p:nvSpPr>
        <p:spPr bwMode="auto">
          <a:xfrm>
            <a:off x="3873762" y="3362188"/>
            <a:ext cx="816975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79388" algn="just" defTabSz="914400" rtl="0" eaLnBrk="0" fontAlgn="base" latinLnBrk="0" hangingPunct="0">
              <a:lnSpc>
                <a:spcPct val="100000"/>
              </a:lnSpc>
              <a:spcBef>
                <a:spcPct val="0"/>
              </a:spcBef>
              <a:spcAft>
                <a:spcPct val="0"/>
              </a:spcAft>
              <a:buClrTx/>
              <a:buSzTx/>
              <a:buFontTx/>
              <a:buNone/>
              <a:tabLst/>
            </a:pP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nhiệm</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rât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altLang="en-US" sz="21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1698195" y="693354"/>
            <a:ext cx="6418745" cy="584775"/>
          </a:xfrm>
          <a:prstGeom prst="rect">
            <a:avLst/>
          </a:prstGeom>
        </p:spPr>
        <p:txBody>
          <a:bodyPr wrap="none">
            <a:spAutoFit/>
          </a:bodyPr>
          <a:lstStyle/>
          <a:p>
            <a:pPr marL="2184400" marR="0">
              <a:spcBef>
                <a:spcPts val="0"/>
              </a:spcBef>
              <a:spcAft>
                <a:spcPts val="0"/>
              </a:spcAft>
            </a:pPr>
            <a:r>
              <a:rPr lang="en-US" sz="3200" b="1" dirty="0" err="1">
                <a:solidFill>
                  <a:srgbClr val="46008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3200" b="1" dirty="0">
                <a:solidFill>
                  <a:srgbClr val="46008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460080"/>
                </a:solidFill>
                <a:latin typeface="Times New Roman" panose="02020603050405020304" pitchFamily="18" charset="0"/>
                <a:ea typeface="Arial" panose="020B0604020202020204" pitchFamily="34" charset="0"/>
                <a:cs typeface="Times New Roman" panose="02020603050405020304" pitchFamily="18" charset="0"/>
              </a:rPr>
              <a:t>bạn</a:t>
            </a:r>
            <a:r>
              <a:rPr lang="en-US" sz="3200" b="1" dirty="0">
                <a:solidFill>
                  <a:srgbClr val="46008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460080"/>
                </a:solidFill>
                <a:latin typeface="Times New Roman" panose="02020603050405020304" pitchFamily="18" charset="0"/>
                <a:ea typeface="Arial" panose="020B0604020202020204" pitchFamily="34" charset="0"/>
                <a:cs typeface="Times New Roman" panose="02020603050405020304" pitchFamily="18" charset="0"/>
              </a:rPr>
              <a:t>mới</a:t>
            </a:r>
            <a:r>
              <a:rPr lang="en-US" sz="3200" b="1" dirty="0">
                <a:solidFill>
                  <a:srgbClr val="46008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460080"/>
                </a:solidFill>
                <a:latin typeface="Times New Roman" panose="02020603050405020304" pitchFamily="18" charset="0"/>
                <a:ea typeface="Arial" panose="020B0604020202020204" pitchFamily="34" charset="0"/>
                <a:cs typeface="Times New Roman" panose="02020603050405020304" pitchFamily="18" charset="0"/>
              </a:rPr>
              <a:t>của</a:t>
            </a:r>
            <a:r>
              <a:rPr lang="en-US" sz="3200" b="1" dirty="0">
                <a:solidFill>
                  <a:srgbClr val="46008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460080"/>
                </a:solidFill>
                <a:latin typeface="Times New Roman" panose="02020603050405020304" pitchFamily="18" charset="0"/>
                <a:ea typeface="Arial" panose="020B0604020202020204" pitchFamily="34" charset="0"/>
                <a:cs typeface="Times New Roman" panose="02020603050405020304" pitchFamily="18" charset="0"/>
              </a:rPr>
              <a:t>lớp</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0" y="5345473"/>
            <a:ext cx="12192000" cy="1539076"/>
          </a:xfrm>
          <a:prstGeom prst="rect">
            <a:avLst/>
          </a:prstGeom>
          <a:blipFill>
            <a:blip r:embed="rId3"/>
            <a:tile tx="0" ty="0" sx="100000" sy="100000" flip="none" algn="tl"/>
          </a:blipFill>
        </p:spPr>
        <p:txBody>
          <a:bodyPr wrap="square">
            <a:spAutoFit/>
          </a:bodyPr>
          <a:lstStyle/>
          <a:p>
            <a:pPr marR="76200" lvl="0">
              <a:lnSpc>
                <a:spcPct val="107000"/>
              </a:lnSpc>
              <a:spcBef>
                <a:spcPts val="0"/>
              </a:spcBef>
              <a:spcAft>
                <a:spcPts val="0"/>
              </a:spcAft>
              <a:tabLst>
                <a:tab pos="509905" algn="l"/>
              </a:tabLst>
            </a:pPr>
            <a:r>
              <a:rPr lang="en-US" sz="2800" dirty="0">
                <a:latin typeface="Times New Roman" panose="02020603050405020304" pitchFamily="18" charset="0"/>
                <a:ea typeface="Arial" panose="020B0604020202020204" pitchFamily="34" charset="0"/>
                <a:cs typeface="Times New Roman" panose="02020603050405020304" pitchFamily="18" charset="0"/>
              </a:rPr>
              <a:t>1. </a:t>
            </a:r>
            <a:r>
              <a:rPr lang="en-US" sz="2800" dirty="0" err="1">
                <a:latin typeface="Times New Roman" panose="02020603050405020304" pitchFamily="18" charset="0"/>
                <a:ea typeface="Arial" panose="020B0604020202020204" pitchFamily="34" charset="0"/>
                <a:cs typeface="Times New Roman" panose="02020603050405020304" pitchFamily="18" charset="0"/>
              </a:rPr>
              <a:t>Bạn</a:t>
            </a:r>
            <a:r>
              <a:rPr lang="en-US" sz="2800" dirty="0">
                <a:latin typeface="Times New Roman" panose="02020603050405020304" pitchFamily="18" charset="0"/>
                <a:ea typeface="Arial" panose="020B0604020202020204" pitchFamily="34" charset="0"/>
                <a:cs typeface="Times New Roman" panose="02020603050405020304" pitchFamily="18" charset="0"/>
              </a:rPr>
              <a:t> 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có</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hoàn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như</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thến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nào</a:t>
            </a:r>
            <a:r>
              <a:rPr lang="en-US" sz="2800" dirty="0">
                <a:latin typeface="Times New Roman" panose="02020603050405020304" pitchFamily="18" charset="0"/>
                <a:ea typeface="Arial" panose="020B0604020202020204" pitchFamily="34" charset="0"/>
                <a:cs typeface="Times New Roman" panose="02020603050405020304" pitchFamily="18" charset="0"/>
              </a:rPr>
              <a:t>?</a:t>
            </a:r>
          </a:p>
          <a:p>
            <a:pPr marR="76200" lvl="0">
              <a:lnSpc>
                <a:spcPct val="107000"/>
              </a:lnSpc>
              <a:spcBef>
                <a:spcPts val="0"/>
              </a:spcBef>
              <a:spcAft>
                <a:spcPts val="0"/>
              </a:spcAft>
              <a:tabLst>
                <a:tab pos="509905" algn="l"/>
              </a:tabLst>
            </a:pPr>
            <a:r>
              <a:rPr lang="en-US" sz="2800" dirty="0">
                <a:latin typeface="Times New Roman" panose="02020603050405020304" pitchFamily="18" charset="0"/>
                <a:ea typeface="Arial" panose="020B0604020202020204" pitchFamily="34" charset="0"/>
                <a:cs typeface="Times New Roman" panose="02020603050405020304" pitchFamily="18" charset="0"/>
              </a:rPr>
              <a:t>2. </a:t>
            </a:r>
            <a:r>
              <a:rPr lang="en-US" sz="2800" dirty="0" err="1">
                <a:latin typeface="Times New Roman" panose="02020603050405020304" pitchFamily="18" charset="0"/>
                <a:ea typeface="Arial" panose="020B0604020202020204" pitchFamily="34" charset="0"/>
                <a:cs typeface="Times New Roman" panose="02020603050405020304" pitchFamily="18" charset="0"/>
              </a:rPr>
              <a:t>Cô</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giáo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và</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các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bạn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lớp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đã</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có</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thái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độ</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và</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việc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làm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gì</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đối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với</a:t>
            </a:r>
            <a:r>
              <a:rPr lang="en-US" sz="2800" dirty="0">
                <a:latin typeface="Times New Roman" panose="02020603050405020304" pitchFamily="18" charset="0"/>
                <a:ea typeface="Arial" panose="020B0604020202020204" pitchFamily="34" charset="0"/>
                <a:cs typeface="Times New Roman" panose="02020603050405020304" pitchFamily="18" charset="0"/>
              </a:rPr>
              <a:t> 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40"/>
              </a:lnSpc>
            </a:pPr>
            <a:r>
              <a:rPr lang="en-US" sz="2800" b="1" dirty="0">
                <a:solidFill>
                  <a:srgbClr val="FD660A"/>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509905" algn="l"/>
              </a:tabLst>
            </a:pPr>
            <a:r>
              <a:rPr lang="en-US" sz="2800" dirty="0">
                <a:latin typeface="Times New Roman" panose="02020603050405020304" pitchFamily="18" charset="0"/>
                <a:ea typeface="Arial" panose="020B0604020202020204" pitchFamily="34" charset="0"/>
                <a:cs typeface="Times New Roman" panose="02020603050405020304" pitchFamily="18" charset="0"/>
              </a:rPr>
              <a:t>3.  Theo </a:t>
            </a:r>
            <a:r>
              <a:rPr lang="en-US" sz="2800" dirty="0" err="1">
                <a:latin typeface="Times New Roman" panose="02020603050405020304" pitchFamily="18" charset="0"/>
                <a:ea typeface="Arial" panose="020B0604020202020204" pitchFamily="34" charset="0"/>
                <a:cs typeface="Times New Roman" panose="02020603050405020304" pitchFamily="18" charset="0"/>
              </a:rPr>
              <a:t>em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thế</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nào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là</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yêu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thương</a:t>
            </a:r>
            <a:r>
              <a:rPr lang="en-US" sz="2800" dirty="0">
                <a:latin typeface="Times New Roman" panose="02020603050405020304" pitchFamily="18" charset="0"/>
                <a:ea typeface="Arial" panose="020B0604020202020204" pitchFamily="34" charset="0"/>
                <a:cs typeface="Times New Roman" panose="02020603050405020304" pitchFamily="18" charset="0"/>
              </a:rPr>
              <a:t> con </a:t>
            </a:r>
            <a:r>
              <a:rPr lang="en-US" sz="28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20"/>
              </a:lnSpc>
            </a:pPr>
            <a:r>
              <a:rPr lang="en-US" sz="2800" b="1" dirty="0">
                <a:solidFill>
                  <a:srgbClr val="FD660A"/>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8" name="Straight Connector 17"/>
          <p:cNvCxnSpPr/>
          <p:nvPr/>
        </p:nvCxnSpPr>
        <p:spPr>
          <a:xfrm>
            <a:off x="6936377" y="4071696"/>
            <a:ext cx="48593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87247" y="3035375"/>
            <a:ext cx="6108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30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90401" y="1255146"/>
            <a:ext cx="7584964" cy="255454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lang="vi-VN"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I. Khám phá </a:t>
            </a:r>
          </a:p>
          <a:p>
            <a:pPr marL="514350" marR="0" lvl="0" indent="-514350" algn="just" defTabSz="914400" rtl="0" eaLnBrk="0" fontAlgn="base" latinLnBrk="0" hangingPunct="0">
              <a:lnSpc>
                <a:spcPct val="100000"/>
              </a:lnSpc>
              <a:spcBef>
                <a:spcPct val="0"/>
              </a:spcBef>
              <a:spcAft>
                <a:spcPct val="0"/>
              </a:spcAft>
              <a:buClrTx/>
              <a:buSzTx/>
              <a:buFontTx/>
              <a:buAutoNum type="arabicPeriod"/>
              <a:tabLst/>
            </a:pP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Thế</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nào</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là</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lòng</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yêu</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thương</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con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người</a:t>
            </a:r>
            <a:r>
              <a:rPr lang="vi-VN"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dirty="0">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Yêu</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thương</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con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người</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là</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quan</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tâm</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giúp</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đỡ</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và</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làm</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những</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điều</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tốt</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đẹp</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cho</a:t>
            </a:r>
            <a:r>
              <a:rPr kumimoji="0" lang="en-US" altLang="en-US" sz="3200" b="0" i="1"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người</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khác</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nhất</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là</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những</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lúc</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gặp</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khó</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khăn</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hoạn</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nạn</a:t>
            </a:r>
            <a:r>
              <a:rPr kumimoji="0" lang="en-US" altLang="en-US"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408212" y="685800"/>
            <a:ext cx="11401185" cy="5755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170" t="22998" r="89226" b="70066"/>
          <a:stretch/>
        </p:blipFill>
        <p:spPr bwMode="auto">
          <a:xfrm>
            <a:off x="100150" y="367644"/>
            <a:ext cx="944880" cy="9482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2590" y="693796"/>
            <a:ext cx="11236807"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2:</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YÊU THƯƠNG CON NGƯỜI.</a:t>
            </a:r>
          </a:p>
        </p:txBody>
      </p:sp>
      <p:cxnSp>
        <p:nvCxnSpPr>
          <p:cNvPr id="6" name="Straight Connector 5"/>
          <p:cNvCxnSpPr/>
          <p:nvPr/>
        </p:nvCxnSpPr>
        <p:spPr>
          <a:xfrm>
            <a:off x="8075365" y="1608463"/>
            <a:ext cx="0" cy="48326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loud Callout 10"/>
          <p:cNvSpPr/>
          <p:nvPr/>
        </p:nvSpPr>
        <p:spPr>
          <a:xfrm>
            <a:off x="8066033" y="1520328"/>
            <a:ext cx="3635566" cy="4082526"/>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Kể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những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việc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em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hoặc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yêu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thương</a:t>
            </a:r>
            <a:r>
              <a:rPr lang="en-US" sz="3200" dirty="0">
                <a:solidFill>
                  <a:srgbClr val="002060"/>
                </a:solidFill>
                <a:latin typeface="Times New Roman" panose="02020603050405020304" pitchFamily="18" charset="0"/>
                <a:cs typeface="Times New Roman" panose="02020603050405020304" pitchFamily="18" charset="0"/>
              </a:rPr>
              <a:t> con </a:t>
            </a:r>
            <a:r>
              <a:rPr lang="en-US" sz="3200" dirty="0" err="1">
                <a:solidFill>
                  <a:srgbClr val="002060"/>
                </a:solidFill>
                <a:latin typeface="Times New Roman" panose="02020603050405020304" pitchFamily="18" charset="0"/>
                <a:cs typeface="Times New Roman" panose="02020603050405020304" pitchFamily="18" charset="0"/>
              </a:rPr>
              <a:t>người</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7" name="Cloud Callout 10">
            <a:extLst>
              <a:ext uri="{FF2B5EF4-FFF2-40B4-BE49-F238E27FC236}">
                <a16:creationId xmlns:a16="http://schemas.microsoft.com/office/drawing/2014/main" id="{51265C22-1B18-48F0-1FA9-BB099ED5CE8D}"/>
              </a:ext>
            </a:extLst>
          </p:cNvPr>
          <p:cNvSpPr/>
          <p:nvPr/>
        </p:nvSpPr>
        <p:spPr>
          <a:xfrm>
            <a:off x="8075365" y="1513916"/>
            <a:ext cx="3635566" cy="4082526"/>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r>
              <a:rPr lang="en-US" sz="3200" dirty="0">
                <a:solidFill>
                  <a:srgbClr val="FF0000"/>
                </a:solidFill>
                <a:latin typeface="Times New Roman" panose="02020603050405020304" pitchFamily="18" charset="0"/>
                <a:cs typeface="Times New Roman" panose="02020603050405020304" pitchFamily="18" charset="0"/>
              </a:rPr>
              <a:t> 2 </a:t>
            </a:r>
            <a:r>
              <a:rPr lang="en-US" sz="3200" dirty="0" err="1">
                <a:solidFill>
                  <a:srgbClr val="FF0000"/>
                </a:solidFill>
                <a:latin typeface="Times New Roman" panose="02020603050405020304" pitchFamily="18" charset="0"/>
                <a:cs typeface="Times New Roman" panose="02020603050405020304" pitchFamily="18" charset="0"/>
              </a:rPr>
              <a:t>phút</a:t>
            </a:r>
            <a:r>
              <a:rPr lang="en-US" sz="3200" dirty="0">
                <a:solidFill>
                  <a:srgbClr val="FF0000"/>
                </a:solidFill>
                <a:latin typeface="Times New Roman" panose="02020603050405020304" pitchFamily="18" charset="0"/>
                <a:cs typeface="Times New Roman" panose="02020603050405020304" pitchFamily="18" charset="0"/>
              </a:rPr>
              <a:t> </a:t>
            </a:r>
          </a:p>
          <a:p>
            <a:pPr algn="ctr"/>
            <a:r>
              <a:rPr lang="en-US" sz="3200" dirty="0" err="1">
                <a:solidFill>
                  <a:srgbClr val="002060"/>
                </a:solidFill>
                <a:latin typeface="Times New Roman" panose="02020603050405020304" pitchFamily="18" charset="0"/>
                <a:cs typeface="Times New Roman" panose="02020603050405020304" pitchFamily="18" charset="0"/>
              </a:rPr>
              <a:t>Sưu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tầm</a:t>
            </a:r>
            <a:r>
              <a:rPr lang="en-US" sz="3200" dirty="0">
                <a:solidFill>
                  <a:srgbClr val="002060"/>
                </a:solidFill>
                <a:latin typeface="Times New Roman" panose="02020603050405020304" pitchFamily="18" charset="0"/>
                <a:cs typeface="Times New Roman" panose="02020603050405020304" pitchFamily="18" charset="0"/>
              </a:rPr>
              <a:t> ca </a:t>
            </a:r>
            <a:r>
              <a:rPr lang="en-US" sz="3200" dirty="0" err="1">
                <a:solidFill>
                  <a:srgbClr val="002060"/>
                </a:solidFill>
                <a:latin typeface="Times New Roman" panose="02020603050405020304" pitchFamily="18" charset="0"/>
                <a:cs typeface="Times New Roman" panose="02020603050405020304" pitchFamily="18" charset="0"/>
              </a:rPr>
              <a:t>dao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tục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ngữ</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nói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về</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yêu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thơưng</a:t>
            </a:r>
            <a:r>
              <a:rPr lang="en-US" sz="3200" dirty="0">
                <a:solidFill>
                  <a:srgbClr val="002060"/>
                </a:solidFill>
                <a:latin typeface="Times New Roman" panose="02020603050405020304" pitchFamily="18" charset="0"/>
                <a:cs typeface="Times New Roman" panose="02020603050405020304" pitchFamily="18" charset="0"/>
              </a:rPr>
              <a:t> con </a:t>
            </a:r>
            <a:r>
              <a:rPr lang="en-US" sz="3200" dirty="0" err="1">
                <a:solidFill>
                  <a:srgbClr val="002060"/>
                </a:solidFill>
                <a:latin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936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 presetClass="exit" presetSubtype="4" fill="hold" grpId="0" nodeType="withEffect">
                                  <p:stCondLst>
                                    <p:cond delay="0"/>
                                  </p:stCondLst>
                                  <p:childTnLst>
                                    <p:anim calcmode="lin" valueType="num">
                                      <p:cBhvr additive="base">
                                        <p:cTn id="14" dur="500"/>
                                        <p:tgtEl>
                                          <p:spTgt spid="11"/>
                                        </p:tgtEl>
                                        <p:attrNameLst>
                                          <p:attrName>ppt_x</p:attrName>
                                        </p:attrNameLst>
                                      </p:cBhvr>
                                      <p:tavLst>
                                        <p:tav tm="0">
                                          <p:val>
                                            <p:strVal val="ppt_x"/>
                                          </p:val>
                                        </p:tav>
                                        <p:tav tm="100000">
                                          <p:val>
                                            <p:strVal val="ppt_x"/>
                                          </p:val>
                                        </p:tav>
                                      </p:tavLst>
                                    </p:anim>
                                    <p:anim calcmode="lin" valueType="num">
                                      <p:cBhvr additive="base">
                                        <p:cTn id="15" dur="500"/>
                                        <p:tgtEl>
                                          <p:spTgt spid="11"/>
                                        </p:tgtEl>
                                        <p:attrNameLst>
                                          <p:attrName>ppt_y</p:attrName>
                                        </p:attrNameLst>
                                      </p:cBhvr>
                                      <p:tavLst>
                                        <p:tav tm="0">
                                          <p:val>
                                            <p:strVal val="ppt_y"/>
                                          </p:val>
                                        </p:tav>
                                        <p:tav tm="100000">
                                          <p:val>
                                            <p:strVal val="1+ppt_h/2"/>
                                          </p:val>
                                        </p:tav>
                                      </p:tavLst>
                                    </p:anim>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8211" y="1315920"/>
            <a:ext cx="11401185" cy="107721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vi-VN"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I. Khám phá </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Thế</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nào</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là</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lòng</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yêu</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thương</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con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người</a:t>
            </a:r>
            <a:r>
              <a:rPr lang="vi-VN"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408212" y="685800"/>
            <a:ext cx="11401185" cy="5755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170" t="22998" r="89226" b="70066"/>
          <a:stretch/>
        </p:blipFill>
        <p:spPr bwMode="auto">
          <a:xfrm>
            <a:off x="100150" y="367644"/>
            <a:ext cx="944880" cy="9482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2590" y="693796"/>
            <a:ext cx="11236807"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2:</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YÊU THƯƠNG CON NGƯỜI.</a:t>
            </a:r>
          </a:p>
        </p:txBody>
      </p:sp>
      <p:sp>
        <p:nvSpPr>
          <p:cNvPr id="6" name="Rectangle 3"/>
          <p:cNvSpPr>
            <a:spLocks noChangeArrowheads="1"/>
          </p:cNvSpPr>
          <p:nvPr/>
        </p:nvSpPr>
        <p:spPr bwMode="auto">
          <a:xfrm>
            <a:off x="495471" y="2263958"/>
            <a:ext cx="7327192" cy="107721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Biểu</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yêu</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thương</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trái</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với</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yêu</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thương</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con </a:t>
            </a:r>
            <a:r>
              <a:rPr lang="en-US" alt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alt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p>
        </p:txBody>
      </p:sp>
      <p:sp>
        <p:nvSpPr>
          <p:cNvPr id="7" name="Cloud Callout 6"/>
          <p:cNvSpPr/>
          <p:nvPr/>
        </p:nvSpPr>
        <p:spPr>
          <a:xfrm>
            <a:off x="7324824" y="1962251"/>
            <a:ext cx="4571831" cy="4058721"/>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Thi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đua</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solidFill>
                  <a:srgbClr val="FF0000"/>
                </a:solidFill>
                <a:latin typeface="Times New Roman" panose="02020603050405020304" pitchFamily="18" charset="0"/>
                <a:cs typeface="Times New Roman" panose="02020603050405020304" pitchFamily="18" charset="0"/>
              </a:rPr>
              <a:t>phút</a:t>
            </a:r>
            <a:r>
              <a:rPr lang="en-US" sz="3200" b="1" dirty="0">
                <a:solidFill>
                  <a:srgbClr val="FF0000"/>
                </a:solidFill>
                <a:latin typeface="Times New Roman" panose="02020603050405020304" pitchFamily="18" charset="0"/>
                <a:cs typeface="Times New Roman" panose="02020603050405020304" pitchFamily="18" charset="0"/>
              </a:rPr>
              <a:t>:</a:t>
            </a:r>
            <a:r>
              <a:rPr lang="en-US"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Tìm những biểu hiện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việc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làm</a:t>
            </a:r>
            <a:r>
              <a:rPr lang="vi-VN" sz="3200" dirty="0">
                <a:solidFill>
                  <a:srgbClr val="002060"/>
                </a:solidFill>
                <a:latin typeface="Times New Roman" panose="02020603050405020304" pitchFamily="18" charset="0"/>
                <a:cs typeface="Times New Roman" panose="02020603050405020304" pitchFamily="18" charset="0"/>
              </a:rPr>
              <a:t> </a:t>
            </a:r>
            <a:r>
              <a:rPr lang="en-US" sz="3200" dirty="0">
                <a:solidFill>
                  <a:srgbClr val="002060"/>
                </a:solidFill>
                <a:latin typeface="Times New Roman" panose="02020603050405020304" pitchFamily="18" charset="0"/>
                <a:cs typeface="Times New Roman" panose="02020603050405020304" pitchFamily="18" charset="0"/>
              </a:rPr>
              <a:t>y</a:t>
            </a:r>
            <a:r>
              <a:rPr lang="vi-VN" sz="3200" dirty="0">
                <a:solidFill>
                  <a:srgbClr val="002060"/>
                </a:solidFill>
                <a:latin typeface="Times New Roman" panose="02020603050405020304" pitchFamily="18" charset="0"/>
                <a:cs typeface="Times New Roman" panose="02020603050405020304" pitchFamily="18" charset="0"/>
              </a:rPr>
              <a:t>êu t</a:t>
            </a:r>
            <a:r>
              <a:rPr lang="en-US" sz="3200" dirty="0" err="1">
                <a:solidFill>
                  <a:srgbClr val="002060"/>
                </a:solidFill>
                <a:latin typeface="Times New Roman" panose="02020603050405020304" pitchFamily="18" charset="0"/>
                <a:cs typeface="Times New Roman" panose="02020603050405020304" pitchFamily="18" charset="0"/>
              </a:rPr>
              <a:t>hươn</a:t>
            </a:r>
            <a:r>
              <a:rPr lang="vi-VN" sz="3200" dirty="0">
                <a:solidFill>
                  <a:srgbClr val="002060"/>
                </a:solidFill>
                <a:latin typeface="Times New Roman" panose="02020603050405020304" pitchFamily="18" charset="0"/>
                <a:cs typeface="Times New Roman" panose="02020603050405020304" pitchFamily="18" charset="0"/>
              </a:rPr>
              <a:t>g con </a:t>
            </a:r>
            <a:r>
              <a:rPr lang="en-US" sz="3200" dirty="0" err="1">
                <a:solidFill>
                  <a:srgbClr val="002060"/>
                </a:solidFill>
                <a:latin typeface="Times New Roman" panose="02020603050405020304" pitchFamily="18" charset="0"/>
                <a:cs typeface="Times New Roman" panose="02020603050405020304" pitchFamily="18" charset="0"/>
              </a:rPr>
              <a:t>ngu</a:t>
            </a:r>
            <a:r>
              <a:rPr lang="vi-VN" sz="3200" dirty="0">
                <a:solidFill>
                  <a:srgbClr val="002060"/>
                </a:solidFill>
                <a:latin typeface="Times New Roman" panose="02020603050405020304" pitchFamily="18" charset="0"/>
                <a:cs typeface="Times New Roman" panose="02020603050405020304" pitchFamily="18" charset="0"/>
              </a:rPr>
              <a:t>ời v</a:t>
            </a:r>
            <a:r>
              <a:rPr lang="en-US" sz="3200" dirty="0">
                <a:solidFill>
                  <a:srgbClr val="002060"/>
                </a:solidFill>
                <a:latin typeface="Times New Roman" panose="02020603050405020304" pitchFamily="18" charset="0"/>
                <a:cs typeface="Times New Roman" panose="02020603050405020304" pitchFamily="18" charset="0"/>
              </a:rPr>
              <a:t>à </a:t>
            </a:r>
            <a:r>
              <a:rPr lang="vi-VN" sz="3200" dirty="0">
                <a:solidFill>
                  <a:srgbClr val="002060"/>
                </a:solidFill>
                <a:latin typeface="Times New Roman" panose="02020603050405020304" pitchFamily="18" charset="0"/>
                <a:cs typeface="Times New Roman" panose="02020603050405020304" pitchFamily="18" charset="0"/>
              </a:rPr>
              <a:t> tr</a:t>
            </a:r>
            <a:r>
              <a:rPr lang="en-US" sz="3200" dirty="0">
                <a:solidFill>
                  <a:srgbClr val="002060"/>
                </a:solidFill>
                <a:latin typeface="Times New Roman" panose="02020603050405020304" pitchFamily="18" charset="0"/>
                <a:cs typeface="Times New Roman" panose="02020603050405020304" pitchFamily="18" charset="0"/>
              </a:rPr>
              <a:t>á</a:t>
            </a:r>
            <a:r>
              <a:rPr lang="vi-VN" sz="3200" dirty="0">
                <a:solidFill>
                  <a:srgbClr val="002060"/>
                </a:solidFill>
                <a:latin typeface="Times New Roman" panose="02020603050405020304" pitchFamily="18" charset="0"/>
                <a:cs typeface="Times New Roman" panose="02020603050405020304" pitchFamily="18" charset="0"/>
              </a:rPr>
              <a:t>i </a:t>
            </a:r>
            <a:r>
              <a:rPr lang="en-US" sz="3200" dirty="0" err="1">
                <a:solidFill>
                  <a:srgbClr val="002060"/>
                </a:solidFill>
                <a:latin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yêu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thương</a:t>
            </a:r>
            <a:r>
              <a:rPr lang="en-US" sz="3200" dirty="0">
                <a:solidFill>
                  <a:srgbClr val="002060"/>
                </a:solidFill>
                <a:latin typeface="Times New Roman" panose="02020603050405020304" pitchFamily="18" charset="0"/>
                <a:cs typeface="Times New Roman" panose="02020603050405020304" pitchFamily="18" charset="0"/>
              </a:rPr>
              <a:t> con </a:t>
            </a:r>
            <a:r>
              <a:rPr lang="en-US" sz="3200" dirty="0" err="1">
                <a:solidFill>
                  <a:srgbClr val="002060"/>
                </a:solidFill>
                <a:latin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9563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383" y="101378"/>
            <a:ext cx="10550435" cy="523220"/>
          </a:xfrm>
          <a:prstGeom prst="rect">
            <a:avLst/>
          </a:prstGeom>
        </p:spPr>
        <p:txBody>
          <a:bodyPr wrap="square">
            <a:spAutoFit/>
          </a:bodyPr>
          <a:lstStyle/>
          <a:p>
            <a:pPr marR="0" lvl="0">
              <a:spcBef>
                <a:spcPts val="0"/>
              </a:spcBef>
              <a:spcAft>
                <a:spcPts val="0"/>
              </a:spcAft>
              <a:tabLst>
                <a:tab pos="154305" algn="l"/>
              </a:tabLst>
            </a:pP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hãy</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quan</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sát</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những</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hình</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ảnh</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dưới</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đây</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trả</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lời</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hỏi</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576" b="2517"/>
          <a:stretch/>
        </p:blipFill>
        <p:spPr bwMode="auto">
          <a:xfrm>
            <a:off x="1361711" y="796835"/>
            <a:ext cx="8855163" cy="59620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19794" y="901333"/>
            <a:ext cx="744583" cy="923330"/>
          </a:xfrm>
          <a:prstGeom prst="rect">
            <a:avLst/>
          </a:prstGeom>
          <a:noFill/>
        </p:spPr>
        <p:txBody>
          <a:bodyPr wrap="square" rtlCol="0">
            <a:spAutoFit/>
          </a:bodyPr>
          <a:lstStyle/>
          <a:p>
            <a:r>
              <a:rPr lang="en-US" sz="5400" b="1" dirty="0">
                <a:solidFill>
                  <a:schemeClr val="bg1"/>
                </a:solidFill>
              </a:rPr>
              <a:t>1</a:t>
            </a:r>
          </a:p>
        </p:txBody>
      </p:sp>
    </p:spTree>
    <p:extLst>
      <p:ext uri="{BB962C8B-B14F-4D97-AF65-F5344CB8AC3E}">
        <p14:creationId xmlns:p14="http://schemas.microsoft.com/office/powerpoint/2010/main" val="41276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005" r="660" b="2879"/>
          <a:stretch/>
        </p:blipFill>
        <p:spPr bwMode="auto">
          <a:xfrm>
            <a:off x="1058091" y="263747"/>
            <a:ext cx="9718766" cy="64505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97725" y="431070"/>
            <a:ext cx="744583" cy="923330"/>
          </a:xfrm>
          <a:prstGeom prst="rect">
            <a:avLst/>
          </a:prstGeom>
          <a:noFill/>
        </p:spPr>
        <p:txBody>
          <a:bodyPr wrap="square" rtlCol="0">
            <a:spAutoFit/>
          </a:bodyPr>
          <a:lstStyle/>
          <a:p>
            <a:r>
              <a:rPr lang="en-US" sz="5400" b="1" dirty="0">
                <a:solidFill>
                  <a:schemeClr val="bg1"/>
                </a:solidFill>
              </a:rPr>
              <a:t>2</a:t>
            </a:r>
          </a:p>
        </p:txBody>
      </p:sp>
    </p:spTree>
    <p:extLst>
      <p:ext uri="{BB962C8B-B14F-4D97-AF65-F5344CB8AC3E}">
        <p14:creationId xmlns:p14="http://schemas.microsoft.com/office/powerpoint/2010/main" val="74117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760</TotalTime>
  <Words>2141</Words>
  <Application>Microsoft Office PowerPoint</Application>
  <PresentationFormat>Widescreen</PresentationFormat>
  <Paragraphs>121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Win10</dc:creator>
  <cp:lastModifiedBy>Admin</cp:lastModifiedBy>
  <cp:revision>74</cp:revision>
  <dcterms:created xsi:type="dcterms:W3CDTF">2021-05-31T03:15:16Z</dcterms:created>
  <dcterms:modified xsi:type="dcterms:W3CDTF">2023-09-29T09:20:27Z</dcterms:modified>
</cp:coreProperties>
</file>