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8BCB-1565-48B3-8C5A-3655F95080D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DB9B-6485-48C1-88D7-B0B3F2E29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13252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89" y="528110"/>
            <a:ext cx="10123713" cy="574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85495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Khuê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5"/>
              </a:lnSpc>
            </a:pPr>
            <a:r>
              <a:rPr lang="en-US" sz="3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25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8895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vững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" y="446704"/>
            <a:ext cx="10489476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Mỗi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gia đình, dòng họ Việt Nam đều có truyền thống về văn hoá, đạo đức, lao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động,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nghề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nghiệp, học tập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,...</a:t>
            </a:r>
            <a:endParaRPr lang="en-US" sz="2800" dirty="0" smtClean="0">
              <a:solidFill>
                <a:srgbClr val="242021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/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Tự hào về truyền thống gia đình, dòng họ là thể hiện sự hài lòng, hãnh diện về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giá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trị tốt đẹp mà gia đình, dòng họ đã tạo ra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.</a:t>
            </a:r>
            <a:endParaRPr lang="en-US" sz="2800" dirty="0" smtClean="0">
              <a:solidFill>
                <a:srgbClr val="242021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Ý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/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Truyền thống của gia đình, dòng họ giúp chúng ta có thêm kinh nghiệm, động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lực,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vượt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qua khó khăn, thử thách và nỗ lực vươn lên để thành công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.</a:t>
            </a:r>
            <a:endParaRPr lang="en-US" sz="2800" dirty="0" smtClean="0">
              <a:solidFill>
                <a:srgbClr val="242021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/>
            </a:r>
            <a:br>
              <a:rPr lang="vi-VN" sz="2800" dirty="0">
                <a:solidFill>
                  <a:srgbClr val="242021"/>
                </a:solidFill>
                <a:latin typeface="+mj-lt"/>
              </a:rPr>
            </a:br>
            <a:r>
              <a:rPr lang="vi-VN" sz="2800" dirty="0">
                <a:solidFill>
                  <a:srgbClr val="242021"/>
                </a:solidFill>
                <a:latin typeface="+mj-lt"/>
              </a:rPr>
              <a:t>– Chúng ta cần tự hào, trân trọng, nối tiếp và gìn giữ truyền thống của gia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đình,</a:t>
            </a:r>
            <a:r>
              <a:rPr lang="en-US" sz="28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242021"/>
                </a:solidFill>
                <a:latin typeface="+mj-lt"/>
              </a:rPr>
              <a:t>dòng </a:t>
            </a:r>
            <a:r>
              <a:rPr lang="vi-VN" sz="2800" dirty="0">
                <a:solidFill>
                  <a:srgbClr val="242021"/>
                </a:solidFill>
                <a:latin typeface="+mj-lt"/>
              </a:rPr>
              <a:t>họ bằng hành động và thái độ phù hợp.</a:t>
            </a:r>
            <a:r>
              <a:rPr lang="vi-VN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069" y="271842"/>
            <a:ext cx="11804469" cy="4968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72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5363031"/>
            <a:ext cx="12192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242021"/>
                </a:solidFill>
                <a:latin typeface="+mj-lt"/>
              </a:rPr>
              <a:t>Em nhận xét gì về thái độ của Hoàng? Nếu là bạn của Hoàng, em sẽ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khuyên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Hoàng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như thế nào?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8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23" y="691553"/>
            <a:ext cx="115301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Tình huống 2: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Lan là học sinh của lớp 6A1. Ngày chủ nhật của tuần cuối tháng là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ngày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mà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Lan yêu thích nhất. Vì khi đến ngày đó, Lan cùng gia đình tham gia những việc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làm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thiện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nguyện đầy ý nghĩa như: tặng quà cho các cụ già neo đơn; tặng sách vở, quần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áo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cho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trẻ em cơ nhỡ... Theo kế hoạch của gia đình trong lần tới, là sẽ đi đến miền Trung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để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giúp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đỡ những gia đình bị tổn thất nhiều do thiên tai</a:t>
            </a:r>
            <a:r>
              <a:rPr lang="vi-VN" sz="3200" dirty="0">
                <a:latin typeface="+mj-lt"/>
              </a:rPr>
              <a:t>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4443438"/>
            <a:ext cx="12192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7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1677835"/>
            <a:ext cx="54602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b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DB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Ca Dao Tục Ngữ Bằng Tranh (Tái Bản 2016) | 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1" y="106433"/>
            <a:ext cx="4716870" cy="6682234"/>
          </a:xfrm>
          <a:prstGeom prst="rect">
            <a:avLst/>
          </a:prstGeom>
          <a:solidFill>
            <a:srgbClr val="0000FF"/>
          </a:solidFill>
          <a:ln w="76200">
            <a:solidFill>
              <a:srgbClr val="0000FF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201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09" y="869242"/>
            <a:ext cx="11778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Em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hãy xây dựng kịch bản và sắm vai xử lí tình huống sau:</a:t>
            </a:r>
            <a:br>
              <a:rPr lang="vi-VN" sz="3200" b="1" dirty="0">
                <a:solidFill>
                  <a:srgbClr val="FF0000"/>
                </a:solidFill>
                <a:latin typeface="+mj-lt"/>
              </a:rPr>
            </a:br>
            <a:r>
              <a:rPr lang="vi-VN" sz="3200" b="1" dirty="0">
                <a:solidFill>
                  <a:srgbClr val="000000"/>
                </a:solidFill>
                <a:latin typeface="+mj-lt"/>
              </a:rPr>
              <a:t>Tình huống: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Giang sinh ra trong một gia đình có truyền thống hiếu học, có trình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độ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học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vấn cao, vì vậy bố mẹ muốn Giang trở thành một nhà khoa học. Giang còn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đang</a:t>
            </a:r>
            <a:r>
              <a:rPr lang="en-US" sz="32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200" dirty="0" smtClean="0">
                <a:solidFill>
                  <a:srgbClr val="242021"/>
                </a:solidFill>
                <a:latin typeface="+mj-lt"/>
              </a:rPr>
              <a:t>phân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vân thì các bạn bảo rằng cứ làm theo ý mình chứ sao phải vì gia đình</a:t>
            </a:r>
            <a:r>
              <a:rPr lang="vi-VN" sz="3200" dirty="0">
                <a:latin typeface="+mj-lt"/>
              </a:rPr>
              <a:t> 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95934"/>
            <a:ext cx="12192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Nếu là Giang em sẽ ứng xử như thế nào với bạn bè?</a:t>
            </a:r>
            <a:br>
              <a:rPr lang="vi-VN" sz="3200" dirty="0">
                <a:solidFill>
                  <a:srgbClr val="242021"/>
                </a:solidFill>
                <a:latin typeface="+mj-lt"/>
              </a:rPr>
            </a:br>
            <a:r>
              <a:rPr lang="vi-VN" sz="32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3200" dirty="0">
                <a:solidFill>
                  <a:srgbClr val="242021"/>
                </a:solidFill>
                <a:latin typeface="+mj-lt"/>
              </a:rPr>
              <a:t>Em sẽ làm gì để thể hiện sự tự hào về truyền thống của gia đình em?</a:t>
            </a:r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6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417" y="428178"/>
            <a:ext cx="1139516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viết; làm báo ảnh; làm áp phích hoặc làm video,... về gia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 Tôn Thất Tùng hoặc một gia đình tại địa phương em.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vẽ một bức tranh nói về ước mơ của em trong tương lai để duy trì, phát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của gia đình, dòng họ.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755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73197" y="0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5057" y="-1"/>
            <a:ext cx="5443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606908"/>
            <a:ext cx="12192000" cy="536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711" r="51134" b="-711"/>
          <a:stretch/>
        </p:blipFill>
        <p:spPr bwMode="auto">
          <a:xfrm>
            <a:off x="2430876" y="1593669"/>
            <a:ext cx="6882942" cy="52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9978" y="208674"/>
            <a:ext cx="9522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242021"/>
                </a:solidFill>
                <a:latin typeface="+mj-lt"/>
              </a:rPr>
              <a:t>Quan sát những hình ảnh dưới đây và cho biết các hình ảnh đó thể hiện </a:t>
            </a:r>
            <a:r>
              <a:rPr lang="vi-VN" sz="2800" b="1" dirty="0" smtClean="0">
                <a:solidFill>
                  <a:srgbClr val="242021"/>
                </a:solidFill>
                <a:latin typeface="+mj-lt"/>
              </a:rPr>
              <a:t>những</a:t>
            </a:r>
            <a:r>
              <a:rPr lang="en-US" sz="2800" b="1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242021"/>
                </a:solidFill>
                <a:latin typeface="+mj-lt"/>
              </a:rPr>
              <a:t>truyền </a:t>
            </a:r>
            <a:r>
              <a:rPr lang="vi-VN" sz="2800" b="1" dirty="0">
                <a:solidFill>
                  <a:srgbClr val="242021"/>
                </a:solidFill>
                <a:latin typeface="+mj-lt"/>
              </a:rPr>
              <a:t>thống nào của gia đình, dòng họ.</a:t>
            </a:r>
            <a:r>
              <a:rPr lang="vi-VN" sz="2800" dirty="0">
                <a:latin typeface="+mj-lt"/>
              </a:rPr>
              <a:t> </a:t>
            </a:r>
            <a:br>
              <a:rPr lang="vi-VN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8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711" r="267" b="-711"/>
          <a:stretch/>
        </p:blipFill>
        <p:spPr bwMode="auto">
          <a:xfrm>
            <a:off x="1489165" y="156570"/>
            <a:ext cx="8830492" cy="67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4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2"/>
          <a:stretch/>
        </p:blipFill>
        <p:spPr bwMode="auto">
          <a:xfrm>
            <a:off x="1991611" y="127230"/>
            <a:ext cx="8719933" cy="66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9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8"/>
          <a:stretch/>
        </p:blipFill>
        <p:spPr bwMode="auto">
          <a:xfrm>
            <a:off x="1436914" y="60673"/>
            <a:ext cx="9013372" cy="67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Khuôn Viên Thanh Niên Mùa Gió Trường Thiết Kế Nền Bảng đen, Phong Cách Trẻ  Trung, Khuôn Viên Trường, Bảng đen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395" y="1111185"/>
            <a:ext cx="7903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HÀO 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TRUYỀN THỐNG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ĐÌNH, DÒNG HỌ.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3486"/>
            <a:ext cx="12017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78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7371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rèn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luyện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nay,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niềm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1795"/>
            <a:ext cx="90786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905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1077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"/>
              </a:lnSpc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3370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4005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 TIN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37614"/>
            <a:ext cx="2245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4005" marR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29" y="115856"/>
            <a:ext cx="8408127" cy="6878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261620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8039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sẵn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giềng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0" t="18457" r="6777" b="44966"/>
          <a:stretch/>
        </p:blipFill>
        <p:spPr bwMode="auto">
          <a:xfrm>
            <a:off x="5860135" y="1344460"/>
            <a:ext cx="6331865" cy="44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56636" r="42684" b="5451"/>
          <a:stretch/>
        </p:blipFill>
        <p:spPr bwMode="auto">
          <a:xfrm>
            <a:off x="176354" y="1335663"/>
            <a:ext cx="6413862" cy="43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3285" y="239300"/>
            <a:ext cx="8608423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3600" marR="1397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rảnh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rỗ̃i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xưởng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643</Words>
  <Application>Microsoft Office PowerPoint</Application>
  <PresentationFormat>Custom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ThienIT</cp:lastModifiedBy>
  <cp:revision>35</cp:revision>
  <dcterms:created xsi:type="dcterms:W3CDTF">2021-05-30T14:14:41Z</dcterms:created>
  <dcterms:modified xsi:type="dcterms:W3CDTF">2021-10-13T03:20:05Z</dcterms:modified>
</cp:coreProperties>
</file>