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ppt/webextensions/webextension2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78724-5A56-9196-B92A-726F9BBF072C}" v="2" dt="2021-10-08T09:27:53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1bf3c33d4f0736fc222de436a6bd5efd669ceab1671cb7f32749209eb9668b78::" providerId="AD" clId="Web-{DA778724-5A56-9196-B92A-726F9BBF072C}"/>
    <pc:docChg chg="modSld">
      <pc:chgData name="Người dùng Khách" userId="S::urn:spo:anon#1bf3c33d4f0736fc222de436a6bd5efd669ceab1671cb7f32749209eb9668b78::" providerId="AD" clId="Web-{DA778724-5A56-9196-B92A-726F9BBF072C}" dt="2021-10-08T09:27:53.237" v="1"/>
      <pc:docMkLst>
        <pc:docMk/>
      </pc:docMkLst>
      <pc:sldChg chg="addSp">
        <pc:chgData name="Người dùng Khách" userId="S::urn:spo:anon#1bf3c33d4f0736fc222de436a6bd5efd669ceab1671cb7f32749209eb9668b78::" providerId="AD" clId="Web-{DA778724-5A56-9196-B92A-726F9BBF072C}" dt="2021-10-08T09:27:53.237" v="1"/>
        <pc:sldMkLst>
          <pc:docMk/>
          <pc:sldMk cId="3782932243" sldId="256"/>
        </pc:sldMkLst>
        <pc:spChg chg="add">
          <ac:chgData name="Người dùng Khách" userId="S::urn:spo:anon#1bf3c33d4f0736fc222de436a6bd5efd669ceab1671cb7f32749209eb9668b78::" providerId="AD" clId="Web-{DA778724-5A56-9196-B92A-726F9BBF072C}" dt="2021-10-08T09:27:50.221" v="0"/>
          <ac:spMkLst>
            <pc:docMk/>
            <pc:sldMk cId="3782932243" sldId="256"/>
            <ac:spMk id="3" creationId="{A15A165D-51B9-4621-AB3B-08078A9F00D5}"/>
          </ac:spMkLst>
        </pc:spChg>
        <pc:spChg chg="add">
          <ac:chgData name="Người dùng Khách" userId="S::urn:spo:anon#1bf3c33d4f0736fc222de436a6bd5efd669ceab1671cb7f32749209eb9668b78::" providerId="AD" clId="Web-{DA778724-5A56-9196-B92A-726F9BBF072C}" dt="2021-10-08T09:27:53.237" v="1"/>
          <ac:spMkLst>
            <pc:docMk/>
            <pc:sldMk cId="3782932243" sldId="256"/>
            <ac:spMk id="5" creationId="{868B9E5B-9D04-42AA-B749-EE8895F806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98FC-3D73-47DC-ADF4-77C9B1B8A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3B430-FBBC-4423-9F9F-985880E2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8DFCF-933D-4A8D-8CDE-6CA6A5B8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EF86-E725-4B92-80EC-26E70F3D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E14C7-E582-44E9-ADA9-D7808F6F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54EA-A81C-4C92-8890-C3E093AE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E9F7E-54E4-42E3-8AF4-E9263895B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19289-E0FC-48AA-9304-2D81E0DF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EE5DF-C0A7-4499-AD7D-BAF8166B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A94D4-E3DE-46F2-BEC3-B96B2BE1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FDC49-2D6C-4622-A8C7-E641EDF9F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3EA63-62DB-414B-9B98-643CB0188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B4583-1B92-46A5-A18B-5B77CA70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8E2D9-B3ED-427B-A7F1-9F424115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AA3A4-01EE-4616-9713-F3617AFE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948D-9E3C-4DB4-96B2-CFB663EC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F809-8AA3-482B-AAB4-D685DF084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7F91E-4BF4-4A30-B8D5-35E51355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29926-33ED-4500-B612-AF8EA5BF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32DEA-0FF9-472A-B6FF-37FE19AD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9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97CB-835D-4224-BBC7-3F252863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96D3A-6258-479A-A257-5EA7BA6F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03CDB-1099-4C86-A975-7C3B8A01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AC480-574C-4453-8146-D4AD0029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FC513-E632-46D7-A860-65FE566B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7D1E-9B93-4BE5-9A91-D0624535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5C628-1223-4A85-91ED-AD8D8B376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66AFD-B48C-4DF0-9C05-5DE7BC45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66640-B0C0-422D-A98E-7F6B88ED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CA656-B570-4587-875E-41D7F3AE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68C2B-DD7C-45BE-A8F7-B607A2F9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6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5E58-46CF-459F-A79A-AF69BC39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79D63-FF5B-44B5-AD27-3F93A7F61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BC41A-D87B-4BF9-86FE-330A6E5AD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63E20-1815-415A-9CBC-B1C126414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CF5A9-1B43-49C5-AEBC-947EE628D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1BEBB-9535-4774-9F78-7336610B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F8C61-4A5C-47A6-847A-097967F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61235-A889-45FC-82AA-E0145F65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6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5E04-E6E4-4490-B2C1-378CE9DD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F0EEF-00C5-4BF7-9E05-233FA5CE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CF303-26B7-4D70-B4A7-E7AFF2DB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531D7-6FEA-4F78-B3B8-735725D8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4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23D2E-7028-422B-BFB1-D0FB9AA4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FF3FC-49B5-4505-AC1A-A35FBE4B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FDFC-3FB6-43FA-BDBD-3065C278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4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0F92-474A-4D05-98AC-7A36BDCC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808F-8AC7-4D96-B3D0-616D75BA4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626E2-7472-4DF4-B979-00B4D4FEF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4CEAB-EB49-48D2-A2D7-AE6B4C70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CD695-6E0E-4B93-8955-3E2477F0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E9F26-CAB7-483B-863F-D2F3B8DB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0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BFD0-704A-4782-9E12-69F04EC0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01A58-2D8F-4125-A647-F36E22757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A9BD-16A2-4E70-A897-BCD0F94C4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2539B-78ED-4C54-8085-B093F445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CEE3D-FAAE-469C-B01A-43483479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B3395-E4EC-4564-B7B7-605C30F9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D8381-1F53-4F89-A1CD-C287E0AD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74C6E-5B3B-4BB0-AEED-5B61ED393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43A9F-5A8E-437D-8F4C-ED356A0DA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B6A7-B0E8-4A60-BC96-65E6834E413E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D2B31-8BC1-44B4-83B3-AAD4151FB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BD128-4D4B-47E1-8279-152990A22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11/relationships/webextension" Target="../webextensions/webextension1.xml"/><Relationship Id="rId5" Type="http://schemas.openxmlformats.org/officeDocument/2006/relationships/image" Target="../media/image20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1">
            <a:extLst>
              <a:ext uri="{FF2B5EF4-FFF2-40B4-BE49-F238E27FC236}">
                <a16:creationId xmlns:a16="http://schemas.microsoft.com/office/drawing/2014/main" id="{0355E929-9AA6-4DFB-BA9E-3785513AF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1542" y="273918"/>
            <a:ext cx="7139288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kern="1200" dirty="0">
                <a:solidFill>
                  <a:schemeClr val="tx1"/>
                </a:solidFill>
                <a:latin typeface="Times  New Roman"/>
              </a:rPr>
              <a:t>I.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Thực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hành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quan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sát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vi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khuẩn</a:t>
            </a:r>
            <a:endParaRPr lang="en-US" kern="1200" dirty="0">
              <a:solidFill>
                <a:schemeClr val="tx1"/>
              </a:solidFill>
              <a:latin typeface="Times  New Roman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Confused Broccoli">
            <a:extLst>
              <a:ext uri="{FF2B5EF4-FFF2-40B4-BE49-F238E27FC236}">
                <a16:creationId xmlns:a16="http://schemas.microsoft.com/office/drawing/2014/main" id="{30F4169D-299F-43DB-86C2-F8390DBD2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3526172" y="2730575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3" name="Picture 2" descr="A microscope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EF99A2C-D2DF-4D33-9FAA-A362475562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35" r="1" b="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Picture 9" descr="A picture containing food, indoor, vegetable, sliced&#10;&#10;Description automatically generated">
            <a:extLst>
              <a:ext uri="{FF2B5EF4-FFF2-40B4-BE49-F238E27FC236}">
                <a16:creationId xmlns:a16="http://schemas.microsoft.com/office/drawing/2014/main" id="{C2B2E4F2-0EC9-4230-AF21-3C19BB146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7" r="4" b="6963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E2FBD8E-6902-4624-B3DC-EA048AE229D1}"/>
              </a:ext>
            </a:extLst>
          </p:cNvPr>
          <p:cNvSpPr/>
          <p:nvPr/>
        </p:nvSpPr>
        <p:spPr>
          <a:xfrm>
            <a:off x="7021576" y="1198310"/>
            <a:ext cx="4668256" cy="2184970"/>
          </a:xfrm>
          <a:prstGeom prst="cloudCallout">
            <a:avLst>
              <a:gd name="adj1" fmla="val -67727"/>
              <a:gd name="adj2" fmla="val 53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thí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 New Roman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E3C37-0D61-4EB7-8E9B-49CC4998D401}"/>
              </a:ext>
            </a:extLst>
          </p:cNvPr>
          <p:cNvSpPr txBox="1"/>
          <p:nvPr/>
        </p:nvSpPr>
        <p:spPr>
          <a:xfrm>
            <a:off x="4741542" y="1483549"/>
            <a:ext cx="431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vi-VN" sz="2800" dirty="0">
                <a:latin typeface="+mj-lt"/>
              </a:rPr>
              <a:t>1.Chuẩn bị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5131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5F81-E6AF-42BD-8171-F39BB138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60" y="5524117"/>
            <a:ext cx="3303362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Trình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chiếu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video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làm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sữa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chua</a:t>
            </a:r>
            <a:r>
              <a:rPr lang="vi-VN" sz="1800" kern="1200" dirty="0">
                <a:solidFill>
                  <a:schemeClr val="tx1"/>
                </a:solidFill>
                <a:latin typeface="Times  New Roman"/>
              </a:rPr>
              <a:t/>
            </a:r>
            <a:br>
              <a:rPr lang="vi-VN" sz="1800" kern="1200" dirty="0">
                <a:solidFill>
                  <a:schemeClr val="tx1"/>
                </a:solidFill>
                <a:latin typeface="Times  New Roman"/>
              </a:rPr>
            </a:br>
            <a:r>
              <a:rPr lang="vi-VN" sz="1800" kern="1200" dirty="0">
                <a:solidFill>
                  <a:schemeClr val="tx1"/>
                </a:solidFill>
                <a:latin typeface="Times  New Roman"/>
              </a:rPr>
              <a:t>https://www.youtube.com/watch?v=d2QE3hmnynU</a:t>
            </a:r>
            <a:endParaRPr lang="en-US" sz="1800" kern="1200" dirty="0">
              <a:solidFill>
                <a:schemeClr val="tx1"/>
              </a:solidFill>
              <a:latin typeface="Times  New Roman"/>
            </a:endParaRPr>
          </a:p>
        </p:txBody>
      </p:sp>
      <p:pic>
        <p:nvPicPr>
          <p:cNvPr id="7" name="Picture 6" descr="A glass of milk with strawberries&#10;&#10;Description automatically generated">
            <a:extLst>
              <a:ext uri="{FF2B5EF4-FFF2-40B4-BE49-F238E27FC236}">
                <a16:creationId xmlns:a16="http://schemas.microsoft.com/office/drawing/2014/main" id="{6E443164-5509-48B4-8A47-4E589F80C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4" r="2117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1B808D-0717-4326-9E59-EBD6A68B7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" b="-5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AE66D-C19A-4BF5-8877-CA070F7BAC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r="11501"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A3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01841E-59BE-42E7-A397-27C2F698E50F}"/>
              </a:ext>
            </a:extLst>
          </p:cNvPr>
          <p:cNvSpPr txBox="1"/>
          <p:nvPr/>
        </p:nvSpPr>
        <p:spPr>
          <a:xfrm>
            <a:off x="1365604" y="4651869"/>
            <a:ext cx="9460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9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B75770-B592-4BA5-95D3-C6847F3B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7939984" cy="1777829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 kern="1200" dirty="0">
                <a:latin typeface="Times  New Roman"/>
              </a:rPr>
              <a:t>2. </a:t>
            </a:r>
            <a:r>
              <a:rPr lang="en-US" sz="4000" kern="1200" dirty="0" err="1">
                <a:latin typeface="Times  New Roman"/>
              </a:rPr>
              <a:t>Các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bước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làm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sữa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chua</a:t>
            </a:r>
            <a:endParaRPr lang="en-US" sz="4000" kern="1200" dirty="0">
              <a:latin typeface="Times  New Roman"/>
            </a:endParaRPr>
          </a:p>
        </p:txBody>
      </p:sp>
      <p:pic>
        <p:nvPicPr>
          <p:cNvPr id="27" name="Picture 26" descr="A picture containing table, plate, food, indoor&#10;&#10;Description automatically generated">
            <a:extLst>
              <a:ext uri="{FF2B5EF4-FFF2-40B4-BE49-F238E27FC236}">
                <a16:creationId xmlns:a16="http://schemas.microsoft.com/office/drawing/2014/main" id="{1120933D-21C7-4B6E-A96E-DD4C21C8A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" b="-3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24" name="Content Placeholder 23" descr="A picture containing indoor&#10;&#10;Description automatically generated">
            <a:extLst>
              <a:ext uri="{FF2B5EF4-FFF2-40B4-BE49-F238E27FC236}">
                <a16:creationId xmlns:a16="http://schemas.microsoft.com/office/drawing/2014/main" id="{11EE4067-A371-474C-899E-4B584255B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2" r="1" b="17954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605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C68D0A8A-6778-4532-BA99-4AE5EEB81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0" y="1173039"/>
            <a:ext cx="6015897" cy="45119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15B39E-EA2E-46B4-8A85-A93A7C4B6929}"/>
              </a:ext>
            </a:extLst>
          </p:cNvPr>
          <p:cNvSpPr txBox="1"/>
          <p:nvPr/>
        </p:nvSpPr>
        <p:spPr>
          <a:xfrm>
            <a:off x="7988634" y="2141621"/>
            <a:ext cx="3928311" cy="1487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Các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nhóm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tiến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hành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vi-VN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làm sữa chua</a:t>
            </a:r>
            <a:endParaRPr lang="en-US" sz="2800" dirty="0">
              <a:solidFill>
                <a:schemeClr val="tx1">
                  <a:alpha val="60000"/>
                </a:schemeClr>
              </a:solidFill>
              <a:latin typeface="Times  New Roman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Bảo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đảm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an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toàn</a:t>
            </a:r>
            <a:r>
              <a:rPr lang="vi-VN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thận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trọng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trật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tự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vệ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sinh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alpha val="60000"/>
                </a:schemeClr>
              </a:solidFill>
              <a:latin typeface="Times  New Roman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Breaktime">
                <a:extLst>
                  <a:ext uri="{FF2B5EF4-FFF2-40B4-BE49-F238E27FC236}">
                    <a16:creationId xmlns:a16="http://schemas.microsoft.com/office/drawing/2014/main" id="{BF704E95-8CEA-4C33-90DD-B40E8D169B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9839610"/>
                  </p:ext>
                </p:extLst>
              </p:nvPr>
            </p:nvGraphicFramePr>
            <p:xfrm>
              <a:off x="7762039" y="4314824"/>
              <a:ext cx="4381501" cy="225742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Add-in 2" title="Breaktime">
                <a:extLst>
                  <a:ext uri="{FF2B5EF4-FFF2-40B4-BE49-F238E27FC236}">
                    <a16:creationId xmlns:a16="http://schemas.microsoft.com/office/drawing/2014/main" id="{BF704E95-8CEA-4C33-90DD-B40E8D169B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2039" y="4314824"/>
                <a:ext cx="4381501" cy="22574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0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FB45-0F39-4B08-B4E6-846A4F3E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>
                <a:latin typeface="Times  New Roman"/>
              </a:rPr>
              <a:t>S</a:t>
            </a:r>
            <a:r>
              <a:rPr lang="en-US" sz="3800" dirty="0" err="1">
                <a:effectLst/>
                <a:latin typeface="Times  New Roman"/>
              </a:rPr>
              <a:t>ữa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chua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sau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khi</a:t>
            </a:r>
            <a:r>
              <a:rPr lang="en-US" sz="3800" dirty="0">
                <a:effectLst/>
                <a:latin typeface="Times  New Roman"/>
              </a:rPr>
              <a:t> ủ </a:t>
            </a:r>
            <a:r>
              <a:rPr lang="en-US" sz="3800" dirty="0" err="1">
                <a:effectLst/>
                <a:latin typeface="Times  New Roman"/>
              </a:rPr>
              <a:t>phải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có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độ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sánh</a:t>
            </a:r>
            <a:r>
              <a:rPr lang="en-US" sz="3800" dirty="0">
                <a:effectLst/>
                <a:latin typeface="Times  New Roman"/>
              </a:rPr>
              <a:t>, </a:t>
            </a:r>
            <a:r>
              <a:rPr lang="en-US" sz="3800" dirty="0" err="1">
                <a:effectLst/>
                <a:latin typeface="Times  New Roman"/>
              </a:rPr>
              <a:t>mịn</a:t>
            </a:r>
            <a:r>
              <a:rPr lang="en-US" sz="3800" dirty="0">
                <a:effectLst/>
                <a:latin typeface="Times  New Roman"/>
              </a:rPr>
              <a:t>, </a:t>
            </a:r>
            <a:r>
              <a:rPr lang="en-US" sz="3800" dirty="0" err="1">
                <a:effectLst/>
                <a:latin typeface="Times  New Roman"/>
              </a:rPr>
              <a:t>có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màu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trắng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sữa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và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có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vị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chua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nhẹ</a:t>
            </a:r>
            <a:r>
              <a:rPr lang="en-US" sz="3800" dirty="0">
                <a:effectLst/>
                <a:latin typeface="Times  New Roman"/>
              </a:rPr>
              <a:t>.</a:t>
            </a:r>
            <a:endParaRPr lang="en-US" sz="3800" dirty="0">
              <a:latin typeface="Times  New Roman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9C9DF1B0-27A2-475A-A56C-C2C3F5BF5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294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32893-141E-4AD0-9C9B-FDF76BBB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imes  New Roman"/>
              </a:rPr>
              <a:t>III. </a:t>
            </a:r>
            <a:r>
              <a:rPr lang="en-US" sz="5400" dirty="0" err="1">
                <a:latin typeface="Times  New Roman"/>
              </a:rPr>
              <a:t>Luyện</a:t>
            </a:r>
            <a:r>
              <a:rPr lang="en-US" sz="5400" dirty="0">
                <a:latin typeface="Times  New Roman"/>
              </a:rPr>
              <a:t> </a:t>
            </a:r>
            <a:r>
              <a:rPr lang="en-US" sz="5400" dirty="0" err="1">
                <a:latin typeface="Times  New Roman"/>
              </a:rPr>
              <a:t>tập</a:t>
            </a:r>
            <a:endParaRPr lang="en-US" sz="5400" dirty="0">
              <a:latin typeface="Times  New Roman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4270C-CB72-442D-9E58-E367A3E3AFF0}"/>
              </a:ext>
            </a:extLst>
          </p:cNvPr>
          <p:cNvSpPr txBox="1"/>
          <p:nvPr/>
        </p:nvSpPr>
        <p:spPr>
          <a:xfrm>
            <a:off x="161925" y="2872899"/>
            <a:ext cx="5149777" cy="1185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 New Roman"/>
              </a:rPr>
              <a:t>Trong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nước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muối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cà</a:t>
            </a:r>
            <a:r>
              <a:rPr lang="en-US" sz="2800" dirty="0">
                <a:latin typeface="Times  New Roman"/>
              </a:rPr>
              <a:t>, </a:t>
            </a:r>
            <a:r>
              <a:rPr lang="en-US" sz="2800" dirty="0" err="1">
                <a:latin typeface="Times  New Roman"/>
              </a:rPr>
              <a:t>chúng</a:t>
            </a:r>
            <a:r>
              <a:rPr lang="en-US" sz="2800" dirty="0">
                <a:latin typeface="Times  New Roman"/>
              </a:rPr>
              <a:t> ta </a:t>
            </a:r>
            <a:r>
              <a:rPr lang="en-US" sz="2800" dirty="0" err="1">
                <a:latin typeface="Times  New Roman"/>
              </a:rPr>
              <a:t>dễ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dàng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tìm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thấy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loại</a:t>
            </a:r>
            <a:r>
              <a:rPr lang="en-US" sz="2800" dirty="0">
                <a:latin typeface="Times  New Roman"/>
              </a:rPr>
              <a:t> vi </a:t>
            </a:r>
            <a:r>
              <a:rPr lang="en-US" sz="2800" dirty="0" err="1">
                <a:latin typeface="Times  New Roman"/>
              </a:rPr>
              <a:t>khuẩn</a:t>
            </a:r>
            <a:r>
              <a:rPr lang="en-US" sz="2800" dirty="0">
                <a:latin typeface="Times  New Roman"/>
              </a:rPr>
              <a:t> </a:t>
            </a:r>
            <a:r>
              <a:rPr lang="vi-VN" sz="2800" dirty="0">
                <a:latin typeface="Times  New Roman"/>
              </a:rPr>
              <a:t>gì</a:t>
            </a:r>
            <a:r>
              <a:rPr lang="en-US" sz="2800" dirty="0">
                <a:latin typeface="Times  New Roman"/>
              </a:rPr>
              <a:t>? </a:t>
            </a:r>
          </a:p>
        </p:txBody>
      </p:sp>
      <p:pic>
        <p:nvPicPr>
          <p:cNvPr id="5" name="Picture 4" descr="A picture containing cup, indoor, tray, plastic&#10;&#10;Description automatically generated">
            <a:extLst>
              <a:ext uri="{FF2B5EF4-FFF2-40B4-BE49-F238E27FC236}">
                <a16:creationId xmlns:a16="http://schemas.microsoft.com/office/drawing/2014/main" id="{55E9BEB6-AFB9-43C7-90C9-6C922A0F7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3" r="1" b="110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13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9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85BAE-3813-4024-A7E7-EC3C18E1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Vậy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trong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sữa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chua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có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vi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khuẩn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nào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?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D323A5-3E89-4F22-B30A-8D64A4FA9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71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8BC991-2AEA-47AF-B31C-A98826A9B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8032"/>
          <a:stretch/>
        </p:blipFill>
        <p:spPr>
          <a:xfrm>
            <a:off x="20" y="-233679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6EF53-3586-484A-AED8-59CA72C7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Em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hãy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sắp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xếp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các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bước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làm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theo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thứ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tự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đúng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nhất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?</a:t>
            </a:r>
            <a:endParaRPr lang="en-US" sz="4000" dirty="0">
              <a:solidFill>
                <a:srgbClr val="FFFFFF"/>
              </a:solidFill>
              <a:latin typeface="Times  New Roman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id="{68039C75-F711-4A91-B7FC-B7D4275FCDAF}"/>
              </a:ext>
            </a:extLst>
          </p:cNvPr>
          <p:cNvSpPr txBox="1"/>
          <p:nvPr/>
        </p:nvSpPr>
        <p:spPr>
          <a:xfrm>
            <a:off x="5155379" y="314960"/>
            <a:ext cx="6366061" cy="610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A.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Múc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đậy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nắp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	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B.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Bảo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quản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trong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ngăn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mát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tủ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lạnh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		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C.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Mở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đổ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D. Cho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trên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1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nhẹ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tay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E. Ủ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các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8 – 12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tiếng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F.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Thêm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500ml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+ 500ml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đun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để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nguội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sao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nhiệt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40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- 50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Times  New Roman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EE532F2-A813-4DEA-8044-F01180BB4C10}"/>
              </a:ext>
            </a:extLst>
          </p:cNvPr>
          <p:cNvSpPr txBox="1"/>
          <p:nvPr/>
        </p:nvSpPr>
        <p:spPr>
          <a:xfrm>
            <a:off x="5155379" y="-50800"/>
            <a:ext cx="6366061" cy="610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	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C.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Mở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đổ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vi-VN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 New Roman"/>
              </a:rPr>
              <a:t>F.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Thêm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500ml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+ 500ml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đun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nguội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sao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cho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nhiệt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40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- 50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.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D. Cho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trên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1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nhẹ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tay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vi-VN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 New Roman"/>
              </a:rPr>
              <a:t>A.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Múc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đậy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nắp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.	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E. Ủ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các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8 – 12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tiếng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vi-VN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 New Roman"/>
              </a:rPr>
              <a:t>B.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Bảo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quản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trong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ngăn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mát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tủ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lạnh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.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752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up, dessert, glass, drink&#10;&#10;Description automatically generated">
            <a:extLst>
              <a:ext uri="{FF2B5EF4-FFF2-40B4-BE49-F238E27FC236}">
                <a16:creationId xmlns:a16="http://schemas.microsoft.com/office/drawing/2014/main" id="{3675AE94-2458-4CCF-91DA-D786530F2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8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5" name="Picture 4" descr="A picture containing plate, table, food, indoor&#10;&#10;Description automatically generated">
            <a:extLst>
              <a:ext uri="{FF2B5EF4-FFF2-40B4-BE49-F238E27FC236}">
                <a16:creationId xmlns:a16="http://schemas.microsoft.com/office/drawing/2014/main" id="{CACF5904-A828-4D53-8E78-35D30396A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6" r="-2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70331DD2-5123-4FF5-8E13-FD8EC2A1E8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r="21406" b="-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91D07-CB8F-448A-B9DB-417470FF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vi-VN" sz="3600" dirty="0"/>
              <a:t>IV. Vận dụng</a:t>
            </a:r>
            <a:endParaRPr lang="en-US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A183-4351-435B-A5ED-15755B7A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" y="2709271"/>
            <a:ext cx="3209544" cy="2347976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cách sử dụng sữa chua tốt cho sức khỏe và các công thức từ sữa chua ngon và dễ dàng áp dụng.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36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3">
            <a:extLst>
              <a:ext uri="{FF2B5EF4-FFF2-40B4-BE49-F238E27FC236}">
                <a16:creationId xmlns:a16="http://schemas.microsoft.com/office/drawing/2014/main" id="{35A586DD-6DB1-40C2-8743-1DE3E65C48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4225" y="586240"/>
            <a:ext cx="4716433" cy="20208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latin typeface="Times  New Roman"/>
                <a:ea typeface="Dosis"/>
                <a:cs typeface="Dosis"/>
                <a:sym typeface="Dosis"/>
              </a:rPr>
              <a:t>Dụng cụ: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Kính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hiển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vi, lam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kính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lamen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, pipette,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giấy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lọc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effectLst/>
                <a:latin typeface="Times  New Roman"/>
                <a:ea typeface="Calibri" panose="020F0502020204030204" pitchFamily="34" charset="0"/>
              </a:rPr>
              <a:t>Hóa chất: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Xanh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methylene.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latin typeface="Times  New Roman"/>
                <a:ea typeface="Calibri" panose="020F0502020204030204" pitchFamily="34" charset="0"/>
              </a:rPr>
              <a:t>Mẫu vật: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Nước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dưa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muối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nước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cà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muối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.</a:t>
            </a:r>
          </a:p>
          <a:p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Tiêu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bản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mẫu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.</a:t>
            </a:r>
            <a:endParaRPr lang="en" dirty="0">
              <a:latin typeface="Times  New Roman"/>
              <a:ea typeface="Dosis"/>
              <a:cs typeface="Dosis"/>
              <a:sym typeface="Dosi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07C58-4B1C-4238-940B-83A398520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icture containing food, indoor, vegetable, sliced&#10;&#10;Description automatically generated">
            <a:extLst>
              <a:ext uri="{FF2B5EF4-FFF2-40B4-BE49-F238E27FC236}">
                <a16:creationId xmlns:a16="http://schemas.microsoft.com/office/drawing/2014/main" id="{7B2469CC-B359-4603-B8AB-961CE9A5A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7" r="6" b="3318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A3ED8ACA-A676-4806-965F-0CCD26B281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5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ECE9905B-61E8-4624-A7B6-7C3BD8CAF5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r="8393" b="6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10" name="Picture 9" descr="A close-up of a microscope&#10;&#10;Description automatically generated">
            <a:extLst>
              <a:ext uri="{FF2B5EF4-FFF2-40B4-BE49-F238E27FC236}">
                <a16:creationId xmlns:a16="http://schemas.microsoft.com/office/drawing/2014/main" id="{B77DAA8B-53B9-42FE-9FAF-64498B926B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3" r="5" b="25122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B7E7277-026B-46E0-93DF-5FD9B76AE6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r="-4" b="2899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70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Wondering Chicken">
            <a:extLst>
              <a:ext uri="{FF2B5EF4-FFF2-40B4-BE49-F238E27FC236}">
                <a16:creationId xmlns:a16="http://schemas.microsoft.com/office/drawing/2014/main" id="{97456E90-23B3-4D7C-AFF0-55CF1D576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739" y="3356492"/>
            <a:ext cx="3319463" cy="3319463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F03499-82A4-4BC8-AA54-05CB457DC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6094476" y="156910"/>
            <a:ext cx="6342127" cy="632296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9B2333F-8A19-43B5-9340-55D77AC918BE}"/>
              </a:ext>
            </a:extLst>
          </p:cNvPr>
          <p:cNvSpPr/>
          <p:nvPr/>
        </p:nvSpPr>
        <p:spPr>
          <a:xfrm>
            <a:off x="640080" y="744034"/>
            <a:ext cx="3573463" cy="1868424"/>
          </a:xfrm>
          <a:prstGeom prst="wedgeRoundRectCallout">
            <a:avLst>
              <a:gd name="adj1" fmla="val -35494"/>
              <a:gd name="adj2" fmla="val 1063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Cách sử dụng kính hiển vi quang học như thế nào 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 New Roman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E0502EDA-9525-4B13-91F4-AF15BE15198A}"/>
              </a:ext>
            </a:extLst>
          </p:cNvPr>
          <p:cNvSpPr/>
          <p:nvPr/>
        </p:nvSpPr>
        <p:spPr>
          <a:xfrm>
            <a:off x="2213985" y="2904299"/>
            <a:ext cx="5308487" cy="218443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Cách sử dụng kính hiển vi quang học:</a:t>
            </a:r>
          </a:p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Bước 1: Chuẩn bị kính.</a:t>
            </a:r>
          </a:p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Bước 2: Điều chỉnh ánh sáng.</a:t>
            </a:r>
          </a:p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Bước 3: Quan sát vật mẫu.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45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pic>
        <p:nvPicPr>
          <p:cNvPr id="5" name="Shape 2092">
            <a:extLst>
              <a:ext uri="{FF2B5EF4-FFF2-40B4-BE49-F238E27FC236}">
                <a16:creationId xmlns:a16="http://schemas.microsoft.com/office/drawing/2014/main" id="{41987EC2-7D54-4996-B085-E4CD01947A9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77457" y="1539965"/>
            <a:ext cx="6307138" cy="1749424"/>
          </a:xfrm>
          <a:prstGeom prst="rect">
            <a:avLst/>
          </a:prstGeom>
        </p:spPr>
      </p:pic>
      <p:pic>
        <p:nvPicPr>
          <p:cNvPr id="7" name="Shape 2098">
            <a:extLst>
              <a:ext uri="{FF2B5EF4-FFF2-40B4-BE49-F238E27FC236}">
                <a16:creationId xmlns:a16="http://schemas.microsoft.com/office/drawing/2014/main" id="{9036A036-3CF3-4167-A579-CF46FCD875B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23007" y="4344988"/>
            <a:ext cx="2130425" cy="1429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2C4740-BAAE-420B-9653-B45638BC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057476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2.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Cách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tiến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hành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quan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sát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vi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khuẩn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.</a:t>
            </a:r>
          </a:p>
        </p:txBody>
      </p:sp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2626686D-18E7-4796-93F6-A9C3DE504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698" y="3712779"/>
            <a:ext cx="3705225" cy="2733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AC7648-6AE4-40EA-BCD0-73048B24C518}"/>
              </a:ext>
            </a:extLst>
          </p:cNvPr>
          <p:cNvSpPr txBox="1"/>
          <p:nvPr/>
        </p:nvSpPr>
        <p:spPr>
          <a:xfrm>
            <a:off x="9453079" y="3428999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4</a:t>
            </a:r>
            <a:endParaRPr lang="en-US" dirty="0">
              <a:latin typeface="Times 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57AB42-EEE1-45C2-B7D8-D36146654B6A}"/>
              </a:ext>
            </a:extLst>
          </p:cNvPr>
          <p:cNvSpPr txBox="1"/>
          <p:nvPr/>
        </p:nvSpPr>
        <p:spPr>
          <a:xfrm>
            <a:off x="7099554" y="3465559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3</a:t>
            </a:r>
            <a:endParaRPr lang="en-US" dirty="0">
              <a:latin typeface="Times 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887BDB-26EC-47F0-AED4-28A151BC374C}"/>
              </a:ext>
            </a:extLst>
          </p:cNvPr>
          <p:cNvSpPr txBox="1"/>
          <p:nvPr/>
        </p:nvSpPr>
        <p:spPr>
          <a:xfrm>
            <a:off x="5256309" y="3469628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2</a:t>
            </a:r>
            <a:endParaRPr lang="en-US" dirty="0">
              <a:latin typeface="Times 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EE85C9-7D95-481C-958C-7DD1AD28D522}"/>
              </a:ext>
            </a:extLst>
          </p:cNvPr>
          <p:cNvSpPr txBox="1"/>
          <p:nvPr/>
        </p:nvSpPr>
        <p:spPr>
          <a:xfrm>
            <a:off x="5486591" y="5797974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5</a:t>
            </a:r>
            <a:endParaRPr lang="en-US" dirty="0">
              <a:latin typeface="Times 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B1A5AF-E249-4E89-A3E8-14AC63ACD2BA}"/>
              </a:ext>
            </a:extLst>
          </p:cNvPr>
          <p:cNvSpPr txBox="1"/>
          <p:nvPr/>
        </p:nvSpPr>
        <p:spPr>
          <a:xfrm>
            <a:off x="8431026" y="6431095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6</a:t>
            </a:r>
            <a:endParaRPr lang="en-US" dirty="0">
              <a:latin typeface="Times  New Roman"/>
            </a:endParaRPr>
          </a:p>
        </p:txBody>
      </p:sp>
      <p:pic>
        <p:nvPicPr>
          <p:cNvPr id="4" name="Picture 3" descr="A jar of pickles&#10;&#10;Description automatically generated with medium confidence">
            <a:extLst>
              <a:ext uri="{FF2B5EF4-FFF2-40B4-BE49-F238E27FC236}">
                <a16:creationId xmlns:a16="http://schemas.microsoft.com/office/drawing/2014/main" id="{602EAB46-3CB3-459E-8082-1028E1DF3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76" y="-309562"/>
            <a:ext cx="1902836" cy="1990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1222D-E564-4CB9-808A-C6D290FBC433}"/>
              </a:ext>
            </a:extLst>
          </p:cNvPr>
          <p:cNvSpPr txBox="1"/>
          <p:nvPr/>
        </p:nvSpPr>
        <p:spPr>
          <a:xfrm>
            <a:off x="7702826" y="130263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Bước 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1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2" grpId="0"/>
      <p:bldP spid="23" grpId="0"/>
      <p:bldP spid="24" grpId="0"/>
      <p:bldP spid="2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icroscope with chemical flasks">
            <a:extLst>
              <a:ext uri="{FF2B5EF4-FFF2-40B4-BE49-F238E27FC236}">
                <a16:creationId xmlns:a16="http://schemas.microsoft.com/office/drawing/2014/main" id="{20B7A44A-34A3-4F2A-BCA6-DF58C48C8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66385" y="544436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817EB3-6647-4877-ABA5-0AEB6813F83C}"/>
              </a:ext>
            </a:extLst>
          </p:cNvPr>
          <p:cNvSpPr/>
          <p:nvPr/>
        </p:nvSpPr>
        <p:spPr>
          <a:xfrm>
            <a:off x="2393183" y="396589"/>
            <a:ext cx="6947940" cy="1476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Các nhóm tiến hành thực hiện thí nghiệm.</a:t>
            </a:r>
          </a:p>
          <a:p>
            <a:pPr algn="ctr"/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Bảo đảm an toàn, thận trọng, trật tự, vệ sinh.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EE11C2-74EF-4B17-9A78-C865DBE61458}"/>
              </a:ext>
            </a:extLst>
          </p:cNvPr>
          <p:cNvSpPr/>
          <p:nvPr/>
        </p:nvSpPr>
        <p:spPr>
          <a:xfrm>
            <a:off x="4837640" y="2181428"/>
            <a:ext cx="4043680" cy="1706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Thời gian quan sát và hoàn thiện báo cáo là 10 phút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57DA6-EF8A-443C-A232-5939539D282B}"/>
              </a:ext>
            </a:extLst>
          </p:cNvPr>
          <p:cNvSpPr txBox="1"/>
          <p:nvPr/>
        </p:nvSpPr>
        <p:spPr>
          <a:xfrm>
            <a:off x="981075" y="5792044"/>
            <a:ext cx="836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Trình chiếu 1 đoạn phim về vi khuẩn lactic ( có thể cắt ngắn tùy ý)</a:t>
            </a:r>
          </a:p>
          <a:p>
            <a:r>
              <a:rPr lang="en-US" sz="2400" dirty="0">
                <a:latin typeface="Times  New Roman"/>
              </a:rPr>
              <a:t>https://www.youtube.com/watch?v=IVJ4Z3UMngw</a:t>
            </a:r>
          </a:p>
        </p:txBody>
      </p:sp>
      <p:pic>
        <p:nvPicPr>
          <p:cNvPr id="8" name="Graphic 7" descr="Film reel outline">
            <a:extLst>
              <a:ext uri="{FF2B5EF4-FFF2-40B4-BE49-F238E27FC236}">
                <a16:creationId xmlns:a16="http://schemas.microsoft.com/office/drawing/2014/main" id="{756674D3-7085-485E-AF07-7DDC37B5BE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63" y="570864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 title="Breaktime">
                <a:extLst>
                  <a:ext uri="{FF2B5EF4-FFF2-40B4-BE49-F238E27FC236}">
                    <a16:creationId xmlns:a16="http://schemas.microsoft.com/office/drawing/2014/main" id="{F4A2E5C9-FF79-470E-9F27-07F7FE40AA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751167"/>
                  </p:ext>
                </p:extLst>
              </p:nvPr>
            </p:nvGraphicFramePr>
            <p:xfrm>
              <a:off x="7187322" y="3943349"/>
              <a:ext cx="4599022" cy="193719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6" name="Add-in 5" title="Breaktime">
                <a:extLst>
                  <a:ext uri="{FF2B5EF4-FFF2-40B4-BE49-F238E27FC236}">
                    <a16:creationId xmlns:a16="http://schemas.microsoft.com/office/drawing/2014/main" id="{F4A2E5C9-FF79-470E-9F27-07F7FE40AA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87322" y="3943349"/>
                <a:ext cx="4599022" cy="19371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8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-up of a map&#10;&#10;Description automatically generated with medium confidence">
            <a:extLst>
              <a:ext uri="{FF2B5EF4-FFF2-40B4-BE49-F238E27FC236}">
                <a16:creationId xmlns:a16="http://schemas.microsoft.com/office/drawing/2014/main" id="{B16F52E4-F124-4013-87AE-57A686982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7" r="16703"/>
          <a:stretch/>
        </p:blipFill>
        <p:spPr>
          <a:xfrm>
            <a:off x="-24424" y="-152390"/>
            <a:ext cx="6095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B46E8-A1A4-4192-B1F0-C59C666E6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22423" b="-1"/>
          <a:stretch/>
        </p:blipFill>
        <p:spPr>
          <a:xfrm>
            <a:off x="6096000" y="-152390"/>
            <a:ext cx="609600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339DD-911B-4C57-A3FC-C5901EBA0481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Hình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ảnh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vi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khuẩn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endParaRPr lang="vi-VN" sz="2800" kern="1200" dirty="0">
              <a:solidFill>
                <a:srgbClr val="080808"/>
              </a:solidFill>
              <a:latin typeface="Times  New Roman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L</a:t>
            </a:r>
            <a:r>
              <a:rPr lang="vi-VN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actic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được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quan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sát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dưới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kính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hiển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vi.</a:t>
            </a: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3C7C-28D5-4006-8800-1BE4BBAB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220" y="1078090"/>
            <a:ext cx="548891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Times  New Roman"/>
              </a:rPr>
              <a:t>II.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Cách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làm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sữa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chua</a:t>
            </a:r>
            <a:endParaRPr lang="en-US" kern="1200" dirty="0">
              <a:solidFill>
                <a:schemeClr val="tx1"/>
              </a:solidFill>
              <a:latin typeface="Times  New Roman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glass of milk with strawberries&#10;&#10;Description automatically generated">
            <a:extLst>
              <a:ext uri="{FF2B5EF4-FFF2-40B4-BE49-F238E27FC236}">
                <a16:creationId xmlns:a16="http://schemas.microsoft.com/office/drawing/2014/main" id="{7B4C80F4-76FB-4C68-B67E-BEAB0411C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1" r="834" b="6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31D34052-1431-49C4-8F23-F849C9C556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6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5FA82E-EA4E-4C8A-88DA-FD026D5EE4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r="4166" b="1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2B88B95-C422-4DC8-8A02-7F3B6CBDA1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5248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BAEDD9F2-D896-4257-A26A-96DD5A6DE6E6}"/>
              </a:ext>
            </a:extLst>
          </p:cNvPr>
          <p:cNvSpPr/>
          <p:nvPr/>
        </p:nvSpPr>
        <p:spPr>
          <a:xfrm>
            <a:off x="6997220" y="2064449"/>
            <a:ext cx="3586480" cy="1944250"/>
          </a:xfrm>
          <a:prstGeom prst="wedgeEllipseCallout">
            <a:avLst>
              <a:gd name="adj1" fmla="val -61732"/>
              <a:gd name="adj2" fmla="val 854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sữa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chua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?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78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4AB742-44A6-4CDD-B54A-818846AF8F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, person, counter&#10;&#10;Description automatically generated">
            <a:extLst>
              <a:ext uri="{FF2B5EF4-FFF2-40B4-BE49-F238E27FC236}">
                <a16:creationId xmlns:a16="http://schemas.microsoft.com/office/drawing/2014/main" id="{8C559649-B6A1-4B9C-8223-C055BF03D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r="11623"/>
          <a:stretch/>
        </p:blipFill>
        <p:spPr>
          <a:xfrm>
            <a:off x="1524" y="-3"/>
            <a:ext cx="7478269" cy="6858000"/>
          </a:xfrm>
          <a:prstGeom prst="rect">
            <a:avLst/>
          </a:prstGeom>
        </p:spPr>
      </p:pic>
      <p:sp>
        <p:nvSpPr>
          <p:cNvPr id="32" name="Freeform: Shape 26">
            <a:extLst>
              <a:ext uri="{FF2B5EF4-FFF2-40B4-BE49-F238E27FC236}">
                <a16:creationId xmlns:a16="http://schemas.microsoft.com/office/drawing/2014/main" id="{F81730B4-0490-4139-BC05-736CF5AE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3530" y="1017767"/>
            <a:ext cx="4906732" cy="48264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760238CA-FF59-4971-BD4D-DC9353269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CD146BF-5056-4999-960C-070E636E7C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9777" y="1128813"/>
            <a:ext cx="4663202" cy="4578304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  <a:latin typeface="Meiryo"/>
            </a:endParaRPr>
          </a:p>
        </p:txBody>
      </p:sp>
      <p:pic>
        <p:nvPicPr>
          <p:cNvPr id="15" name="Content Placeholder 14" descr="Dairy with solid fill">
            <a:extLst>
              <a:ext uri="{FF2B5EF4-FFF2-40B4-BE49-F238E27FC236}">
                <a16:creationId xmlns:a16="http://schemas.microsoft.com/office/drawing/2014/main" id="{CF20AFB8-DED7-410C-A41A-D5E412D5C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6172" y="2856697"/>
            <a:ext cx="762017" cy="914400"/>
          </a:xfrm>
        </p:spPr>
      </p:pic>
      <p:pic>
        <p:nvPicPr>
          <p:cNvPr id="12" name="Content Placeholder 11" descr="A picture containing map&#10;&#10;Description automatically generated">
            <a:extLst>
              <a:ext uri="{FF2B5EF4-FFF2-40B4-BE49-F238E27FC236}">
                <a16:creationId xmlns:a16="http://schemas.microsoft.com/office/drawing/2014/main" id="{8C8E6634-3B36-4D23-96E1-5AA492277E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815"/>
          <a:stretch/>
        </p:blipFill>
        <p:spPr>
          <a:xfrm>
            <a:off x="7527037" y="10"/>
            <a:ext cx="4664963" cy="6857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0C16D7-A8F3-4EE8-9819-5A864072C65D}"/>
              </a:ext>
            </a:extLst>
          </p:cNvPr>
          <p:cNvSpPr txBox="1"/>
          <p:nvPr/>
        </p:nvSpPr>
        <p:spPr>
          <a:xfrm>
            <a:off x="2405433" y="2817800"/>
            <a:ext cx="2763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Trình chiếu đoạn phim về lợi ích của sữa chua</a:t>
            </a: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(https://www.youtube.com/watch?v=3SokTD5uuy8).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5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601C8A8-20D3-40C8-AA04-350D22E9E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r="-3" b="37267"/>
          <a:stretch/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Picture 5" descr="Chart, funnel chart&#10;&#10;Description automatically generated">
            <a:extLst>
              <a:ext uri="{FF2B5EF4-FFF2-40B4-BE49-F238E27FC236}">
                <a16:creationId xmlns:a16="http://schemas.microsoft.com/office/drawing/2014/main" id="{0BEC2663-23E3-4F08-A07D-BCB5196875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" r="-3" b="3489"/>
          <a:stretch/>
        </p:blipFill>
        <p:spPr>
          <a:xfrm>
            <a:off x="5374639" y="2663706"/>
            <a:ext cx="462692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31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D227C-DFCE-4495-AF7B-D4E3CE70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98" y="2788062"/>
            <a:ext cx="5308979" cy="852985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FFFFFF"/>
                </a:solidFill>
              </a:rPr>
              <a:t>1. Chuẩn bị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3" name="Picture 12" descr="A stack of coins&#10;&#10;Description automatically generated with low confidence">
            <a:extLst>
              <a:ext uri="{FF2B5EF4-FFF2-40B4-BE49-F238E27FC236}">
                <a16:creationId xmlns:a16="http://schemas.microsoft.com/office/drawing/2014/main" id="{E15CF9FD-1A96-494F-956B-41BF5FE07A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" r="5" b="29415"/>
          <a:stretch/>
        </p:blipFill>
        <p:spPr>
          <a:xfrm>
            <a:off x="4675537" y="-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Picture 6" descr="A picture containing cup, container, glass&#10;&#10;Description automatically generated">
            <a:extLst>
              <a:ext uri="{FF2B5EF4-FFF2-40B4-BE49-F238E27FC236}">
                <a16:creationId xmlns:a16="http://schemas.microsoft.com/office/drawing/2014/main" id="{D1010534-0799-4E1B-A489-2D2F82ADE3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0" r="2" b="10869"/>
          <a:stretch/>
        </p:blipFill>
        <p:spPr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7" name="Picture 16" descr="A picture containing cup, drink, container, can&#10;&#10;Description automatically generated">
            <a:extLst>
              <a:ext uri="{FF2B5EF4-FFF2-40B4-BE49-F238E27FC236}">
                <a16:creationId xmlns:a16="http://schemas.microsoft.com/office/drawing/2014/main" id="{4D5346AA-4BC1-453C-B832-B0CCABA06D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r="6" b="6"/>
          <a:stretch/>
        </p:blipFill>
        <p:spPr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D0474-EEAE-4017-A311-7937C206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88" y="4307500"/>
            <a:ext cx="4746863" cy="2130364"/>
          </a:xfrm>
        </p:spPr>
        <p:txBody>
          <a:bodyPr anchor="ctr">
            <a:no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nồi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ủ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thùng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xốp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đũa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100g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380g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500ml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500ml</a:t>
            </a:r>
            <a:r>
              <a:rPr lang="vi-V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có thể thay thế bằng sữa tươi).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A glass of water&#10;&#10;Description automatically generated with low confidence">
            <a:extLst>
              <a:ext uri="{FF2B5EF4-FFF2-40B4-BE49-F238E27FC236}">
                <a16:creationId xmlns:a16="http://schemas.microsoft.com/office/drawing/2014/main" id="{1A659618-39F8-4CFF-95E8-931E7AB0CD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r="17729"/>
          <a:stretch/>
        </p:blipFill>
        <p:spPr>
          <a:xfrm>
            <a:off x="8264962" y="2660089"/>
            <a:ext cx="392703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1874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webextensions/webextension1.xml><?xml version="1.0" encoding="utf-8"?>
<we:webextension xmlns:we="http://schemas.microsoft.com/office/webextensions/webextension/2010/11" id="{05D54288-3993-4DD0-A3E1-D4B30A939E49}">
  <we:reference id="wa200001661" version="2.1.0.2" store="en-US" storeType="OMEX"/>
  <we:alternateReferences>
    <we:reference id="WA200001661" version="2.1.0.2" store="WA200001661" storeType="OMEX"/>
  </we:alternateReferences>
  <we:properties>
    <we:property name="time" value="600"/>
    <we:property name="type" value="&quot;None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5E51A1EB-3EC0-463C-8C4F-623C4C4DE16D}">
  <we:reference id="wa200001661" version="2.1.0.2" store="en-US" storeType="OMEX"/>
  <we:alternateReferences>
    <we:reference id="WA200001661" version="2.1.0.2" store="WA200001661" storeType="OMEX"/>
  </we:alternateReferences>
  <we:properties>
    <we:property name="time" value="600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456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Dosis</vt:lpstr>
      <vt:lpstr>Meiryo</vt:lpstr>
      <vt:lpstr>Times  New Roman</vt:lpstr>
      <vt:lpstr>Times New Roman</vt:lpstr>
      <vt:lpstr>Office Theme</vt:lpstr>
      <vt:lpstr>I. Thực hành quan sát vi khuẩn</vt:lpstr>
      <vt:lpstr>PowerPoint Presentation</vt:lpstr>
      <vt:lpstr>PowerPoint Presentation</vt:lpstr>
      <vt:lpstr>2. Cách tiến hành quan sát vi khuẩn.</vt:lpstr>
      <vt:lpstr>PowerPoint Presentation</vt:lpstr>
      <vt:lpstr>PowerPoint Presentation</vt:lpstr>
      <vt:lpstr>II. Cách làm sữa chua</vt:lpstr>
      <vt:lpstr>PowerPoint Presentation</vt:lpstr>
      <vt:lpstr>1. Chuẩn bị</vt:lpstr>
      <vt:lpstr>Trình chiếu video làm sữa chua https://www.youtube.com/watch?v=d2QE3hmnynU</vt:lpstr>
      <vt:lpstr>2. Các bước làm sữa chua</vt:lpstr>
      <vt:lpstr>PowerPoint Presentation</vt:lpstr>
      <vt:lpstr>Sữa chua sau khi ủ phải có độ sánh, mịn, có màu trắng sữa và có vị chua nhẹ.</vt:lpstr>
      <vt:lpstr>III. Luyện tập</vt:lpstr>
      <vt:lpstr>Vậy trong sữa chua có vi khuẩn nào?</vt:lpstr>
      <vt:lpstr>Em hãy sắp xếp các bước làm sữa chua theo thứ tự đúng nhất?</vt:lpstr>
      <vt:lpstr>IV. 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26: THỰC HÀNH QUAN SÁT VI KHUẨN              TÌM HIỂU CÁC BƯỚC LÀM SỮA CHUA</dc:title>
  <dc:creator>Hai Minh</dc:creator>
  <cp:lastModifiedBy>Admin</cp:lastModifiedBy>
  <cp:revision>19</cp:revision>
  <dcterms:created xsi:type="dcterms:W3CDTF">2021-08-11T07:26:06Z</dcterms:created>
  <dcterms:modified xsi:type="dcterms:W3CDTF">2024-05-13T02:06:34Z</dcterms:modified>
</cp:coreProperties>
</file>