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7" r:id="rId4"/>
    <p:sldId id="256" r:id="rId5"/>
    <p:sldId id="258" r:id="rId6"/>
    <p:sldId id="259" r:id="rId7"/>
    <p:sldId id="261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0099"/>
    <a:srgbClr val="B1917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E9F9-B0E2-42B0-8FD4-F6A2BFD9848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46F5-816F-4476-990B-D556C7FF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6821487" y="355600"/>
            <a:ext cx="5268913" cy="3492500"/>
          </a:xfrm>
          <a:prstGeom prst="cloudCallou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17.6a, 17.6b, cho biết dấu hiệu nào cho thấy sự lớn lên của tế bào?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426" y="190500"/>
            <a:ext cx="5133975" cy="3162300"/>
            <a:chOff x="1687512" y="190500"/>
            <a:chExt cx="5133975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512" y="190500"/>
              <a:ext cx="5133975" cy="2971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933700" y="2984500"/>
              <a:ext cx="2387600" cy="368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17.6a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6322" y="3887287"/>
            <a:ext cx="5589587" cy="2730500"/>
            <a:chOff x="1231900" y="3848100"/>
            <a:chExt cx="5589587" cy="27305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31900" y="3848100"/>
              <a:ext cx="5589587" cy="2338387"/>
              <a:chOff x="1231900" y="3835400"/>
              <a:chExt cx="5589587" cy="233838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900" y="3835400"/>
                <a:ext cx="5589587" cy="1957387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628900" y="5829300"/>
                <a:ext cx="3530600" cy="34448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 lớn lên của tế bào động vật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413000" y="4292600"/>
                <a:ext cx="355600" cy="381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292600" y="4419600"/>
                <a:ext cx="355600" cy="381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3086100" y="6210300"/>
              <a:ext cx="2387600" cy="368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17.6b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33022" y="355599"/>
            <a:ext cx="2103847" cy="2254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36869" y="190500"/>
            <a:ext cx="1949040" cy="3258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0751" y="3613693"/>
            <a:ext cx="2094049" cy="224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9520" y="3648526"/>
            <a:ext cx="2094049" cy="2243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872555" y="815702"/>
            <a:ext cx="668862" cy="399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97280" y="1393372"/>
            <a:ext cx="609600" cy="125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35297" y="544831"/>
            <a:ext cx="128831" cy="722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4245" y="535577"/>
            <a:ext cx="1342231" cy="509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 tế bào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93629" y="165461"/>
            <a:ext cx="1342231" cy="509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1353" y="1390107"/>
            <a:ext cx="1354983" cy="486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tế bào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20" grpId="0" animBg="1"/>
      <p:bldP spid="20" grpId="1" animBg="1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22852" y="42993"/>
            <a:ext cx="5133975" cy="3162300"/>
            <a:chOff x="1687512" y="190500"/>
            <a:chExt cx="5133975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512" y="190500"/>
              <a:ext cx="5133975" cy="2971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933700" y="2984500"/>
              <a:ext cx="2387600" cy="368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17.6a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7683" y="355599"/>
            <a:ext cx="2103847" cy="2254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245746" y="457202"/>
            <a:ext cx="1885481" cy="1341122"/>
            <a:chOff x="-21353" y="535577"/>
            <a:chExt cx="1885481" cy="1341122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872555" y="815702"/>
              <a:ext cx="668862" cy="3991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136469" y="1445624"/>
              <a:ext cx="609600" cy="1251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735297" y="544831"/>
              <a:ext cx="128831" cy="7222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-4245" y="535577"/>
              <a:ext cx="1342231" cy="50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 tế bào 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21353" y="1390107"/>
              <a:ext cx="1354983" cy="4865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tế bào 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69298" y="26127"/>
            <a:ext cx="4069810" cy="2521132"/>
            <a:chOff x="4823822" y="78378"/>
            <a:chExt cx="4069810" cy="2521132"/>
          </a:xfrm>
        </p:grpSpPr>
        <p:sp>
          <p:nvSpPr>
            <p:cNvPr id="8" name="Rectangle 7"/>
            <p:cNvSpPr/>
            <p:nvPr/>
          </p:nvSpPr>
          <p:spPr>
            <a:xfrm>
              <a:off x="6322423" y="78378"/>
              <a:ext cx="2240283" cy="439782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 tế bào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823822" y="1338399"/>
              <a:ext cx="1674721" cy="271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076262" y="434345"/>
              <a:ext cx="1293450" cy="5783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24567" y="1917521"/>
              <a:ext cx="1635532" cy="6732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465165" y="1181104"/>
              <a:ext cx="2249941" cy="41692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tế bào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43691" y="2182590"/>
              <a:ext cx="2249941" cy="41692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Màng tế bào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5868356" y="1188719"/>
            <a:ext cx="370499" cy="418557"/>
          </a:xfrm>
          <a:prstGeom prst="ellipse">
            <a:avLst/>
          </a:prstGeom>
          <a:solidFill>
            <a:srgbClr val="B19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46290"/>
              </p:ext>
            </p:extLst>
          </p:nvPr>
        </p:nvGraphicFramePr>
        <p:xfrm>
          <a:off x="966650" y="3644537"/>
          <a:ext cx="1064622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743">
                  <a:extLst>
                    <a:ext uri="{9D8B030D-6E8A-4147-A177-3AD203B41FA5}">
                      <a16:colId xmlns:a16="http://schemas.microsoft.com/office/drawing/2014/main" val="3888705944"/>
                    </a:ext>
                  </a:extLst>
                </a:gridCol>
                <a:gridCol w="3548743">
                  <a:extLst>
                    <a:ext uri="{9D8B030D-6E8A-4147-A177-3AD203B41FA5}">
                      <a16:colId xmlns:a16="http://schemas.microsoft.com/office/drawing/2014/main" val="3447414185"/>
                    </a:ext>
                  </a:extLst>
                </a:gridCol>
                <a:gridCol w="3548743">
                  <a:extLst>
                    <a:ext uri="{9D8B030D-6E8A-4147-A177-3AD203B41FA5}">
                      <a16:colId xmlns:a16="http://schemas.microsoft.com/office/drawing/2014/main" val="3228591597"/>
                    </a:ext>
                  </a:extLst>
                </a:gridCol>
              </a:tblGrid>
              <a:tr h="10618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2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 non</a:t>
                      </a:r>
                      <a:endParaRPr lang="en-US" sz="32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</a:t>
                      </a:r>
                      <a:r>
                        <a:rPr lang="en-US" sz="3200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trưởng thành</a:t>
                      </a:r>
                      <a:endParaRPr lang="en-US" sz="320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337516"/>
                  </a:ext>
                </a:extLst>
              </a:tr>
              <a:tr h="57642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thước tế bào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60724"/>
                  </a:ext>
                </a:extLst>
              </a:tr>
              <a:tr h="57642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tế bào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432576"/>
                  </a:ext>
                </a:extLst>
              </a:tr>
              <a:tr h="57642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tế bào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407305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5068390" y="4794069"/>
            <a:ext cx="2920778" cy="47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03631" y="4776650"/>
            <a:ext cx="2920778" cy="47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50971" y="5286106"/>
            <a:ext cx="2920778" cy="47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64442" y="5273044"/>
            <a:ext cx="2920778" cy="47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81601" y="5834745"/>
            <a:ext cx="2920778" cy="47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42968" y="5830389"/>
            <a:ext cx="2920778" cy="47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19853" y="277221"/>
            <a:ext cx="1396730" cy="225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820194" y="52251"/>
            <a:ext cx="39190" cy="24799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069770" y="52251"/>
            <a:ext cx="1599835" cy="5094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1704" y="1166399"/>
            <a:ext cx="5571718" cy="4555132"/>
            <a:chOff x="1687512" y="190500"/>
            <a:chExt cx="5133975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512" y="190500"/>
              <a:ext cx="5133975" cy="2971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33700" y="2984500"/>
              <a:ext cx="2387600" cy="368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17.6a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7106194" y="287384"/>
            <a:ext cx="4689565" cy="3513908"/>
          </a:xfrm>
          <a:prstGeom prst="cloud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đâu tế bào lớn lên được?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40971" y="970456"/>
            <a:ext cx="2612572" cy="422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61704" y="1166399"/>
            <a:ext cx="5571718" cy="4555132"/>
            <a:chOff x="1687512" y="190500"/>
            <a:chExt cx="5133975" cy="3162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7512" y="190500"/>
              <a:ext cx="5133975" cy="2971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33700" y="2984500"/>
              <a:ext cx="2387600" cy="368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17.6a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70709" y="917941"/>
            <a:ext cx="3566160" cy="505532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6869" y="4728754"/>
            <a:ext cx="1796553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7135" y="2286001"/>
            <a:ext cx="1770428" cy="679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ôxi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3688" y="3299120"/>
            <a:ext cx="1796143" cy="1049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dinh dưỡng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7563" y="2574640"/>
            <a:ext cx="1157760" cy="3906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15937" y="3118219"/>
            <a:ext cx="1089386" cy="654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6200000">
            <a:off x="6309358" y="2266404"/>
            <a:ext cx="398417" cy="15871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37268" y="2220686"/>
            <a:ext cx="4119153" cy="15856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 không cần thiết (Chất thải)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0971" y="953589"/>
            <a:ext cx="2719659" cy="6662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cần thiết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238500" y="939400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15" y="2209800"/>
            <a:ext cx="6654800" cy="611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lớn lên và sinh sản của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616200"/>
            <a:ext cx="5562600" cy="67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1/Tìm hiểu sự lớn lên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 tế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648" y="2978327"/>
            <a:ext cx="10829109" cy="1933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lớn lên nhờ quá trình trao đổi chất liên tục.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lớn lên, tế bào tăng dần kích thước, khối lượng rồi trở thành các tế bào trưởng thành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47257" y="391886"/>
            <a:ext cx="8072846" cy="4715691"/>
          </a:xfrm>
          <a:prstGeom prst="cloud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tế bào có lớn lên mãi được không?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409" y="429921"/>
            <a:ext cx="11207932" cy="6087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pPr algn="just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Giả sử khi em mới được sinh ra nặng 3 kg, đến khi em 11 tuổi nặng 35 kg, theo em sự thay đổi đó là do đâu?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Vì sao thằn lằn bị đứt đuôi, đuôi của nó có thể được mọc lại?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0" y="1134395"/>
            <a:ext cx="5982789" cy="5394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5133" y="-24069"/>
            <a:ext cx="776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TRÒ CHƠI AI NHANH HƠN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0617" y="1005840"/>
            <a:ext cx="5329646" cy="566928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LỆ TRÒ CHƠI NHƯ SAU</a:t>
            </a:r>
          </a:p>
          <a:p>
            <a:pPr algn="just"/>
            <a:r>
              <a:rPr lang="en-US" sz="32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điểm cho 5 bạn xếp hạng đầu trả lời qua tin nhắn (chat)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vòng 20 giây hãy trả lời đúng 2 câu hỏi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nhanh nhất: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điểm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thứ hai: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điểm</a:t>
            </a:r>
          </a:p>
          <a:p>
            <a:pPr marL="285750" indent="-28575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bạn xếp kế tiếp: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điểm</a:t>
            </a:r>
          </a:p>
          <a:p>
            <a:pPr marL="285750" indent="-285750" algn="just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" y="65314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932" y="100743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46" y="111897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048" y="157953"/>
            <a:ext cx="1537094" cy="131346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444" y="127197"/>
            <a:ext cx="1528354" cy="138030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55" y="100022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276" y="78321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0370" y="89790"/>
            <a:ext cx="1484811" cy="138030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374" y="124761"/>
            <a:ext cx="1528354" cy="134111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560" y="105975"/>
            <a:ext cx="1528354" cy="138030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657" y="41012"/>
            <a:ext cx="1528354" cy="141949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8235" y="96551"/>
            <a:ext cx="1510937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0" y="89403"/>
            <a:ext cx="1528354" cy="136724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Oval 23"/>
          <p:cNvSpPr/>
          <p:nvPr/>
        </p:nvSpPr>
        <p:spPr>
          <a:xfrm>
            <a:off x="67373" y="89790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3752" y="53093"/>
            <a:ext cx="1528354" cy="140643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80952" y="119998"/>
            <a:ext cx="1528354" cy="13280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/>
          <p:cNvSpPr/>
          <p:nvPr/>
        </p:nvSpPr>
        <p:spPr>
          <a:xfrm>
            <a:off x="101528" y="108730"/>
            <a:ext cx="1484811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0819" y="99030"/>
            <a:ext cx="1528354" cy="136724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90226" y="72643"/>
            <a:ext cx="1528354" cy="136724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6214" y="48653"/>
            <a:ext cx="149787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57985" y="76489"/>
            <a:ext cx="1528354" cy="136724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68639" y="47619"/>
            <a:ext cx="1528354" cy="143255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2913" y="78096"/>
            <a:ext cx="1528354" cy="1371599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02329" y="750760"/>
            <a:ext cx="5541625" cy="6035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cấu tạo tế bào thực vật trong hình bên và trả lời các câu hỏi sau: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THÀNH PHẦN NÀO LÀ MÀNG TẾ BÀO?</a:t>
            </a:r>
          </a:p>
          <a:p>
            <a:pPr marL="342900" indent="-342900" algn="just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                b. (2)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(3)                  d. (4)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THÀNH PHẦN PHẦN NÀO CÓ CHỨC NĂNG ĐIỀU KHIỂN HOẠT ĐỘNG CỦA TẾ BÀO?</a:t>
            </a:r>
          </a:p>
          <a:p>
            <a:pPr marL="342900" indent="-342900" algn="just">
              <a:buAutoNum type="alphaLcPeriod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               b. (2)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(3)                 d. (4)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02329" y="3357154"/>
            <a:ext cx="376430" cy="474720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0225" y="6370329"/>
            <a:ext cx="376430" cy="474720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75116" y="27949"/>
            <a:ext cx="11849100" cy="674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6" grpId="0" animBg="1"/>
      <p:bldP spid="37" grpId="0" animBg="1"/>
      <p:bldP spid="3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68433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" y="2616200"/>
            <a:ext cx="76581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Tìm hiểu các thành phần chính của tế bào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90500"/>
            <a:ext cx="7593012" cy="627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74" y="69850"/>
            <a:ext cx="3479800" cy="1244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17.4 Cấu tạo tế bào nhân sơ (các loại vi khuẩn)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7700" y="1905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65600" y="6350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1100" y="20320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2800" y="2489200"/>
            <a:ext cx="2844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0100" y="28829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89400" y="28829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0500" y="32893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32400" y="3314700"/>
            <a:ext cx="1447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700" y="5816600"/>
            <a:ext cx="2336800" cy="850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động 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750" y="2750639"/>
            <a:ext cx="9690100" cy="400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474" y="50800"/>
            <a:ext cx="8697640" cy="2680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697" y="2733222"/>
            <a:ext cx="9115652" cy="4046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8752114" y="104502"/>
            <a:ext cx="3344092" cy="3527698"/>
          </a:xfrm>
          <a:prstGeom prst="cloudCallou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điểm khác biệt giữa tế bào nhân sơ và tế bào nhân thực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72781" y="125185"/>
            <a:ext cx="1746478" cy="5932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29504" y="2772773"/>
            <a:ext cx="3015433" cy="8594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" y="78377"/>
            <a:ext cx="5734594" cy="67143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38" y="65314"/>
            <a:ext cx="7785465" cy="259950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145" y="2647410"/>
            <a:ext cx="7785465" cy="414527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26079" y="143691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84768" y="2830287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13612" y="400593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02781" y="117567"/>
            <a:ext cx="313509" cy="87084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82497" y="374469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8160" y="3061065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67349" y="3296198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38952" y="3818711"/>
            <a:ext cx="313509" cy="65315"/>
          </a:xfrm>
          <a:custGeom>
            <a:avLst/>
            <a:gdLst>
              <a:gd name="connsiteX0" fmla="*/ 0 w 117566"/>
              <a:gd name="connsiteY0" fmla="*/ 65315 h 65315"/>
              <a:gd name="connsiteX1" fmla="*/ 65314 w 117566"/>
              <a:gd name="connsiteY1" fmla="*/ 26126 h 65315"/>
              <a:gd name="connsiteX2" fmla="*/ 117566 w 117566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6" h="65315">
                <a:moveTo>
                  <a:pt x="0" y="65315"/>
                </a:moveTo>
                <a:cubicBezTo>
                  <a:pt x="21771" y="52252"/>
                  <a:pt x="42605" y="37481"/>
                  <a:pt x="65314" y="26126"/>
                </a:cubicBezTo>
                <a:cubicBezTo>
                  <a:pt x="125356" y="-3895"/>
                  <a:pt x="88053" y="29513"/>
                  <a:pt x="117566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17520" y="3422468"/>
            <a:ext cx="1084218" cy="27432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7955280" y="130629"/>
            <a:ext cx="4127863" cy="3688082"/>
          </a:xfrm>
          <a:prstGeom prst="cloudCallout">
            <a:avLst/>
          </a:prstGeom>
          <a:solidFill>
            <a:srgbClr val="00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nào có trong tế bào thực vật mà không có trong tế bào động vật?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257" y="2251167"/>
            <a:ext cx="1776549" cy="3309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7712" y="5926190"/>
            <a:ext cx="1776549" cy="4789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31630" y="1012371"/>
            <a:ext cx="3923212" cy="2547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tế bào thực vật, lục lạp là bào quan chứa sắc tố có khả năng hấp thụ năng lượng ánh sáng để quang hợp.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" y="78377"/>
            <a:ext cx="5734594" cy="67143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22495"/>
              </p:ext>
            </p:extLst>
          </p:nvPr>
        </p:nvGraphicFramePr>
        <p:xfrm>
          <a:off x="5943600" y="1541419"/>
          <a:ext cx="607423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3830098065"/>
                    </a:ext>
                  </a:extLst>
                </a:gridCol>
                <a:gridCol w="3422470">
                  <a:extLst>
                    <a:ext uri="{9D8B030D-6E8A-4147-A177-3AD203B41FA5}">
                      <a16:colId xmlns:a16="http://schemas.microsoft.com/office/drawing/2014/main" val="2936532324"/>
                    </a:ext>
                  </a:extLst>
                </a:gridCol>
              </a:tblGrid>
              <a:tr h="3613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Thành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phần cấu tạo tế bào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Chức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33849"/>
                  </a:ext>
                </a:extLst>
              </a:tr>
              <a:tr h="36134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Màng tế 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 Điều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khiển mọi hoạt động sống của tế 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2637"/>
                  </a:ext>
                </a:extLst>
              </a:tr>
              <a:tr h="36134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Chất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tế 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b/ Bảo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vệ và kiểm soát các chất đi vào, đi ra khỏi tế bào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05038"/>
                  </a:ext>
                </a:extLst>
              </a:tr>
              <a:tr h="36134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Nhân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tế bào hoặc vùng nhân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 Là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nơi diễn ra các hoạt động sống của tế bào.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977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74229" y="65315"/>
            <a:ext cx="5995851" cy="128016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chức năng các thành phần của tế bào bằng cách ghép mỗi thành phần cấu tạo ở cột A với một chức năng ở cột B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229600" y="2821577"/>
            <a:ext cx="391886" cy="13062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020594" y="4323807"/>
            <a:ext cx="600892" cy="11103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229600" y="2821577"/>
            <a:ext cx="391886" cy="2808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942" y="2168433"/>
            <a:ext cx="4872444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Tìm hiểu tế bào là gì?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" y="2616200"/>
            <a:ext cx="76581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Tìm hiểu các thành phần chính của tế bào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6165" y="3082832"/>
            <a:ext cx="10280468" cy="3508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Tế bào được cấu tạo gồm 3 thành phần chính là: Màng tế bào, chất tế bào, nhân tế bào (ở tế bào nhân thực) hoặc vùng nhân (ở tế bào nhân sơ).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thành phần này thực hiện các chức năng khác nhau.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động vật và thực vật đều là tế bào nhân thực.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Tế bào thực vật có bào quan lục lạp thực hiện chức năng quang hợp.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8;p39"/>
          <p:cNvSpPr txBox="1">
            <a:spLocks/>
          </p:cNvSpPr>
          <p:nvPr/>
        </p:nvSpPr>
        <p:spPr>
          <a:xfrm>
            <a:off x="770709" y="296318"/>
            <a:ext cx="11090365" cy="3831545"/>
          </a:xfrm>
          <a:prstGeom prst="rect">
            <a:avLst/>
          </a:prstGeom>
        </p:spPr>
        <p:txBody>
          <a:bodyPr vert="horz" lIns="121900" tIns="121900" rIns="121900" bIns="1219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TẾ BÀO – ĐƠN VỊ CƠ SỞ CỦA SỰ 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tiết)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GB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690;p39"/>
          <p:cNvSpPr txBox="1">
            <a:spLocks/>
          </p:cNvSpPr>
          <p:nvPr/>
        </p:nvSpPr>
        <p:spPr>
          <a:xfrm>
            <a:off x="3148151" y="927462"/>
            <a:ext cx="6348549" cy="1113649"/>
          </a:xfrm>
          <a:prstGeom prst="rect">
            <a:avLst/>
          </a:prstGeom>
        </p:spPr>
        <p:txBody>
          <a:bodyPr vert="horz" lIns="121900" tIns="121900" rIns="121900" bIns="1219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B</a:t>
            </a:r>
            <a:r>
              <a:rPr lang="en-GB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 SemiBold"/>
                <a:cs typeface="Times New Roman" panose="02020603050405020304" pitchFamily="18" charset="0"/>
                <a:sym typeface="Zilla Slab SemiBold"/>
              </a:rPr>
              <a:t>ài 17: TẾ BÀO (5 tiết)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3" y="1750423"/>
            <a:ext cx="5199017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quát chung về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209800"/>
            <a:ext cx="6654800" cy="611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lớn lên và sinh sản của tế 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616200"/>
            <a:ext cx="5562600" cy="67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1/Tìm hiểu sự lớn lên của tế bào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962026"/>
            <a:ext cx="5397500" cy="499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62025"/>
            <a:ext cx="55372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889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TOANTHANG</dc:creator>
  <cp:lastModifiedBy>TOANTHANG</cp:lastModifiedBy>
  <cp:revision>48</cp:revision>
  <dcterms:created xsi:type="dcterms:W3CDTF">2021-10-13T02:23:33Z</dcterms:created>
  <dcterms:modified xsi:type="dcterms:W3CDTF">2021-10-24T14:46:48Z</dcterms:modified>
</cp:coreProperties>
</file>