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0" r:id="rId2"/>
    <p:sldId id="271" r:id="rId3"/>
    <p:sldId id="272" r:id="rId4"/>
    <p:sldId id="283" r:id="rId5"/>
    <p:sldId id="281" r:id="rId6"/>
    <p:sldId id="285" r:id="rId7"/>
    <p:sldId id="286" r:id="rId8"/>
    <p:sldId id="276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#9Slide03 Arima Madurai ExtraBo" panose="020B0604020202020204" charset="0"/>
      <p:bold r:id="rId14"/>
    </p:embeddedFont>
    <p:embeddedFont>
      <p:font typeface="Black Han Sans" panose="020B0604020202020204" charset="0"/>
      <p:regular r:id="rId15"/>
      <p:bold r:id="rId16"/>
      <p:italic r:id="rId17"/>
      <p:boldItalic r:id="rId18"/>
    </p:embeddedFont>
    <p:embeddedFont>
      <p:font typeface="#9Slide03 Arima Madurai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#9Slide03 Arima Madurai Black" panose="020B0604020202020204" charset="0"/>
      <p:bold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00FF"/>
    <a:srgbClr val="FF0066"/>
    <a:srgbClr val="00B050"/>
    <a:srgbClr val="FFFF00"/>
    <a:srgbClr val="5B9BD5"/>
    <a:srgbClr val="FFC000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9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5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06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59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4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64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5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14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37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4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14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3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F410AB-8AA4-43AE-2795-BC55A2269CC4}"/>
              </a:ext>
            </a:extLst>
          </p:cNvPr>
          <p:cNvSpPr/>
          <p:nvPr/>
        </p:nvSpPr>
        <p:spPr>
          <a:xfrm>
            <a:off x="4709675" y="2980833"/>
            <a:ext cx="392286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ÔN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6E957B-673D-8316-EA6C-F8E7D5FC541E}"/>
              </a:ext>
            </a:extLst>
          </p:cNvPr>
          <p:cNvSpPr txBox="1"/>
          <p:nvPr/>
        </p:nvSpPr>
        <p:spPr>
          <a:xfrm>
            <a:off x="3121282" y="1561185"/>
            <a:ext cx="7099657" cy="140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Bài</a:t>
            </a:r>
            <a:r>
              <a:rPr lang="en-US" sz="3600" kern="1200" dirty="0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8: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CÁNH CỬA MỞ RA THẾ GIỚI</a:t>
            </a:r>
            <a:endParaRPr lang="en-US" sz="4400" dirty="0">
              <a:solidFill>
                <a:srgbClr val="000099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1" y="-75914"/>
            <a:ext cx="3938953" cy="3780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54" y="3279648"/>
            <a:ext cx="6804208" cy="39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>
            <a:extLst>
              <a:ext uri="{FF2B5EF4-FFF2-40B4-BE49-F238E27FC236}">
                <a16:creationId xmlns:a16="http://schemas.microsoft.com/office/drawing/2014/main" xmlns="" id="{00CF6ED1-2CC8-E1D2-7041-62C3CBF999DA}"/>
              </a:ext>
            </a:extLst>
          </p:cNvPr>
          <p:cNvSpPr/>
          <p:nvPr/>
        </p:nvSpPr>
        <p:spPr>
          <a:xfrm>
            <a:off x="4850918" y="1501659"/>
            <a:ext cx="3157719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Phần đọc</a:t>
            </a:r>
            <a:endParaRPr lang="en-US" sz="28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6" name="矩形 12">
            <a:extLst>
              <a:ext uri="{FF2B5EF4-FFF2-40B4-BE49-F238E27FC236}">
                <a16:creationId xmlns:a16="http://schemas.microsoft.com/office/drawing/2014/main" xmlns="" id="{1FA03AA9-4166-CDC5-80B2-5F23C805592C}"/>
              </a:ext>
            </a:extLst>
          </p:cNvPr>
          <p:cNvSpPr/>
          <p:nvPr/>
        </p:nvSpPr>
        <p:spPr>
          <a:xfrm>
            <a:off x="5270481" y="2441336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Phần thực hành </a:t>
            </a:r>
            <a:r>
              <a:rPr lang="vi-VN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lang="x-none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xmlns="" id="{D785ECC6-D876-E6F8-C278-72F204AC5FA5}"/>
              </a:ext>
            </a:extLst>
          </p:cNvPr>
          <p:cNvSpPr/>
          <p:nvPr/>
        </p:nvSpPr>
        <p:spPr>
          <a:xfrm>
            <a:off x="5540126" y="3381013"/>
            <a:ext cx="3157719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Phần viết</a:t>
            </a:r>
            <a:endParaRPr lang="en-US" sz="28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8" name="矩形 18">
            <a:extLst>
              <a:ext uri="{FF2B5EF4-FFF2-40B4-BE49-F238E27FC236}">
                <a16:creationId xmlns:a16="http://schemas.microsoft.com/office/drawing/2014/main" xmlns="" id="{239A2EC8-CC3F-8A03-4641-E03762187E8F}"/>
              </a:ext>
            </a:extLst>
          </p:cNvPr>
          <p:cNvSpPr/>
          <p:nvPr/>
        </p:nvSpPr>
        <p:spPr>
          <a:xfrm>
            <a:off x="4813318" y="4581659"/>
            <a:ext cx="3529113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IV. Phần nói và nghe</a:t>
            </a:r>
            <a:endParaRPr lang="x-none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17" name="Picture 16" descr="A picture containing fabric, porcelain&#10;&#10;Description automatically generated">
            <a:extLst>
              <a:ext uri="{FF2B5EF4-FFF2-40B4-BE49-F238E27FC236}">
                <a16:creationId xmlns:a16="http://schemas.microsoft.com/office/drawing/2014/main" xmlns="" id="{5F375150-CC90-1CE2-EF4A-F6989576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06" y="-269751"/>
            <a:ext cx="2199462" cy="3128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32" y="1530431"/>
            <a:ext cx="4117949" cy="37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>
            <a:extLst>
              <a:ext uri="{FF2B5EF4-FFF2-40B4-BE49-F238E27FC236}">
                <a16:creationId xmlns:a16="http://schemas.microsoft.com/office/drawing/2014/main" xmlns="" id="{27856BD9-E6A7-D2A3-491D-9F320F29EA10}"/>
              </a:ext>
            </a:extLst>
          </p:cNvPr>
          <p:cNvSpPr/>
          <p:nvPr/>
        </p:nvSpPr>
        <p:spPr>
          <a:xfrm>
            <a:off x="779954" y="92704"/>
            <a:ext cx="3157719" cy="8125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36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1" name="Google Shape;291;p31">
            <a:extLst>
              <a:ext uri="{FF2B5EF4-FFF2-40B4-BE49-F238E27FC236}">
                <a16:creationId xmlns:a16="http://schemas.microsoft.com/office/drawing/2014/main" xmlns="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4098092" y="1074511"/>
            <a:ext cx="3424504" cy="72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Phiếu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  <a:endParaRPr lang="en-US" sz="2800" b="1" dirty="0">
              <a:solidFill>
                <a:srgbClr val="00206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4B660B-E3CA-B8BB-DCA1-075655D87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91" y="-197074"/>
            <a:ext cx="1583673" cy="2239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7AE568-D568-0740-008F-CDFF65A4C149}"/>
              </a:ext>
            </a:extLst>
          </p:cNvPr>
          <p:cNvSpPr txBox="1"/>
          <p:nvPr/>
        </p:nvSpPr>
        <p:spPr>
          <a:xfrm>
            <a:off x="314779" y="709783"/>
            <a:ext cx="10991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đặc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cuốn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hoặc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bộ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aphicFrame>
        <p:nvGraphicFramePr>
          <p:cNvPr id="15" name="Table 24">
            <a:extLst>
              <a:ext uri="{FF2B5EF4-FFF2-40B4-BE49-F238E27FC236}">
                <a16:creationId xmlns:a16="http://schemas.microsoft.com/office/drawing/2014/main" xmlns="" id="{EF3C166B-FC7A-664F-D679-AD531B51C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65640"/>
              </p:ext>
            </p:extLst>
          </p:nvPr>
        </p:nvGraphicFramePr>
        <p:xfrm>
          <a:off x="1340898" y="1868460"/>
          <a:ext cx="9479177" cy="44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37">
                  <a:extLst>
                    <a:ext uri="{9D8B030D-6E8A-4147-A177-3AD203B41FA5}">
                      <a16:colId xmlns:a16="http://schemas.microsoft.com/office/drawing/2014/main" xmlns="" val="2569227745"/>
                    </a:ext>
                  </a:extLst>
                </a:gridCol>
                <a:gridCol w="8109140">
                  <a:extLst>
                    <a:ext uri="{9D8B030D-6E8A-4147-A177-3AD203B41FA5}">
                      <a16:colId xmlns:a16="http://schemas.microsoft.com/office/drawing/2014/main" xmlns="" val="2585978553"/>
                    </a:ext>
                  </a:extLst>
                </a:gridCol>
              </a:tblGrid>
              <a:tr h="6874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trúc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bản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10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362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07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Sa-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pô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Pt 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phi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ngữ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71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16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40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C37ED8-C376-C305-2719-87C6A59F7E0F}"/>
              </a:ext>
            </a:extLst>
          </p:cNvPr>
          <p:cNvSpPr txBox="1"/>
          <p:nvPr/>
        </p:nvSpPr>
        <p:spPr>
          <a:xfrm>
            <a:off x="1767154" y="862449"/>
            <a:ext cx="8263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bản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thông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tin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giới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thiệu một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cuốn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hoặc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phim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graphicFrame>
        <p:nvGraphicFramePr>
          <p:cNvPr id="3" name="Table 24">
            <a:extLst>
              <a:ext uri="{FF2B5EF4-FFF2-40B4-BE49-F238E27FC236}">
                <a16:creationId xmlns:a16="http://schemas.microsoft.com/office/drawing/2014/main" xmlns="" id="{EF3C166B-FC7A-664F-D679-AD531B51C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1553"/>
              </p:ext>
            </p:extLst>
          </p:nvPr>
        </p:nvGraphicFramePr>
        <p:xfrm>
          <a:off x="1384440" y="1473242"/>
          <a:ext cx="947917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37">
                  <a:extLst>
                    <a:ext uri="{9D8B030D-6E8A-4147-A177-3AD203B41FA5}">
                      <a16:colId xmlns:a16="http://schemas.microsoft.com/office/drawing/2014/main" xmlns="" val="2569227745"/>
                    </a:ext>
                  </a:extLst>
                </a:gridCol>
                <a:gridCol w="8109140">
                  <a:extLst>
                    <a:ext uri="{9D8B030D-6E8A-4147-A177-3AD203B41FA5}">
                      <a16:colId xmlns:a16="http://schemas.microsoft.com/office/drawing/2014/main" xmlns="" val="2585978553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trúc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bản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10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362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07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Sa-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pô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phi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ngữ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71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Chúc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16507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4961" y="1504420"/>
            <a:ext cx="8188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,...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961" y="2520083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6263" y="3229862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3: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5612" y="3875759"/>
            <a:ext cx="814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sa-pô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sapo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dưới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hút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6262" y="4617086"/>
            <a:ext cx="812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610" y="5274719"/>
            <a:ext cx="8209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0" name="矩形 10">
            <a:extLst>
              <a:ext uri="{FF2B5EF4-FFF2-40B4-BE49-F238E27FC236}">
                <a16:creationId xmlns:a16="http://schemas.microsoft.com/office/drawing/2014/main" xmlns="" id="{27856BD9-E6A7-D2A3-491D-9F320F29EA10}"/>
              </a:ext>
            </a:extLst>
          </p:cNvPr>
          <p:cNvSpPr/>
          <p:nvPr/>
        </p:nvSpPr>
        <p:spPr>
          <a:xfrm>
            <a:off x="779954" y="92704"/>
            <a:ext cx="3157719" cy="8125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36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589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06975"/>
              </p:ext>
            </p:extLst>
          </p:nvPr>
        </p:nvGraphicFramePr>
        <p:xfrm>
          <a:off x="435425" y="1281545"/>
          <a:ext cx="11379202" cy="540125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052">
                  <a:extLst>
                    <a:ext uri="{9D8B030D-6E8A-4147-A177-3AD203B41FA5}">
                      <a16:colId xmlns:a16="http://schemas.microsoft.com/office/drawing/2014/main" xmlns="" val="3458381500"/>
                    </a:ext>
                  </a:extLst>
                </a:gridCol>
                <a:gridCol w="2919926">
                  <a:extLst>
                    <a:ext uri="{9D8B030D-6E8A-4147-A177-3AD203B41FA5}">
                      <a16:colId xmlns:a16="http://schemas.microsoft.com/office/drawing/2014/main" xmlns="" val="4172435847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xmlns="" val="3694337741"/>
                    </a:ext>
                  </a:extLst>
                </a:gridCol>
                <a:gridCol w="3038762">
                  <a:extLst>
                    <a:ext uri="{9D8B030D-6E8A-4147-A177-3AD203B41FA5}">
                      <a16:colId xmlns:a16="http://schemas.microsoft.com/office/drawing/2014/main" xmlns="" val="130828825"/>
                    </a:ext>
                  </a:extLst>
                </a:gridCol>
              </a:tblGrid>
              <a:tr h="1062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Phương diện tóm tát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tuổi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"Mẹ vắng nhà"- Bộ phim tuyệt đẹp về những đứa trẻ thời chiến tranh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Tốt-tô-chan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thương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905564"/>
                  </a:ext>
                </a:extLst>
              </a:tr>
              <a:tr h="81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viết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616904"/>
                  </a:ext>
                </a:extLst>
              </a:tr>
              <a:tr h="114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chính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548373"/>
                  </a:ext>
                </a:extLst>
              </a:tr>
              <a:tr h="40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trúc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205261"/>
                  </a:ext>
                </a:extLst>
              </a:tr>
              <a:tr h="188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96164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1519" y="576285"/>
            <a:ext cx="6907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2.Tóm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học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bảng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:</a:t>
            </a:r>
            <a:endParaRPr kumimoji="0" lang="en-US" altLang="en-US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xmlns="" id="{27856BD9-E6A7-D2A3-491D-9F320F29EA10}"/>
              </a:ext>
            </a:extLst>
          </p:cNvPr>
          <p:cNvSpPr/>
          <p:nvPr/>
        </p:nvSpPr>
        <p:spPr>
          <a:xfrm>
            <a:off x="779954" y="115405"/>
            <a:ext cx="3157719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0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20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Google Shape;291;p31">
            <a:extLst>
              <a:ext uri="{FF2B5EF4-FFF2-40B4-BE49-F238E27FC236}">
                <a16:creationId xmlns:a16="http://schemas.microsoft.com/office/drawing/2014/main" xmlns="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4028480" y="826634"/>
            <a:ext cx="3424504" cy="5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Phiếu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tập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  <a:endParaRPr lang="en-US" sz="1800" b="1" dirty="0">
              <a:solidFill>
                <a:srgbClr val="00206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841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29691"/>
              </p:ext>
            </p:extLst>
          </p:nvPr>
        </p:nvGraphicFramePr>
        <p:xfrm>
          <a:off x="435425" y="994937"/>
          <a:ext cx="11379202" cy="55890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052">
                  <a:extLst>
                    <a:ext uri="{9D8B030D-6E8A-4147-A177-3AD203B41FA5}">
                      <a16:colId xmlns:a16="http://schemas.microsoft.com/office/drawing/2014/main" xmlns="" val="3458381500"/>
                    </a:ext>
                  </a:extLst>
                </a:gridCol>
                <a:gridCol w="2919926">
                  <a:extLst>
                    <a:ext uri="{9D8B030D-6E8A-4147-A177-3AD203B41FA5}">
                      <a16:colId xmlns:a16="http://schemas.microsoft.com/office/drawing/2014/main" xmlns="" val="4172435847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xmlns="" val="3694337741"/>
                    </a:ext>
                  </a:extLst>
                </a:gridCol>
                <a:gridCol w="3038762">
                  <a:extLst>
                    <a:ext uri="{9D8B030D-6E8A-4147-A177-3AD203B41FA5}">
                      <a16:colId xmlns:a16="http://schemas.microsoft.com/office/drawing/2014/main" xmlns="" val="130828825"/>
                    </a:ext>
                  </a:extLst>
                </a:gridCol>
              </a:tblGrid>
              <a:tr h="109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Phương diện tóm tát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tuổi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"Mẹ vắng nhà"- Bộ phim tuyệt đẹp về những đứa trẻ thời chiến tranh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Tốt-tô-chan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thương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905564"/>
                  </a:ext>
                </a:extLst>
              </a:tr>
              <a:tr h="84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viết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616904"/>
                  </a:ext>
                </a:extLst>
              </a:tr>
              <a:tr h="1221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chính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548373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trúc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2052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1519" y="560896"/>
            <a:ext cx="76402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2.Tóm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học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: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xmlns="" id="{27856BD9-E6A7-D2A3-491D-9F320F29EA10}"/>
              </a:ext>
            </a:extLst>
          </p:cNvPr>
          <p:cNvSpPr/>
          <p:nvPr/>
        </p:nvSpPr>
        <p:spPr>
          <a:xfrm>
            <a:off x="779954" y="110086"/>
            <a:ext cx="3157719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Google Shape;291;p31">
            <a:extLst>
              <a:ext uri="{FF2B5EF4-FFF2-40B4-BE49-F238E27FC236}">
                <a16:creationId xmlns:a16="http://schemas.microsoft.com/office/drawing/2014/main" xmlns="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8726552" y="464429"/>
            <a:ext cx="3424504" cy="5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200"/>
              <a:buFont typeface="Black Han San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Phiếu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học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tập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Black" panose="00000A00000000000000" pitchFamily="2" charset="-93"/>
              <a:cs typeface="#9Slide03 Arima Madurai Black" panose="00000A00000000000000" pitchFamily="2" charset="-93"/>
              <a:sym typeface="Black Ha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3695" y="2087357"/>
            <a:ext cx="320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 thiệu tài năng của đạo diễn và những nét đặc sắc của bộ phim về nội dung, diễn xuất, cảnh quay.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498" y="2084354"/>
            <a:ext cx="2950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dung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xin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vé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khuyến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033" y="2068343"/>
            <a:ext cx="3027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toả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trẻ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truởng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truờng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Tô-mô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307" y="4585436"/>
            <a:ext cx="2912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nghịch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699" y="4626449"/>
            <a:ext cx="317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 về những ngày chiến tranh bọn trẻ sống xa mẹ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0033" y="4626449"/>
            <a:ext cx="305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khao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trẻ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705" y="6197555"/>
            <a:ext cx="29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336" y="6192283"/>
            <a:ext cx="320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6552" y="6202769"/>
            <a:ext cx="301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25868"/>
              </p:ext>
            </p:extLst>
          </p:nvPr>
        </p:nvGraphicFramePr>
        <p:xfrm>
          <a:off x="596573" y="1962790"/>
          <a:ext cx="10949052" cy="3779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6665">
                  <a:extLst>
                    <a:ext uri="{9D8B030D-6E8A-4147-A177-3AD203B41FA5}">
                      <a16:colId xmlns:a16="http://schemas.microsoft.com/office/drawing/2014/main" xmlns="" val="3217568234"/>
                    </a:ext>
                  </a:extLst>
                </a:gridCol>
                <a:gridCol w="4825991">
                  <a:extLst>
                    <a:ext uri="{9D8B030D-6E8A-4147-A177-3AD203B41FA5}">
                      <a16:colId xmlns:a16="http://schemas.microsoft.com/office/drawing/2014/main" xmlns="" val="2739757328"/>
                    </a:ext>
                  </a:extLst>
                </a:gridCol>
                <a:gridCol w="5296396">
                  <a:extLst>
                    <a:ext uri="{9D8B030D-6E8A-4147-A177-3AD203B41FA5}">
                      <a16:colId xmlns:a16="http://schemas.microsoft.com/office/drawing/2014/main" xmlns="" val="295215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lập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năng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996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a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77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</a:t>
                      </a:r>
                    </a:p>
                    <a:p>
                      <a:pPr algn="ctr"/>
                      <a:endParaRPr lang="en-US" sz="2800" dirty="0" smtClean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965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233083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24224" y="1111684"/>
            <a:ext cx="2656476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xmlns="" id="{53AB3173-8CCA-8159-CCDF-1BF020790A3F}"/>
              </a:ext>
            </a:extLst>
          </p:cNvPr>
          <p:cNvSpPr/>
          <p:nvPr/>
        </p:nvSpPr>
        <p:spPr>
          <a:xfrm>
            <a:off x="596573" y="154783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6" y="2501831"/>
            <a:ext cx="36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227" y="2589097"/>
            <a:ext cx="52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 để biểu lộ cảm xúc của người nói.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6916" y="3420094"/>
            <a:ext cx="481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 trò chuyện mở ra một khởi đầu mới cho mối quan hệ của chúng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phụ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227" y="3675429"/>
            <a:ext cx="52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bổ sung chi tiết cho thông tin “một cuộc trò chuyện thật đặc biệt”.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6916" y="4834313"/>
            <a:ext cx="36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27" y="4834312"/>
            <a:ext cx="529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 hiện sự đánh giá của người nói đối với sự việc được nói đến trong câu.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6">
            <a:extLst>
              <a:ext uri="{FF2B5EF4-FFF2-40B4-BE49-F238E27FC236}">
                <a16:creationId xmlns:a16="http://schemas.microsoft.com/office/drawing/2014/main" xmlns="" id="{7EC35BFE-9092-036C-5092-06D2C1AE42FF}"/>
              </a:ext>
            </a:extLst>
          </p:cNvPr>
          <p:cNvSpPr/>
          <p:nvPr/>
        </p:nvSpPr>
        <p:spPr>
          <a:xfrm>
            <a:off x="549026" y="143731"/>
            <a:ext cx="3157719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32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Phần viết</a:t>
            </a:r>
            <a:endParaRPr lang="en-US" sz="32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B8DB91-AF64-6FFE-C364-C9BD1D5B905B}"/>
              </a:ext>
            </a:extLst>
          </p:cNvPr>
          <p:cNvSpPr txBox="1"/>
          <p:nvPr/>
        </p:nvSpPr>
        <p:spPr>
          <a:xfrm>
            <a:off x="520236" y="809276"/>
            <a:ext cx="10719263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4: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cuốn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phim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hấp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D07CDC4-1844-6BB5-9CB5-A6DF0C4E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-1" b="8930"/>
          <a:stretch/>
        </p:blipFill>
        <p:spPr>
          <a:xfrm>
            <a:off x="13102840" y="1759799"/>
            <a:ext cx="4631108" cy="519248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0488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726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#9Slide03 Arima Madurai ExtraBo</vt:lpstr>
      <vt:lpstr>Times New Roman</vt:lpstr>
      <vt:lpstr>Black Han Sans</vt:lpstr>
      <vt:lpstr>#9Slide03 Arima Madurai</vt:lpstr>
      <vt:lpstr>Arial</vt:lpstr>
      <vt:lpstr>Calibri Light</vt:lpstr>
      <vt:lpstr>#9Slide03 Arima Madurai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Le Tien Duat</cp:lastModifiedBy>
  <cp:revision>65</cp:revision>
  <dcterms:created xsi:type="dcterms:W3CDTF">2018-07-11T14:54:56Z</dcterms:created>
  <dcterms:modified xsi:type="dcterms:W3CDTF">2024-04-24T02:38:59Z</dcterms:modified>
</cp:coreProperties>
</file>