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68" r:id="rId3"/>
    <p:sldId id="273" r:id="rId4"/>
    <p:sldId id="275" r:id="rId5"/>
    <p:sldId id="277" r:id="rId6"/>
    <p:sldId id="280" r:id="rId7"/>
    <p:sldId id="271"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0D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6C1FC-A877-4569-B307-834565E2DBB5}"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A5D91-8343-4B83-B071-58D9D1D84879}" type="slidenum">
              <a:rPr lang="en-US" smtClean="0"/>
              <a:t>‹#›</a:t>
            </a:fld>
            <a:endParaRPr lang="en-US"/>
          </a:p>
        </p:txBody>
      </p:sp>
    </p:spTree>
    <p:extLst>
      <p:ext uri="{BB962C8B-B14F-4D97-AF65-F5344CB8AC3E}">
        <p14:creationId xmlns:p14="http://schemas.microsoft.com/office/powerpoint/2010/main" val="225414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37292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108014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419266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21432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36891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466452BB-95A6-4DA9-95C3-0FC504DAFCAD}"/>
              </a:ext>
            </a:extLst>
          </p:cNvPr>
          <p:cNvGrpSpPr/>
          <p:nvPr userDrawn="1"/>
        </p:nvGrpSpPr>
        <p:grpSpPr>
          <a:xfrm>
            <a:off x="0" y="0"/>
            <a:ext cx="12217400" cy="6873643"/>
            <a:chOff x="-12700" y="-1"/>
            <a:chExt cx="12217400" cy="6873643"/>
          </a:xfrm>
        </p:grpSpPr>
        <p:grpSp>
          <p:nvGrpSpPr>
            <p:cNvPr id="5" name="组合 4">
              <a:extLst>
                <a:ext uri="{FF2B5EF4-FFF2-40B4-BE49-F238E27FC236}">
                  <a16:creationId xmlns:a16="http://schemas.microsoft.com/office/drawing/2014/main" xmlns="" id="{82752867-3645-4ECF-967D-1A1169DC14BD}"/>
                </a:ext>
              </a:extLst>
            </p:cNvPr>
            <p:cNvGrpSpPr/>
            <p:nvPr/>
          </p:nvGrpSpPr>
          <p:grpSpPr>
            <a:xfrm>
              <a:off x="-12700" y="-1"/>
              <a:ext cx="12217400" cy="6873643"/>
              <a:chOff x="-12700" y="-1"/>
              <a:chExt cx="12217400" cy="6873643"/>
            </a:xfrm>
          </p:grpSpPr>
          <p:pic>
            <p:nvPicPr>
              <p:cNvPr id="7" name="图片 6">
                <a:extLst>
                  <a:ext uri="{FF2B5EF4-FFF2-40B4-BE49-F238E27FC236}">
                    <a16:creationId xmlns:a16="http://schemas.microsoft.com/office/drawing/2014/main" xmlns="" id="{B2BD4769-7BF7-4451-A2E2-96940B52BC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H="1">
                <a:off x="957382" y="910782"/>
                <a:ext cx="4994035" cy="6908799"/>
              </a:xfrm>
              <a:prstGeom prst="rect">
                <a:avLst/>
              </a:prstGeom>
            </p:spPr>
          </p:pic>
          <p:pic>
            <p:nvPicPr>
              <p:cNvPr id="8" name="图片 7">
                <a:extLst>
                  <a:ext uri="{FF2B5EF4-FFF2-40B4-BE49-F238E27FC236}">
                    <a16:creationId xmlns:a16="http://schemas.microsoft.com/office/drawing/2014/main" xmlns="" id="{4B8EB40D-ADA0-40B7-A0AD-7AD17AFE02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H="1" flipV="1">
                <a:off x="6240583" y="922225"/>
                <a:ext cx="4994035" cy="6908799"/>
              </a:xfrm>
              <a:prstGeom prst="rect">
                <a:avLst/>
              </a:prstGeom>
            </p:spPr>
          </p:pic>
          <p:pic>
            <p:nvPicPr>
              <p:cNvPr id="9" name="图片 8">
                <a:extLst>
                  <a:ext uri="{FF2B5EF4-FFF2-40B4-BE49-F238E27FC236}">
                    <a16:creationId xmlns:a16="http://schemas.microsoft.com/office/drawing/2014/main" xmlns="" id="{2141F557-F8F6-4D5C-89AB-6DAE19C7DB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V="1">
                <a:off x="6253283" y="-957382"/>
                <a:ext cx="4994035" cy="6908799"/>
              </a:xfrm>
              <a:prstGeom prst="rect">
                <a:avLst/>
              </a:prstGeom>
            </p:spPr>
          </p:pic>
          <p:pic>
            <p:nvPicPr>
              <p:cNvPr id="10" name="图片 9">
                <a:extLst>
                  <a:ext uri="{FF2B5EF4-FFF2-40B4-BE49-F238E27FC236}">
                    <a16:creationId xmlns:a16="http://schemas.microsoft.com/office/drawing/2014/main" xmlns="" id="{05600232-4FFA-4DC0-8246-640EEFAD3D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16200000" flipH="1" flipV="1">
                <a:off x="944682" y="-957383"/>
                <a:ext cx="4994035" cy="6908799"/>
              </a:xfrm>
              <a:prstGeom prst="rect">
                <a:avLst/>
              </a:prstGeom>
            </p:spPr>
          </p:pic>
        </p:grpSp>
        <p:sp>
          <p:nvSpPr>
            <p:cNvPr id="6" name="矩形 5">
              <a:extLst>
                <a:ext uri="{FF2B5EF4-FFF2-40B4-BE49-F238E27FC236}">
                  <a16:creationId xmlns:a16="http://schemas.microsoft.com/office/drawing/2014/main" xmlns="" id="{7EB21A80-7DA5-44A2-A82B-601D99770F64}"/>
                </a:ext>
              </a:extLst>
            </p:cNvPr>
            <p:cNvSpPr/>
            <p:nvPr/>
          </p:nvSpPr>
          <p:spPr>
            <a:xfrm>
              <a:off x="335666" y="324091"/>
              <a:ext cx="11516810" cy="6123008"/>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62100613"/>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79001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87C5BA-CD16-45BE-8A2B-3D516F352C2F}"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22123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7C5BA-CD16-45BE-8A2B-3D516F352C2F}"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306205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7C5BA-CD16-45BE-8A2B-3D516F352C2F}"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20854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7C5BA-CD16-45BE-8A2B-3D516F352C2F}"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5513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7C5BA-CD16-45BE-8A2B-3D516F352C2F}"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55985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87C5BA-CD16-45BE-8A2B-3D516F352C2F}"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5395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87C5BA-CD16-45BE-8A2B-3D516F352C2F}"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56724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7C5BA-CD16-45BE-8A2B-3D516F352C2F}" type="datetimeFigureOut">
              <a:rPr lang="en-US" smtClean="0"/>
              <a:t>4/24/2024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3FEE4-ED70-4713-BB9B-6F38B9E574B8}" type="slidenum">
              <a:rPr lang="en-US" smtClean="0"/>
              <a:t>‹#›</a:t>
            </a:fld>
            <a:endParaRPr lang="en-US"/>
          </a:p>
        </p:txBody>
      </p:sp>
    </p:spTree>
    <p:extLst>
      <p:ext uri="{BB962C8B-B14F-4D97-AF65-F5344CB8AC3E}">
        <p14:creationId xmlns:p14="http://schemas.microsoft.com/office/powerpoint/2010/main" val="313796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340" y="132484"/>
            <a:ext cx="8178013" cy="6858000"/>
          </a:xfrm>
          <a:prstGeom prst="rect">
            <a:avLst/>
          </a:prstGeom>
        </p:spPr>
      </p:pic>
      <p:sp>
        <p:nvSpPr>
          <p:cNvPr id="28" name="任意多边形: 形状 27"/>
          <p:cNvSpPr/>
          <p:nvPr/>
        </p:nvSpPr>
        <p:spPr>
          <a:xfrm rot="5400000">
            <a:off x="4821706" y="-619613"/>
            <a:ext cx="2619541" cy="7806829"/>
          </a:xfrm>
          <a:custGeom>
            <a:avLst/>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no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sz="2400" dirty="0">
              <a:latin typeface="印品黑体" panose="00000500000000000000" pitchFamily="2" charset="-122"/>
            </a:endParaRPr>
          </a:p>
        </p:txBody>
      </p:sp>
      <p:grpSp>
        <p:nvGrpSpPr>
          <p:cNvPr id="8" name="组合 7"/>
          <p:cNvGrpSpPr/>
          <p:nvPr/>
        </p:nvGrpSpPr>
        <p:grpSpPr>
          <a:xfrm>
            <a:off x="6260540" y="-4216272"/>
            <a:ext cx="9719981" cy="9320671"/>
            <a:chOff x="4038018" y="-2900668"/>
            <a:chExt cx="7289986" cy="6990503"/>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4994340" y="-1411478"/>
              <a:ext cx="4332447" cy="357006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68064" flipH="1" flipV="1">
              <a:off x="6995557" y="519774"/>
              <a:ext cx="4332447" cy="3570061"/>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4038018" y="-2900668"/>
              <a:ext cx="4332447" cy="3570061"/>
            </a:xfrm>
            <a:prstGeom prst="rect">
              <a:avLst/>
            </a:prstGeom>
          </p:spPr>
        </p:pic>
      </p:grpSp>
      <p:grpSp>
        <p:nvGrpSpPr>
          <p:cNvPr id="9" name="组合 8"/>
          <p:cNvGrpSpPr/>
          <p:nvPr/>
        </p:nvGrpSpPr>
        <p:grpSpPr>
          <a:xfrm>
            <a:off x="-3245211" y="2965206"/>
            <a:ext cx="9762520" cy="7361201"/>
            <a:chOff x="-2433908" y="2223904"/>
            <a:chExt cx="7321890" cy="5520901"/>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908" y="2223904"/>
              <a:ext cx="4261107" cy="3511276"/>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4509">
              <a:off x="-723311" y="3807486"/>
              <a:ext cx="4261107" cy="3511276"/>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4509">
              <a:off x="626875" y="4233529"/>
              <a:ext cx="4261107" cy="3511276"/>
            </a:xfrm>
            <a:prstGeom prst="rect">
              <a:avLst/>
            </a:prstGeom>
          </p:spPr>
        </p:pic>
      </p:grpSp>
      <p:sp>
        <p:nvSpPr>
          <p:cNvPr id="7" name="Rectangle 6"/>
          <p:cNvSpPr/>
          <p:nvPr/>
        </p:nvSpPr>
        <p:spPr>
          <a:xfrm>
            <a:off x="137010" y="2071798"/>
            <a:ext cx="11595033" cy="1533112"/>
          </a:xfrm>
          <a:prstGeom prst="rect">
            <a:avLst/>
          </a:prstGeom>
        </p:spPr>
        <p:txBody>
          <a:bodyPr wrap="none">
            <a:spAutoFit/>
          </a:bodyPr>
          <a:lstStyle/>
          <a:p>
            <a:pPr algn="ctr">
              <a:lnSpc>
                <a:spcPct val="130000"/>
              </a:lnSpc>
              <a:spcAft>
                <a:spcPts val="0"/>
              </a:spcAft>
            </a:pPr>
            <a:r>
              <a:rPr lang="en-US" sz="8000" b="1">
                <a:solidFill>
                  <a:srgbClr val="C00000"/>
                </a:solidFill>
                <a:latin typeface="Times New Roman" panose="02020603050405020304" pitchFamily="18" charset="0"/>
                <a:ea typeface="Times New Roman" panose="02020603050405020304" pitchFamily="18" charset="0"/>
              </a:rPr>
              <a:t>ÔN TẬP </a:t>
            </a:r>
            <a:r>
              <a:rPr lang="en-US" sz="8000" b="1" smtClean="0">
                <a:solidFill>
                  <a:srgbClr val="C00000"/>
                </a:solidFill>
                <a:latin typeface="Times New Roman" panose="02020603050405020304" pitchFamily="18" charset="0"/>
                <a:ea typeface="Times New Roman" panose="02020603050405020304" pitchFamily="18" charset="0"/>
              </a:rPr>
              <a:t>CUỐI HỌC </a:t>
            </a:r>
            <a:r>
              <a:rPr lang="en-US" sz="8000" b="1">
                <a:solidFill>
                  <a:srgbClr val="C00000"/>
                </a:solidFill>
                <a:latin typeface="Times New Roman" panose="02020603050405020304" pitchFamily="18" charset="0"/>
                <a:ea typeface="Times New Roman" panose="02020603050405020304" pitchFamily="18" charset="0"/>
              </a:rPr>
              <a:t>KÌ I</a:t>
            </a:r>
            <a:endParaRPr lang="en-US" sz="720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051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Vertical)">
                                      <p:cBhvr>
                                        <p:cTn id="1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04718" y="13650"/>
            <a:ext cx="11041038" cy="6318912"/>
          </a:xfrm>
          <a:prstGeom prst="rect">
            <a:avLst/>
          </a:prstGeom>
        </p:spPr>
      </p:pic>
      <p:sp>
        <p:nvSpPr>
          <p:cNvPr id="3" name="Rectangle 2"/>
          <p:cNvSpPr/>
          <p:nvPr/>
        </p:nvSpPr>
        <p:spPr>
          <a:xfrm>
            <a:off x="2900368" y="6341743"/>
            <a:ext cx="5220050" cy="461665"/>
          </a:xfrm>
          <a:prstGeom prst="rect">
            <a:avLst/>
          </a:prstGeom>
        </p:spPr>
        <p:txBody>
          <a:bodyPr wrap="square">
            <a:spAutoFit/>
          </a:bodyPr>
          <a:lstStyle/>
          <a:p>
            <a:pPr algn="ctr">
              <a:spcAft>
                <a:spcPts val="0"/>
              </a:spcAft>
            </a:pPr>
            <a:r>
              <a:rPr lang="en-US" sz="2400" b="1" smtClean="0">
                <a:solidFill>
                  <a:srgbClr val="FF0000"/>
                </a:solidFill>
                <a:effectLst/>
                <a:latin typeface="Times New Roman" panose="02020603050405020304" pitchFamily="18" charset="0"/>
                <a:ea typeface="Calibri" panose="020F0502020204030204" pitchFamily="34" charset="0"/>
                <a:cs typeface="Cambria" panose="02040503050406030204" pitchFamily="18" charset="0"/>
              </a:rPr>
              <a:t>1 – d; 2 – c; 3 – e; 4 – a; 5 – b</a:t>
            </a:r>
            <a:endParaRPr lang="en-US" sz="2400" b="1">
              <a:solidFill>
                <a:srgbClr val="FF0000"/>
              </a:solidFill>
              <a:effectLst/>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a:off x="3712191" y="1555845"/>
            <a:ext cx="668740" cy="3043451"/>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3712191" y="2422478"/>
            <a:ext cx="696034" cy="1030406"/>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3712191" y="3320997"/>
            <a:ext cx="668740" cy="2492949"/>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3725838" y="1492072"/>
            <a:ext cx="668740" cy="3107224"/>
          </a:xfrm>
          <a:prstGeom prst="straightConnector1">
            <a:avLst/>
          </a:prstGeom>
          <a:ln w="38100">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3712191" y="2422478"/>
            <a:ext cx="696034" cy="339146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465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4967" y="477673"/>
            <a:ext cx="11286699" cy="5882184"/>
          </a:xfrm>
          <a:prstGeom prst="rect">
            <a:avLst/>
          </a:prstGeom>
        </p:spPr>
      </p:pic>
    </p:spTree>
    <p:extLst>
      <p:ext uri="{BB962C8B-B14F-4D97-AF65-F5344CB8AC3E}">
        <p14:creationId xmlns:p14="http://schemas.microsoft.com/office/powerpoint/2010/main" val="24205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6155622"/>
              </p:ext>
            </p:extLst>
          </p:nvPr>
        </p:nvGraphicFramePr>
        <p:xfrm>
          <a:off x="177420" y="92355"/>
          <a:ext cx="11859904" cy="6281464"/>
        </p:xfrm>
        <a:graphic>
          <a:graphicData uri="http://schemas.openxmlformats.org/drawingml/2006/table">
            <a:tbl>
              <a:tblPr firstRow="1" firstCol="1" bandRow="1"/>
              <a:tblGrid>
                <a:gridCol w="1228299">
                  <a:extLst>
                    <a:ext uri="{9D8B030D-6E8A-4147-A177-3AD203B41FA5}">
                      <a16:colId xmlns:a16="http://schemas.microsoft.com/office/drawing/2014/main" xmlns="" val="1909505286"/>
                    </a:ext>
                  </a:extLst>
                </a:gridCol>
                <a:gridCol w="2047165">
                  <a:extLst>
                    <a:ext uri="{9D8B030D-6E8A-4147-A177-3AD203B41FA5}">
                      <a16:colId xmlns:a16="http://schemas.microsoft.com/office/drawing/2014/main" xmlns="" val="1634862819"/>
                    </a:ext>
                  </a:extLst>
                </a:gridCol>
                <a:gridCol w="1282889">
                  <a:extLst>
                    <a:ext uri="{9D8B030D-6E8A-4147-A177-3AD203B41FA5}">
                      <a16:colId xmlns:a16="http://schemas.microsoft.com/office/drawing/2014/main" xmlns="" val="3467716490"/>
                    </a:ext>
                  </a:extLst>
                </a:gridCol>
                <a:gridCol w="1501254">
                  <a:extLst>
                    <a:ext uri="{9D8B030D-6E8A-4147-A177-3AD203B41FA5}">
                      <a16:colId xmlns:a16="http://schemas.microsoft.com/office/drawing/2014/main" xmlns="" val="415563821"/>
                    </a:ext>
                  </a:extLst>
                </a:gridCol>
                <a:gridCol w="4094328">
                  <a:extLst>
                    <a:ext uri="{9D8B030D-6E8A-4147-A177-3AD203B41FA5}">
                      <a16:colId xmlns:a16="http://schemas.microsoft.com/office/drawing/2014/main" xmlns="" val="3817783292"/>
                    </a:ext>
                  </a:extLst>
                </a:gridCol>
                <a:gridCol w="1705969">
                  <a:extLst>
                    <a:ext uri="{9D8B030D-6E8A-4147-A177-3AD203B41FA5}">
                      <a16:colId xmlns:a16="http://schemas.microsoft.com/office/drawing/2014/main" xmlns="" val="2060072934"/>
                    </a:ext>
                  </a:extLst>
                </a:gridCol>
              </a:tblGrid>
              <a:tr h="260662">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Bài học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Tên văn bản</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Tác giả</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grid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xmlns="" val="4215673287"/>
                  </a:ext>
                </a:extLst>
              </a:tr>
              <a:tr h="4444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extLst>
                  <a:ext uri="{0D108BD9-81ED-4DB2-BD59-A6C34878D82A}">
                    <a16:rowId xmlns:a16="http://schemas.microsoft.com/office/drawing/2014/main" xmlns="" val="4009501426"/>
                  </a:ext>
                </a:extLst>
              </a:tr>
              <a:tr h="1363559">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 1</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Nhớ đồng</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 Tố Hữu</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 Thơ bảy chữ</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rPr>
                        <a:t> Bài thơ là tiếng lòng da diết với cuộc đời, cuộc sống tự do và say mê cách mạng của nhân vật trữ tình.</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rPr>
                        <a:t>Thơ</a:t>
                      </a: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rPr>
                        <a:t>Phương thức biểu đạt: Biểu cảm.</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801162111"/>
                  </a:ext>
                </a:extLst>
              </a:tr>
              <a:tr h="2282639">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 2</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 Mưa xuân II</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smtClean="0">
                          <a:effectLst/>
                          <a:latin typeface="Times New Roman" panose="02020603050405020304" pitchFamily="18" charset="0"/>
                          <a:ea typeface="Times New Roman" panose="02020603050405020304" pitchFamily="18" charset="0"/>
                        </a:rPr>
                        <a:t>Nguyễn </a:t>
                      </a:r>
                      <a:r>
                        <a:rPr lang="en-US" sz="2800">
                          <a:effectLst/>
                          <a:latin typeface="Times New Roman" panose="02020603050405020304" pitchFamily="18" charset="0"/>
                          <a:ea typeface="Times New Roman" panose="02020603050405020304" pitchFamily="18" charset="0"/>
                        </a:rPr>
                        <a:t>Bính</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Thơ tự do</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rPr>
                        <a:t> Cảm xúc rung động của tác giả trước sự kỳ diệu của tạo hóa, nhà thơ phải mượn cây bút hội họa để vẽ lại, tạc lại cái khoảnh khắc mà tâm hồn ông đang run lên cùng với niềm vui sinh nở.</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Văn bản thông tin</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624269421"/>
                  </a:ext>
                </a:extLst>
              </a:tr>
            </a:tbl>
          </a:graphicData>
        </a:graphic>
      </p:graphicFrame>
    </p:spTree>
    <p:extLst>
      <p:ext uri="{BB962C8B-B14F-4D97-AF65-F5344CB8AC3E}">
        <p14:creationId xmlns:p14="http://schemas.microsoft.com/office/powerpoint/2010/main" val="127664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2856328"/>
              </p:ext>
            </p:extLst>
          </p:nvPr>
        </p:nvGraphicFramePr>
        <p:xfrm>
          <a:off x="177420" y="92355"/>
          <a:ext cx="11859904" cy="6570494"/>
        </p:xfrm>
        <a:graphic>
          <a:graphicData uri="http://schemas.openxmlformats.org/drawingml/2006/table">
            <a:tbl>
              <a:tblPr firstRow="1" firstCol="1" bandRow="1"/>
              <a:tblGrid>
                <a:gridCol w="1228299">
                  <a:extLst>
                    <a:ext uri="{9D8B030D-6E8A-4147-A177-3AD203B41FA5}">
                      <a16:colId xmlns:a16="http://schemas.microsoft.com/office/drawing/2014/main" xmlns="" val="1909505286"/>
                    </a:ext>
                  </a:extLst>
                </a:gridCol>
                <a:gridCol w="2047165">
                  <a:extLst>
                    <a:ext uri="{9D8B030D-6E8A-4147-A177-3AD203B41FA5}">
                      <a16:colId xmlns:a16="http://schemas.microsoft.com/office/drawing/2014/main" xmlns="" val="1634862819"/>
                    </a:ext>
                  </a:extLst>
                </a:gridCol>
                <a:gridCol w="1282889">
                  <a:extLst>
                    <a:ext uri="{9D8B030D-6E8A-4147-A177-3AD203B41FA5}">
                      <a16:colId xmlns:a16="http://schemas.microsoft.com/office/drawing/2014/main" xmlns="" val="3467716490"/>
                    </a:ext>
                  </a:extLst>
                </a:gridCol>
                <a:gridCol w="1501254">
                  <a:extLst>
                    <a:ext uri="{9D8B030D-6E8A-4147-A177-3AD203B41FA5}">
                      <a16:colId xmlns:a16="http://schemas.microsoft.com/office/drawing/2014/main" xmlns="" val="415563821"/>
                    </a:ext>
                  </a:extLst>
                </a:gridCol>
                <a:gridCol w="4094328">
                  <a:extLst>
                    <a:ext uri="{9D8B030D-6E8A-4147-A177-3AD203B41FA5}">
                      <a16:colId xmlns:a16="http://schemas.microsoft.com/office/drawing/2014/main" xmlns="" val="3817783292"/>
                    </a:ext>
                  </a:extLst>
                </a:gridCol>
                <a:gridCol w="1705969">
                  <a:extLst>
                    <a:ext uri="{9D8B030D-6E8A-4147-A177-3AD203B41FA5}">
                      <a16:colId xmlns:a16="http://schemas.microsoft.com/office/drawing/2014/main" xmlns="" val="2060072934"/>
                    </a:ext>
                  </a:extLst>
                </a:gridCol>
              </a:tblGrid>
              <a:tr h="260662">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Bài học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Tên văn bản</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Tác giả</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grid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xmlns="" val="4215673287"/>
                  </a:ext>
                </a:extLst>
              </a:tr>
              <a:tr h="4444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extLst>
                  <a:ext uri="{0D108BD9-81ED-4DB2-BD59-A6C34878D82A}">
                    <a16:rowId xmlns:a16="http://schemas.microsoft.com/office/drawing/2014/main" xmlns="" val="4009501426"/>
                  </a:ext>
                </a:extLst>
              </a:tr>
              <a:tr h="1363559">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 3</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 </a:t>
                      </a:r>
                      <a:r>
                        <a:rPr lang="en-US" sz="2400" b="1">
                          <a:effectLst/>
                          <a:latin typeface="Times New Roman" panose="02020603050405020304" pitchFamily="18" charset="0"/>
                          <a:ea typeface="Times New Roman" panose="02020603050405020304" pitchFamily="18" charset="0"/>
                        </a:rPr>
                        <a:t>Bức thư của thủ lĩnh da đỏ</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 Xi-át-tô</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 Văn bản nghị luận</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00">
                          <a:effectLst/>
                          <a:latin typeface="Times New Roman" panose="02020603050405020304" pitchFamily="18" charset="0"/>
                          <a:ea typeface="Times New Roman" panose="02020603050405020304" pitchFamily="18" charset="0"/>
                        </a:rPr>
                        <a:t> </a:t>
                      </a:r>
                      <a:r>
                        <a:rPr lang="en-US" sz="2400">
                          <a:solidFill>
                            <a:schemeClr val="tx1"/>
                          </a:solidFill>
                          <a:effectLst/>
                          <a:latin typeface="Times New Roman" panose="02020603050405020304" pitchFamily="18" charset="0"/>
                          <a:ea typeface="Times New Roman" panose="02020603050405020304" pitchFamily="18" charset="0"/>
                        </a:rPr>
                        <a:t>Qua bức thư trả lời yêu cầu mua đất của Tổng thống Mĩ Phreng-klin, thủ lĩnh người da đỏ Xi-át-tơn, đã đặt ra một vấn đề có ý nghĩa toàn nhân loại: Con người phải sống </a:t>
                      </a:r>
                      <a:r>
                        <a:rPr lang="en-US" sz="2400">
                          <a:effectLst/>
                          <a:latin typeface="Times New Roman" panose="02020603050405020304" pitchFamily="18" charset="0"/>
                          <a:ea typeface="Times New Roman" panose="02020603050405020304" pitchFamily="18" charset="0"/>
                        </a:rPr>
                        <a:t>hòa hợp với thiên nhiên, phải chăm lo bảo vệ môi trường và thiên nhiên như bảo vệ mạng sống của chính mình.</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rPr>
                        <a:t>Văn bản</a:t>
                      </a:r>
                    </a:p>
                    <a:p>
                      <a:pPr algn="just">
                        <a:lnSpc>
                          <a:spcPct val="115000"/>
                        </a:lnSpc>
                        <a:spcAft>
                          <a:spcPts val="0"/>
                        </a:spcAft>
                      </a:pPr>
                      <a:r>
                        <a:rPr lang="en-US" sz="2400">
                          <a:effectLst/>
                          <a:latin typeface="Times New Roman" panose="02020603050405020304" pitchFamily="18" charset="0"/>
                          <a:ea typeface="Times New Roman" panose="02020603050405020304" pitchFamily="18" charset="0"/>
                        </a:rPr>
                        <a:t>Phương thức biểu đạt: nghị luận kết hợp với miêu tả, biểu cảm. Sử dụng phép so sánh, nhân hoa, điệp ngữ phong phú đa dạng.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801162111"/>
                  </a:ext>
                </a:extLst>
              </a:tr>
            </a:tbl>
          </a:graphicData>
        </a:graphic>
      </p:graphicFrame>
    </p:spTree>
    <p:extLst>
      <p:ext uri="{BB962C8B-B14F-4D97-AF65-F5344CB8AC3E}">
        <p14:creationId xmlns:p14="http://schemas.microsoft.com/office/powerpoint/2010/main" val="404161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1537769"/>
              </p:ext>
            </p:extLst>
          </p:nvPr>
        </p:nvGraphicFramePr>
        <p:xfrm>
          <a:off x="177420" y="92355"/>
          <a:ext cx="11859904" cy="6350276"/>
        </p:xfrm>
        <a:graphic>
          <a:graphicData uri="http://schemas.openxmlformats.org/drawingml/2006/table">
            <a:tbl>
              <a:tblPr firstRow="1" firstCol="1" bandRow="1"/>
              <a:tblGrid>
                <a:gridCol w="696037">
                  <a:extLst>
                    <a:ext uri="{9D8B030D-6E8A-4147-A177-3AD203B41FA5}">
                      <a16:colId xmlns:a16="http://schemas.microsoft.com/office/drawing/2014/main" xmlns="" val="1909505286"/>
                    </a:ext>
                  </a:extLst>
                </a:gridCol>
                <a:gridCol w="1446662">
                  <a:extLst>
                    <a:ext uri="{9D8B030D-6E8A-4147-A177-3AD203B41FA5}">
                      <a16:colId xmlns:a16="http://schemas.microsoft.com/office/drawing/2014/main" xmlns="" val="1634862819"/>
                    </a:ext>
                  </a:extLst>
                </a:gridCol>
                <a:gridCol w="1173708">
                  <a:extLst>
                    <a:ext uri="{9D8B030D-6E8A-4147-A177-3AD203B41FA5}">
                      <a16:colId xmlns:a16="http://schemas.microsoft.com/office/drawing/2014/main" xmlns="" val="3467716490"/>
                    </a:ext>
                  </a:extLst>
                </a:gridCol>
                <a:gridCol w="1405719">
                  <a:extLst>
                    <a:ext uri="{9D8B030D-6E8A-4147-A177-3AD203B41FA5}">
                      <a16:colId xmlns:a16="http://schemas.microsoft.com/office/drawing/2014/main" xmlns="" val="415563821"/>
                    </a:ext>
                  </a:extLst>
                </a:gridCol>
                <a:gridCol w="3425588">
                  <a:extLst>
                    <a:ext uri="{9D8B030D-6E8A-4147-A177-3AD203B41FA5}">
                      <a16:colId xmlns:a16="http://schemas.microsoft.com/office/drawing/2014/main" xmlns="" val="3817783292"/>
                    </a:ext>
                  </a:extLst>
                </a:gridCol>
                <a:gridCol w="3712190">
                  <a:extLst>
                    <a:ext uri="{9D8B030D-6E8A-4147-A177-3AD203B41FA5}">
                      <a16:colId xmlns:a16="http://schemas.microsoft.com/office/drawing/2014/main" xmlns="" val="2060072934"/>
                    </a:ext>
                  </a:extLst>
                </a:gridCol>
              </a:tblGrid>
              <a:tr h="260662">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Bài học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Tên văn bản</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Tác giả</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grid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xmlns="" val="4215673287"/>
                  </a:ext>
                </a:extLst>
              </a:tr>
              <a:tr h="4444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extLst>
                  <a:ext uri="{0D108BD9-81ED-4DB2-BD59-A6C34878D82A}">
                    <a16:rowId xmlns:a16="http://schemas.microsoft.com/office/drawing/2014/main" xmlns="" val="4009501426"/>
                  </a:ext>
                </a:extLst>
              </a:tr>
              <a:tr h="1363559">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4</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b="1">
                          <a:effectLst/>
                          <a:latin typeface="Times New Roman" panose="02020603050405020304" pitchFamily="18" charset="0"/>
                          <a:ea typeface="Times New Roman" panose="02020603050405020304" pitchFamily="18" charset="0"/>
                        </a:rPr>
                        <a:t>Khoe của</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smtClean="0">
                          <a:effectLst/>
                          <a:latin typeface="Times New Roman" panose="02020603050405020304" pitchFamily="18" charset="0"/>
                          <a:ea typeface="Times New Roman" panose="02020603050405020304" pitchFamily="18" charset="0"/>
                        </a:rPr>
                        <a:t>Truyện </a:t>
                      </a:r>
                      <a:r>
                        <a:rPr lang="en-US" sz="2450">
                          <a:effectLst/>
                          <a:latin typeface="Times New Roman" panose="02020603050405020304" pitchFamily="18" charset="0"/>
                          <a:ea typeface="Times New Roman" panose="02020603050405020304" pitchFamily="18" charset="0"/>
                        </a:rPr>
                        <a:t>cười</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50">
                          <a:effectLst/>
                          <a:latin typeface="Times New Roman" panose="02020603050405020304" pitchFamily="18" charset="0"/>
                          <a:ea typeface="Times New Roman" panose="02020603050405020304" pitchFamily="18" charset="0"/>
                        </a:rPr>
                        <a:t> Truyện “Lợn cưới, áo mới” chế giễu, phê phán những người có tính hay khoe của, một tính xấu khá phổ biến trong xã hội.</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50" smtClean="0">
                          <a:effectLst/>
                          <a:latin typeface="Times New Roman" panose="02020603050405020304" pitchFamily="18" charset="0"/>
                          <a:ea typeface="Times New Roman" panose="02020603050405020304" pitchFamily="18" charset="0"/>
                        </a:rPr>
                        <a:t>- Cách </a:t>
                      </a:r>
                      <a:r>
                        <a:rPr lang="en-US" sz="2450">
                          <a:effectLst/>
                          <a:latin typeface="Times New Roman" panose="02020603050405020304" pitchFamily="18" charset="0"/>
                          <a:ea typeface="Times New Roman" panose="02020603050405020304" pitchFamily="18" charset="0"/>
                        </a:rPr>
                        <a:t>kể chuyện ngắn gọn, gây ấn tượng cho người đọc.</a:t>
                      </a:r>
                    </a:p>
                    <a:p>
                      <a:pPr algn="just">
                        <a:lnSpc>
                          <a:spcPct val="115000"/>
                        </a:lnSpc>
                        <a:spcAft>
                          <a:spcPts val="0"/>
                        </a:spcAft>
                      </a:pPr>
                      <a:r>
                        <a:rPr lang="en-US" sz="2450">
                          <a:effectLst/>
                          <a:latin typeface="Times New Roman" panose="02020603050405020304" pitchFamily="18" charset="0"/>
                          <a:ea typeface="Times New Roman" panose="02020603050405020304" pitchFamily="18" charset="0"/>
                        </a:rPr>
                        <a:t>- Có yếu tố gây cười, hài hước.</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801162111"/>
                  </a:ext>
                </a:extLst>
              </a:tr>
              <a:tr h="2282639">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b="1" smtClean="0">
                          <a:effectLst/>
                          <a:latin typeface="Times New Roman" panose="02020603050405020304" pitchFamily="18" charset="0"/>
                          <a:ea typeface="Times New Roman" panose="02020603050405020304" pitchFamily="18" charset="0"/>
                        </a:rPr>
                        <a:t>Ông </a:t>
                      </a:r>
                      <a:r>
                        <a:rPr lang="en-US" sz="2450" b="1">
                          <a:effectLst/>
                          <a:latin typeface="Times New Roman" panose="02020603050405020304" pitchFamily="18" charset="0"/>
                          <a:ea typeface="Times New Roman" panose="02020603050405020304" pitchFamily="18" charset="0"/>
                        </a:rPr>
                        <a:t>Giuốc- đanh mặc lễ phục</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Mô-li-e</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Hài kịch</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50">
                          <a:effectLst/>
                          <a:latin typeface="Times New Roman" panose="02020603050405020304" pitchFamily="18" charset="0"/>
                          <a:ea typeface="Times New Roman" panose="02020603050405020304" pitchFamily="18" charset="0"/>
                        </a:rPr>
                        <a:t> Văn bản khắc họa tính cách lố lăng của một tên trưởng giả đã dốt nát còn đòi học làm sang, tạo nên tiếng cười cho độc </a:t>
                      </a:r>
                      <a:r>
                        <a:rPr lang="en-US" sz="2450" smtClean="0">
                          <a:effectLst/>
                          <a:latin typeface="Times New Roman" panose="02020603050405020304" pitchFamily="18" charset="0"/>
                          <a:ea typeface="Times New Roman" panose="02020603050405020304" pitchFamily="18" charset="0"/>
                        </a:rPr>
                        <a:t>giả.</a:t>
                      </a:r>
                      <a:endParaRPr lang="en-US" sz="2450">
                        <a:effectLst/>
                        <a:latin typeface="Times New Roman" panose="02020603050405020304" pitchFamily="18" charset="0"/>
                        <a:ea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50" smtClean="0">
                          <a:effectLst/>
                          <a:latin typeface="Times New Roman" panose="02020603050405020304" pitchFamily="18" charset="0"/>
                          <a:ea typeface="Times New Roman" panose="02020603050405020304" pitchFamily="18" charset="0"/>
                        </a:rPr>
                        <a:t>Sử </a:t>
                      </a:r>
                      <a:r>
                        <a:rPr lang="en-US" sz="2450">
                          <a:effectLst/>
                          <a:latin typeface="Times New Roman" panose="02020603050405020304" pitchFamily="18" charset="0"/>
                          <a:ea typeface="Times New Roman" panose="02020603050405020304" pitchFamily="18" charset="0"/>
                        </a:rPr>
                        <a:t>dụng lời thoại sinh động, chân thực và phù hợp, nghệ thuật tăng cấp khiến cho lớp kịch càng ngày càng hấp dẫn, tính cách nhân vật được khắc họa thành công, rõ nét</a:t>
                      </a:r>
                      <a:r>
                        <a:rPr lang="vi-VN" sz="2450">
                          <a:effectLst/>
                          <a:latin typeface="Times New Roman" panose="02020603050405020304" pitchFamily="18" charset="0"/>
                          <a:ea typeface="Times New Roman" panose="02020603050405020304" pitchFamily="18" charset="0"/>
                        </a:rPr>
                        <a:t>.</a:t>
                      </a:r>
                      <a:endParaRPr lang="en-US" sz="2450">
                        <a:effectLst/>
                        <a:latin typeface="Times New Roman" panose="02020603050405020304" pitchFamily="18" charset="0"/>
                        <a:ea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624269421"/>
                  </a:ext>
                </a:extLst>
              </a:tr>
            </a:tbl>
          </a:graphicData>
        </a:graphic>
      </p:graphicFrame>
    </p:spTree>
    <p:extLst>
      <p:ext uri="{BB962C8B-B14F-4D97-AF65-F5344CB8AC3E}">
        <p14:creationId xmlns:p14="http://schemas.microsoft.com/office/powerpoint/2010/main" val="411894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3346384"/>
              </p:ext>
            </p:extLst>
          </p:nvPr>
        </p:nvGraphicFramePr>
        <p:xfrm>
          <a:off x="163771" y="65059"/>
          <a:ext cx="11887201" cy="6526512"/>
        </p:xfrm>
        <a:graphic>
          <a:graphicData uri="http://schemas.openxmlformats.org/drawingml/2006/table">
            <a:tbl>
              <a:tblPr firstRow="1" firstCol="1" bandRow="1"/>
              <a:tblGrid>
                <a:gridCol w="1128043">
                  <a:extLst>
                    <a:ext uri="{9D8B030D-6E8A-4147-A177-3AD203B41FA5}">
                      <a16:colId xmlns:a16="http://schemas.microsoft.com/office/drawing/2014/main" xmlns="" val="5024310"/>
                    </a:ext>
                  </a:extLst>
                </a:gridCol>
                <a:gridCol w="2521009">
                  <a:extLst>
                    <a:ext uri="{9D8B030D-6E8A-4147-A177-3AD203B41FA5}">
                      <a16:colId xmlns:a16="http://schemas.microsoft.com/office/drawing/2014/main" xmlns="" val="2991617116"/>
                    </a:ext>
                  </a:extLst>
                </a:gridCol>
                <a:gridCol w="8238149">
                  <a:extLst>
                    <a:ext uri="{9D8B030D-6E8A-4147-A177-3AD203B41FA5}">
                      <a16:colId xmlns:a16="http://schemas.microsoft.com/office/drawing/2014/main" xmlns="" val="3194763658"/>
                    </a:ext>
                  </a:extLst>
                </a:gridCol>
              </a:tblGrid>
              <a:tr h="184147">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Thể loại</a:t>
                      </a:r>
                      <a:endParaRPr lang="en-US" sz="24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Kinh nghiệm đọc rút ra</a:t>
                      </a:r>
                      <a:endParaRPr lang="en-US" sz="24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xmlns="" val="3264854879"/>
                  </a:ext>
                </a:extLst>
              </a:tr>
              <a:tr h="1223013">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1</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Thơ sáu chữ, bảy chữ</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Chú ý âm vần, thanh, sự trùng điệp của âm hưởng</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Đọc và cảm nhận được hình tượng ngôn nghữ trong tác phẩm</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Đọc và phát hiện ý ngoài lời thơ, dùng trí tưởng tượng để khôi phục hoàn chỉnh về đời sống cảm xúc trong bài thơ</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Thấy được giọng điệu, ý vị của thơ</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Tìm hiểu ngữ cảnh, chủ thể trữ tình của thơ</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2889411"/>
                  </a:ext>
                </a:extLst>
              </a:tr>
              <a:tr h="833438">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2</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Văn bản thuyết minh giải thích một hiện tượng tự nhiên</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Tìm hiểu bố cục tổng quan</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Xác định được đối tượng thuyết minh</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Nắm chắc những đặc điểm và tính chất của sự vật, hiện tượng cần được thuyết minh</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41955427"/>
                  </a:ext>
                </a:extLst>
              </a:tr>
              <a:tr h="703580">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3</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Văn bản nghị luận</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Chú ý tìm ra các luận điểm, lí lẽ và dẫn chứng để thấy được sự liên kết của văn bản</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Cần hiểu được mục đích và đối tượng hướng đến của văn bản.</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Nghệ thuật viết văn nghị luận của tác giả</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8705221"/>
                  </a:ext>
                </a:extLst>
              </a:tr>
            </a:tbl>
          </a:graphicData>
        </a:graphic>
      </p:graphicFrame>
    </p:spTree>
    <p:extLst>
      <p:ext uri="{BB962C8B-B14F-4D97-AF65-F5344CB8AC3E}">
        <p14:creationId xmlns:p14="http://schemas.microsoft.com/office/powerpoint/2010/main" val="7757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3161365"/>
              </p:ext>
            </p:extLst>
          </p:nvPr>
        </p:nvGraphicFramePr>
        <p:xfrm>
          <a:off x="163771" y="119651"/>
          <a:ext cx="11887201" cy="5070144"/>
        </p:xfrm>
        <a:graphic>
          <a:graphicData uri="http://schemas.openxmlformats.org/drawingml/2006/table">
            <a:tbl>
              <a:tblPr firstRow="1" firstCol="1" bandRow="1"/>
              <a:tblGrid>
                <a:gridCol w="1128043">
                  <a:extLst>
                    <a:ext uri="{9D8B030D-6E8A-4147-A177-3AD203B41FA5}">
                      <a16:colId xmlns:a16="http://schemas.microsoft.com/office/drawing/2014/main" xmlns="" val="5024310"/>
                    </a:ext>
                  </a:extLst>
                </a:gridCol>
                <a:gridCol w="2521009">
                  <a:extLst>
                    <a:ext uri="{9D8B030D-6E8A-4147-A177-3AD203B41FA5}">
                      <a16:colId xmlns:a16="http://schemas.microsoft.com/office/drawing/2014/main" xmlns="" val="2991617116"/>
                    </a:ext>
                  </a:extLst>
                </a:gridCol>
                <a:gridCol w="8238149">
                  <a:extLst>
                    <a:ext uri="{9D8B030D-6E8A-4147-A177-3AD203B41FA5}">
                      <a16:colId xmlns:a16="http://schemas.microsoft.com/office/drawing/2014/main" xmlns="" val="3194763658"/>
                    </a:ext>
                  </a:extLst>
                </a:gridCol>
              </a:tblGrid>
              <a:tr h="184147">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Kinh nghiệm đọc rút ra</a:t>
                      </a:r>
                      <a:endParaRPr lang="en-US" sz="28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xmlns="" val="3264854879"/>
                  </a:ext>
                </a:extLst>
              </a:tr>
              <a:tr h="833438">
                <a:tc>
                  <a:txBody>
                    <a:bodyPr/>
                    <a:lstStyle/>
                    <a:p>
                      <a:pPr algn="ctr">
                        <a:lnSpc>
                          <a:spcPct val="115000"/>
                        </a:lnSpc>
                        <a:spcAft>
                          <a:spcPts val="0"/>
                        </a:spcAft>
                      </a:pPr>
                      <a:r>
                        <a:rPr lang="en-US" sz="2800">
                          <a:effectLst/>
                          <a:latin typeface="Times New Roman" panose="02020603050405020304" pitchFamily="18" charset="0"/>
                          <a:ea typeface="Times New Roman" panose="02020603050405020304" pitchFamily="18" charset="0"/>
                        </a:rPr>
                        <a:t>4</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Truyện cười</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Khái quát những đặc trưng của thể loại truyện cười</a:t>
                      </a:r>
                    </a:p>
                    <a:p>
                      <a:pPr algn="just">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Chỉ ra mục đích của tiếng cười</a:t>
                      </a:r>
                    </a:p>
                    <a:p>
                      <a:pPr algn="just">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Trả lời câu hỏi: Cái cười ở đây bật ra nhằm mục đích gì? Có thể rút ra những bài học gì cho cuộc sống từ truyện cười đã đọc</a:t>
                      </a:r>
                      <a:r>
                        <a:rPr lang="vi-VN"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71075174"/>
                  </a:ext>
                </a:extLst>
              </a:tr>
              <a:tr h="573722">
                <a:tc>
                  <a:txBody>
                    <a:bodyPr/>
                    <a:lstStyle/>
                    <a:p>
                      <a:pPr algn="ctr">
                        <a:lnSpc>
                          <a:spcPct val="115000"/>
                        </a:lnSpc>
                        <a:spcAft>
                          <a:spcPts val="0"/>
                        </a:spcAft>
                      </a:pPr>
                      <a:r>
                        <a:rPr lang="en-US" sz="2800">
                          <a:effectLst/>
                          <a:latin typeface="Times New Roman" panose="02020603050405020304" pitchFamily="18" charset="0"/>
                          <a:ea typeface="Times New Roman" panose="02020603050405020304" pitchFamily="18" charset="0"/>
                        </a:rPr>
                        <a:t>5</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Hài kịch</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Tìm hiểu nhân vật kịch</a:t>
                      </a:r>
                    </a:p>
                    <a:p>
                      <a:pPr>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Tìm hiểu xung đột kịch</a:t>
                      </a:r>
                    </a:p>
                    <a:p>
                      <a:pPr>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Tìm hiểu hành động kịch</a:t>
                      </a:r>
                    </a:p>
                    <a:p>
                      <a:pPr>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Tìm hiểu lời thoại</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75544365"/>
                  </a:ext>
                </a:extLst>
              </a:tr>
            </a:tbl>
          </a:graphicData>
        </a:graphic>
      </p:graphicFrame>
    </p:spTree>
    <p:extLst>
      <p:ext uri="{BB962C8B-B14F-4D97-AF65-F5344CB8AC3E}">
        <p14:creationId xmlns:p14="http://schemas.microsoft.com/office/powerpoint/2010/main" val="4562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464</Words>
  <Application>Microsoft Office PowerPoint</Application>
  <PresentationFormat>Widescreen</PresentationFormat>
  <Paragraphs>92</Paragraphs>
  <Slides>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Cambria</vt:lpstr>
      <vt:lpstr>Times New Roman</vt:lpstr>
      <vt:lpstr>印品黑体</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Anh Phuong</dc:creator>
  <cp:lastModifiedBy>Le Tien Duat</cp:lastModifiedBy>
  <cp:revision>19</cp:revision>
  <dcterms:created xsi:type="dcterms:W3CDTF">2023-06-30T08:48:43Z</dcterms:created>
  <dcterms:modified xsi:type="dcterms:W3CDTF">2024-04-24T02:21:42Z</dcterms:modified>
</cp:coreProperties>
</file>