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4"/>
  </p:notesMasterIdLst>
  <p:sldIdLst>
    <p:sldId id="292" r:id="rId3"/>
    <p:sldId id="282" r:id="rId4"/>
    <p:sldId id="259" r:id="rId5"/>
    <p:sldId id="260" r:id="rId6"/>
    <p:sldId id="283" r:id="rId7"/>
    <p:sldId id="261" r:id="rId8"/>
    <p:sldId id="298" r:id="rId9"/>
    <p:sldId id="299" r:id="rId10"/>
    <p:sldId id="297" r:id="rId11"/>
    <p:sldId id="284" r:id="rId12"/>
    <p:sldId id="285" r:id="rId13"/>
    <p:sldId id="263" r:id="rId14"/>
    <p:sldId id="270" r:id="rId15"/>
    <p:sldId id="300" r:id="rId16"/>
    <p:sldId id="264" r:id="rId17"/>
    <p:sldId id="271" r:id="rId18"/>
    <p:sldId id="265" r:id="rId19"/>
    <p:sldId id="266" r:id="rId20"/>
    <p:sldId id="286" r:id="rId21"/>
    <p:sldId id="302" r:id="rId22"/>
    <p:sldId id="301" r:id="rId23"/>
    <p:sldId id="303" r:id="rId24"/>
    <p:sldId id="267" r:id="rId25"/>
    <p:sldId id="273" r:id="rId26"/>
    <p:sldId id="287" r:id="rId27"/>
    <p:sldId id="279" r:id="rId28"/>
    <p:sldId id="293" r:id="rId29"/>
    <p:sldId id="294" r:id="rId30"/>
    <p:sldId id="295" r:id="rId31"/>
    <p:sldId id="296" r:id="rId32"/>
    <p:sldId id="27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FF0066"/>
    <a:srgbClr val="000099"/>
    <a:srgbClr val="FF66FF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D94E-3130-4731-A964-561E4F55C9D8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A40E5-EFA0-43AB-823F-AB3B800992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09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40E5-EFA0-43AB-823F-AB3B8009928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A40E5-EFA0-43AB-823F-AB3B8009928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145737"/>
      </p:ext>
    </p:extLst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8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5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56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45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940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75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4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96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2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2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4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9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4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6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7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CBC3-B424-4B74-A28B-510E807E504B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689-55C9-4EA4-916C-F4FFDCF7D4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2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3200400" cy="3401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3067812" cy="2997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75759"/>
            <a:ext cx="5943600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02328" y="725646"/>
            <a:ext cx="98439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9: </a:t>
            </a:r>
            <a:r>
              <a:rPr lang="en-US" sz="4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35.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9303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3165"/>
            <a:ext cx="8077200" cy="32350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228600"/>
            <a:ext cx="880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co,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33400" y="4038600"/>
            <a:ext cx="8191500" cy="2438400"/>
          </a:xfrm>
          <a:prstGeom prst="wedgeEllipseCallout">
            <a:avLst>
              <a:gd name="adj1" fmla="val -19825"/>
              <a:gd name="adj2" fmla="val 6005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8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304800" y="914401"/>
            <a:ext cx="8534400" cy="28194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Tx/>
              <a:buChar char="-"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Niuton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(Newton), </a:t>
            </a:r>
          </a:p>
          <a:p>
            <a:pPr marL="571500" indent="-571500">
              <a:buFontTx/>
              <a:buChar char="-"/>
            </a:pP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599"/>
            <a:ext cx="55626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5258441" cy="3794752"/>
          </a:xfrm>
        </p:spPr>
      </p:pic>
      <p:sp>
        <p:nvSpPr>
          <p:cNvPr id="6" name="Rectangle 5"/>
          <p:cNvSpPr/>
          <p:nvPr/>
        </p:nvSpPr>
        <p:spPr>
          <a:xfrm>
            <a:off x="5320145" y="838200"/>
            <a:ext cx="3657600" cy="3726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 A thực hiện bóp lần lượt một quả bóng cao su như hình 35.5. Em hãy cho biết lực tác dụng lên quả bóng cao su trong trường hợp nào mạnh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31440" y="3175085"/>
            <a:ext cx="12811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 thích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3272" y="4835236"/>
            <a:ext cx="2369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4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1" y="339436"/>
            <a:ext cx="5258441" cy="3794752"/>
          </a:xfrm>
        </p:spPr>
      </p:pic>
      <p:sp>
        <p:nvSpPr>
          <p:cNvPr id="6" name="Rectangle 5"/>
          <p:cNvSpPr/>
          <p:nvPr/>
        </p:nvSpPr>
        <p:spPr>
          <a:xfrm>
            <a:off x="5306290" y="762000"/>
            <a:ext cx="3657600" cy="3844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ực tác dụng lên quả bóng cao su trong trường hợp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mạnh hơn.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46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7924800" cy="31337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81001" y="4142508"/>
            <a:ext cx="8382000" cy="2029691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xo?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"/>
            <a:ext cx="3200400" cy="41654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32" y="4317866"/>
            <a:ext cx="3913668" cy="2519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382" y="228600"/>
            <a:ext cx="4627418" cy="601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vi-VN" sz="35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sát hình 35.2, 35.3 và cho biết. </a:t>
            </a:r>
            <a:endParaRPr lang="en-US" sz="35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5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gắn vật vào lò xo treo thẳng đứng thì lò xo </a:t>
            </a:r>
            <a:r>
              <a:rPr lang="vi-VN" sz="3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dãn </a:t>
            </a:r>
            <a:r>
              <a:rPr lang="vi-VN" sz="35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ra theo hướng nào? </a:t>
            </a:r>
            <a:endParaRPr lang="en-US" sz="35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5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Kéo </a:t>
            </a:r>
            <a:r>
              <a:rPr lang="vi-VN" sz="35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khối gỗ trượt trên mặt bàn thì khối gỗ trượt theo hướng nào?</a:t>
            </a:r>
          </a:p>
        </p:txBody>
      </p:sp>
    </p:spTree>
    <p:extLst>
      <p:ext uri="{BB962C8B-B14F-4D97-AF65-F5344CB8AC3E}">
        <p14:creationId xmlns:p14="http://schemas.microsoft.com/office/powerpoint/2010/main" val="317506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1"/>
            <a:ext cx="3352800" cy="34796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810000" cy="2556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673" y="471054"/>
            <a:ext cx="5112327" cy="268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vi-VN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35.2, </a:t>
            </a:r>
            <a:r>
              <a:rPr lang="vi-VN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 biết </a:t>
            </a:r>
            <a:r>
              <a:rPr lang="vi-VN" sz="32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lò xo dãn ra theo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endParaRPr lang="en-US" sz="3200" b="1" i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090" y="3429000"/>
            <a:ext cx="48283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ình 35.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cho biết khối gỗ trượt trên mặt bàn theo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2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61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2400"/>
            <a:ext cx="4419600" cy="20574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209800"/>
            <a:ext cx="3200400" cy="210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32" y="5562220"/>
            <a:ext cx="3913668" cy="12749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0891" y="138545"/>
            <a:ext cx="4218709" cy="656705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69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59830"/>
            <a:ext cx="5257799" cy="327599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6255" y="175018"/>
            <a:ext cx="4481945" cy="947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BIỂU DIỄN LỰC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860601"/>
            <a:ext cx="5846618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72200" y="2895600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886200" y="4572000"/>
            <a:ext cx="4800600" cy="394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35.6.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599" y="1904999"/>
            <a:ext cx="3200401" cy="2985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Tx/>
              <a:buChar char="-"/>
            </a:pP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.(          )</a:t>
            </a:r>
          </a:p>
          <a:p>
            <a:pPr marL="342900" indent="-342900" algn="just">
              <a:buFontTx/>
              <a:buChar char="-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09800" y="4038600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95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14663"/>
            <a:ext cx="4533061" cy="3275992"/>
          </a:xfrm>
        </p:spPr>
      </p:pic>
      <p:sp>
        <p:nvSpPr>
          <p:cNvPr id="6" name="Rectangle 5"/>
          <p:cNvSpPr/>
          <p:nvPr/>
        </p:nvSpPr>
        <p:spPr>
          <a:xfrm>
            <a:off x="0" y="381000"/>
            <a:ext cx="750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45" y="997831"/>
            <a:ext cx="671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3719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02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" y="34636"/>
            <a:ext cx="7848997" cy="491380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572000" y="3233938"/>
            <a:ext cx="4267200" cy="3429000"/>
          </a:xfrm>
          <a:prstGeom prst="cloudCallout">
            <a:avLst>
              <a:gd name="adj1" fmla="val -64707"/>
              <a:gd name="adj2" fmla="val 3772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67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2400"/>
            <a:ext cx="3200400" cy="41654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32" y="4317866"/>
            <a:ext cx="3913668" cy="251935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04800" y="381000"/>
            <a:ext cx="4620732" cy="5867400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40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>
              <a:buFontTx/>
              <a:buChar char="-"/>
            </a:pPr>
            <a:r>
              <a:rPr lang="en-US" sz="4000" b="1" dirty="0" err="1" smtClean="0">
                <a:solidFill>
                  <a:srgbClr val="FF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3345" y="4262497"/>
            <a:ext cx="396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14663"/>
            <a:ext cx="4533061" cy="3275992"/>
          </a:xfrm>
        </p:spPr>
      </p:pic>
      <p:sp>
        <p:nvSpPr>
          <p:cNvPr id="6" name="Rectangle 5"/>
          <p:cNvSpPr/>
          <p:nvPr/>
        </p:nvSpPr>
        <p:spPr>
          <a:xfrm>
            <a:off x="0" y="381000"/>
            <a:ext cx="7502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345" y="997831"/>
            <a:ext cx="67185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3600"/>
            <a:ext cx="37199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b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i="1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endParaRPr lang="en-US" sz="3200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76200"/>
            <a:ext cx="8458200" cy="1754326"/>
          </a:xfrm>
          <a:prstGeom prst="rect">
            <a:avLst/>
          </a:prstGeom>
          <a:solidFill>
            <a:srgbClr val="0000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 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lực kéo 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gỗ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N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162300"/>
            <a:ext cx="1828800" cy="990600"/>
          </a:xfrm>
          <a:prstGeom prst="rec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1000" y="2036618"/>
            <a:ext cx="3200400" cy="4059382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324600" y="3602182"/>
            <a:ext cx="152400" cy="131618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454682" y="3602182"/>
            <a:ext cx="2536918" cy="5541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8000" y="352598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91400" y="35052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24800" y="35052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423565" y="3505200"/>
            <a:ext cx="0" cy="2286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29400" y="2514600"/>
            <a:ext cx="2209800" cy="6477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1N = 1cm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4363" y="4267200"/>
            <a:ext cx="415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80563" y="4248197"/>
            <a:ext cx="339437" cy="19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9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362" y="1981200"/>
            <a:ext cx="2952308" cy="2133600"/>
          </a:xfrm>
        </p:spPr>
      </p:pic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143000" y="258762"/>
            <a:ext cx="62484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495800"/>
            <a:ext cx="2801470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1981200"/>
            <a:ext cx="5410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</a:t>
            </a:r>
            <a:r>
              <a:rPr lang="vi-VN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lực kéo khối gỗ ở hình 35.3 là 3N; lực đẩy ở hình 35.4 là 200N. Hãy biểu diễn các lực đó trên hình vẽ</a:t>
            </a:r>
          </a:p>
        </p:txBody>
      </p:sp>
    </p:spTree>
    <p:extLst>
      <p:ext uri="{BB962C8B-B14F-4D97-AF65-F5344CB8AC3E}">
        <p14:creationId xmlns:p14="http://schemas.microsoft.com/office/powerpoint/2010/main" val="102743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073766"/>
              </p:ext>
            </p:extLst>
          </p:nvPr>
        </p:nvGraphicFramePr>
        <p:xfrm>
          <a:off x="762000" y="1066800"/>
          <a:ext cx="7772400" cy="1143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5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35.3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A,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3N.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7121"/>
            <a:ext cx="2928828" cy="8482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74511" y="3581401"/>
            <a:ext cx="415498" cy="6002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3581401"/>
            <a:ext cx="152400" cy="15239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82437" y="2838516"/>
            <a:ext cx="148243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1N = 1cm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82" y="2819400"/>
            <a:ext cx="2952308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896834"/>
            <a:ext cx="415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896834"/>
            <a:ext cx="339437" cy="19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69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57226"/>
              </p:ext>
            </p:extLst>
          </p:nvPr>
        </p:nvGraphicFramePr>
        <p:xfrm>
          <a:off x="457200" y="1600200"/>
          <a:ext cx="777240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4656">
                  <a:extLst>
                    <a:ext uri="{9D8B030D-6E8A-4147-A177-3AD203B41FA5}">
                      <a16:colId xmlns:a16="http://schemas.microsoft.com/office/drawing/2014/main" val="2694395769"/>
                    </a:ext>
                  </a:extLst>
                </a:gridCol>
                <a:gridCol w="5377744">
                  <a:extLst>
                    <a:ext uri="{9D8B030D-6E8A-4147-A177-3AD203B41FA5}">
                      <a16:colId xmlns:a16="http://schemas.microsoft.com/office/drawing/2014/main" val="3249951212"/>
                    </a:ext>
                  </a:extLst>
                </a:gridCol>
              </a:tblGrid>
              <a:tr h="6267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lang="en-US" sz="2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35.4</a:t>
                      </a:r>
                      <a:endParaRPr lang="en-US" sz="2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B, </a:t>
                      </a: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ngang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en-US" sz="2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sang </a:t>
                      </a:r>
                      <a:r>
                        <a:rPr lang="en-US" sz="2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5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200N.</a:t>
                      </a:r>
                      <a:r>
                        <a:rPr lang="en-US" sz="2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5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49498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89" y="3962400"/>
            <a:ext cx="2928829" cy="8104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447800" y="4367647"/>
            <a:ext cx="8922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870364" y="3295797"/>
            <a:ext cx="163483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0N = 1cm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21" y="3600597"/>
            <a:ext cx="280147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8417" y="4591370"/>
            <a:ext cx="4156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9879" y="4591370"/>
            <a:ext cx="339437" cy="19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1371600" y="4267200"/>
            <a:ext cx="152400" cy="176647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6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73" y="1565564"/>
            <a:ext cx="8617527" cy="2777837"/>
          </a:xfrm>
        </p:spPr>
        <p:txBody>
          <a:bodyPr/>
          <a:lstStyle/>
          <a:p>
            <a:pPr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vât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F (Force).    </a:t>
            </a:r>
          </a:p>
          <a:p>
            <a:pPr algn="just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81945" cy="947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BIỂU DIỄN LỰC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85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8382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1: </a:t>
            </a:r>
            <a:r>
              <a:rPr lang="vi-VN" sz="2400" smtClean="0">
                <a:solidFill>
                  <a:srgbClr val="FF0000"/>
                </a:solidFill>
              </a:rPr>
              <a:t>Hoạt động nào dưới đây cần dùng đến lực? </a:t>
            </a:r>
          </a:p>
          <a:p>
            <a:r>
              <a:rPr lang="vi-VN" sz="2400" smtClean="0"/>
              <a:t>A. Đọc một trang sách.</a:t>
            </a:r>
          </a:p>
          <a:p>
            <a:r>
              <a:rPr lang="vi-VN" sz="2400" smtClean="0"/>
              <a:t>B. Nhìn một vật cách xa 10m. </a:t>
            </a:r>
          </a:p>
          <a:p>
            <a:r>
              <a:rPr lang="vi-VN" sz="2400" smtClean="0"/>
              <a:t>C. Nâng một tấm gỗ.</a:t>
            </a:r>
          </a:p>
          <a:p>
            <a:r>
              <a:rPr lang="vi-VN" sz="2400" smtClean="0"/>
              <a:t>D. Nghe một bài hát.</a:t>
            </a:r>
            <a:endParaRPr lang="vi-VN" sz="240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7000" y="274638"/>
            <a:ext cx="3733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33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TẬP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19050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81000" y="2819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2: </a:t>
            </a:r>
            <a:r>
              <a:rPr lang="vi-VN" sz="2400" smtClean="0">
                <a:solidFill>
                  <a:srgbClr val="FF0000"/>
                </a:solidFill>
              </a:rPr>
              <a:t>Điền vào chỗ trống “…” để được câu hoàn chỉnh:</a:t>
            </a:r>
          </a:p>
          <a:p>
            <a:r>
              <a:rPr lang="vi-VN" sz="2400" smtClean="0"/>
              <a:t>“ Tác dụng … hoặc kéo của vật này lên vật khác được gọi là lực.”</a:t>
            </a:r>
          </a:p>
          <a:p>
            <a:r>
              <a:rPr lang="vi-VN" sz="2400" smtClean="0"/>
              <a:t>A. Nén            B. đẩy            C. ép              D. ấn</a:t>
            </a:r>
            <a:endParaRPr lang="vi-VN" sz="2400"/>
          </a:p>
        </p:txBody>
      </p:sp>
      <p:sp>
        <p:nvSpPr>
          <p:cNvPr id="7" name="Oval 6"/>
          <p:cNvSpPr/>
          <p:nvPr/>
        </p:nvSpPr>
        <p:spPr>
          <a:xfrm>
            <a:off x="2286000" y="39624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04800" y="4572000"/>
            <a:ext cx="784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3: </a:t>
            </a:r>
            <a:r>
              <a:rPr lang="vi-VN" sz="2400" smtClean="0">
                <a:solidFill>
                  <a:srgbClr val="FF0000"/>
                </a:solidFill>
              </a:rPr>
              <a:t>Đơn vị nào sau đây là đơn vị lực?</a:t>
            </a:r>
          </a:p>
          <a:p>
            <a:r>
              <a:rPr lang="vi-VN" sz="2400" smtClean="0"/>
              <a:t>A. kilôgam (kg)</a:t>
            </a:r>
          </a:p>
          <a:p>
            <a:r>
              <a:rPr lang="vi-VN" sz="2400" smtClean="0"/>
              <a:t>B. mét (m)</a:t>
            </a:r>
          </a:p>
          <a:p>
            <a:r>
              <a:rPr lang="vi-VN" sz="2400" smtClean="0"/>
              <a:t>C. mét khối (m</a:t>
            </a:r>
            <a:r>
              <a:rPr lang="vi-VN" sz="2400" baseline="30000" smtClean="0"/>
              <a:t>3</a:t>
            </a:r>
            <a:r>
              <a:rPr lang="vi-VN" sz="2400" smtClean="0"/>
              <a:t>)</a:t>
            </a:r>
          </a:p>
          <a:p>
            <a:r>
              <a:rPr lang="vi-VN" sz="2400" smtClean="0"/>
              <a:t>D. niuton (N)</a:t>
            </a:r>
            <a:endParaRPr lang="vi-VN" sz="2400"/>
          </a:p>
        </p:txBody>
      </p:sp>
      <p:sp>
        <p:nvSpPr>
          <p:cNvPr id="9" name="Oval 8"/>
          <p:cNvSpPr/>
          <p:nvPr/>
        </p:nvSpPr>
        <p:spPr>
          <a:xfrm>
            <a:off x="228600" y="60198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90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4: </a:t>
            </a:r>
            <a:r>
              <a:rPr lang="vi-VN" sz="2400" smtClean="0">
                <a:solidFill>
                  <a:srgbClr val="FF0000"/>
                </a:solidFill>
              </a:rPr>
              <a:t>Lực được biểu diễn bằng kí hiệu nào?</a:t>
            </a:r>
          </a:p>
          <a:p>
            <a:r>
              <a:rPr lang="vi-VN" sz="2400" smtClean="0"/>
              <a:t>A. mũi tên     B. đường thẳng    C. đoạn thẳng       D. tia 0x</a:t>
            </a:r>
            <a:endParaRPr lang="vi-VN" sz="2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274638"/>
            <a:ext cx="3733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33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TẬP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1371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920152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1" i="0" u="none" strike="noStrike" cap="none" normalizeH="0" baseline="0" smtClean="0">
                <a:ln>
                  <a:noFill/>
                </a:ln>
                <a:effectLst/>
                <a:latin typeface="Open Sans"/>
                <a:cs typeface="Arial" pitchFamily="34" charset="0"/>
              </a:rPr>
              <a:t>Câu 5:</a:t>
            </a:r>
            <a:r>
              <a:rPr kumimoji="0" lang="vi-VN" sz="20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Open Sans"/>
                <a:cs typeface="Arial" pitchFamily="34" charset="0"/>
              </a:rPr>
              <a:t> </a:t>
            </a: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Open Sans"/>
                <a:cs typeface="Arial" pitchFamily="34" charset="0"/>
              </a:rPr>
              <a:t>Phát biểu nào dưới đây là đúng với đặc điểm của lực tác dụng vào vật theo hình biểu diễn?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 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000" smtClean="0">
              <a:solidFill>
                <a:srgbClr val="000000"/>
              </a:solidFill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Open Sans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 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A. Lực có phương nằm ngang, chiều từ phải sang trái, độ lớn 15N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B. Lực có phương nằm ngang, chiều từ trái sang phải, độ lớn 15N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C. Lực có phương thẳng đứng, chiều từ trên xuống dưới, độ lớn 15N</a:t>
            </a:r>
            <a:endParaRPr kumimoji="0" lang="vi-VN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cs typeface="Arial" pitchFamily="34" charset="0"/>
              </a:rPr>
              <a:t>D. Lực có phương thẳng đứng, chiều từ dưới lên trên, độ lớn 15N</a:t>
            </a:r>
          </a:p>
        </p:txBody>
      </p:sp>
      <p:pic>
        <p:nvPicPr>
          <p:cNvPr id="1026" name="Picture 2" descr="Trắc nghiệm Khoa học tự nhiên 6 Bài 35 (có đáp án): Lực và biểu diễn lực có đáp án - Chân trời sáng tạ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362200"/>
            <a:ext cx="3810000" cy="14478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228600" y="4038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04800" y="51816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6: </a:t>
            </a:r>
            <a:r>
              <a:rPr lang="vi-VN" sz="2400" smtClean="0">
                <a:solidFill>
                  <a:srgbClr val="FF0000"/>
                </a:solidFill>
              </a:rPr>
              <a:t>Khi người thợ bắt đầu kéo thùng hàng từ dưới lên trên, người thợ đó đã tác dụng vào thùng hàng một:</a:t>
            </a:r>
          </a:p>
          <a:p>
            <a:r>
              <a:rPr lang="vi-VN" sz="2400" smtClean="0"/>
              <a:t>A. lực đẩy         B. lực nén            C. lực kéo            D. lực ép</a:t>
            </a:r>
            <a:endParaRPr lang="vi-VN" sz="2400"/>
          </a:p>
        </p:txBody>
      </p:sp>
      <p:sp>
        <p:nvSpPr>
          <p:cNvPr id="9" name="Oval 8"/>
          <p:cNvSpPr/>
          <p:nvPr/>
        </p:nvSpPr>
        <p:spPr>
          <a:xfrm>
            <a:off x="4800600" y="5943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25" grpId="0"/>
      <p:bldP spid="7" grpId="0" animBg="1"/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914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7: </a:t>
            </a:r>
            <a:r>
              <a:rPr lang="vi-VN" sz="2400" smtClean="0">
                <a:solidFill>
                  <a:srgbClr val="FF0000"/>
                </a:solidFill>
              </a:rPr>
              <a:t>Bạn A kéo một vật với lực 10N, bạn B kéo một vật với lực 20N. Hỏi trong hai bạn, ai đã dùng lực lớn hơn tác dụng vào vật?</a:t>
            </a:r>
          </a:p>
          <a:p>
            <a:r>
              <a:rPr lang="vi-VN" sz="2400" smtClean="0"/>
              <a:t>A. bạn A                    B. bạn B</a:t>
            </a:r>
          </a:p>
          <a:p>
            <a:r>
              <a:rPr lang="vi-VN" sz="2400" smtClean="0"/>
              <a:t>C. bằng nhau            D. không so sánh được</a:t>
            </a:r>
            <a:endParaRPr lang="vi-VN" sz="2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274638"/>
            <a:ext cx="3733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33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TẬP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19812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457200" y="29718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smtClean="0">
                <a:ln>
                  <a:noFill/>
                </a:ln>
                <a:effectLst/>
                <a:cs typeface="Arial" pitchFamily="34" charset="0"/>
              </a:rPr>
              <a:t>Câu 8:</a:t>
            </a:r>
            <a:r>
              <a:rPr kumimoji="0" lang="vi-VN" sz="2400" b="1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cs typeface="Arial" pitchFamily="34" charset="0"/>
              </a:rPr>
              <a:t> 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Lực trong hình vẽ dưới đây có độ lớn bao nhiêu?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vi-VN" sz="2400" smtClean="0">
              <a:solidFill>
                <a:srgbClr val="000000"/>
              </a:solidFill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A. 15N</a:t>
            </a:r>
            <a:r>
              <a:rPr lang="vi-VN" sz="2400" smtClean="0">
                <a:cs typeface="Arial" pitchFamily="34" charset="0"/>
              </a:rPr>
              <a:t>        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B. 30N</a:t>
            </a:r>
            <a:r>
              <a:rPr lang="vi-VN" sz="2400" smtClean="0">
                <a:cs typeface="Arial" pitchFamily="34" charset="0"/>
              </a:rPr>
              <a:t>          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C. 45N</a:t>
            </a:r>
            <a:r>
              <a:rPr lang="vi-VN" sz="2400" smtClean="0">
                <a:cs typeface="Arial" pitchFamily="34" charset="0"/>
              </a:rPr>
              <a:t>               </a:t>
            </a:r>
            <a:r>
              <a:rPr kumimoji="0" lang="vi-VN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D. 27N</a:t>
            </a:r>
          </a:p>
        </p:txBody>
      </p:sp>
      <p:pic>
        <p:nvPicPr>
          <p:cNvPr id="59394" name="Picture 2" descr="Trắc nghiệm Khoa học tự nhiên 6 Bài 35 (có đáp án): Lực và biểu diễn lực có đáp án - Chân trời sáng tạ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657600"/>
            <a:ext cx="4267200" cy="22098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3962400" y="5943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9393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4131"/>
            <a:ext cx="3449782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LỰC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842655"/>
            <a:ext cx="4982817" cy="38862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838200"/>
            <a:ext cx="8229600" cy="75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981200"/>
            <a:ext cx="38100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35.1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8673" y="5625305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40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87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4478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/>
              <a:t>Câu 10: </a:t>
            </a:r>
            <a:r>
              <a:rPr lang="vi-VN" sz="2400" smtClean="0">
                <a:solidFill>
                  <a:srgbClr val="FF0000"/>
                </a:solidFill>
              </a:rPr>
              <a:t>Để biểu diễn lực tác dụng vào vật ta cần biểu diễn các yếu tố nào?</a:t>
            </a:r>
          </a:p>
          <a:p>
            <a:r>
              <a:rPr lang="vi-VN" sz="2400" smtClean="0"/>
              <a:t>A. gốc, hướng</a:t>
            </a:r>
          </a:p>
          <a:p>
            <a:r>
              <a:rPr lang="vi-VN" sz="2400" smtClean="0"/>
              <a:t>B. gốc, phương, chiều</a:t>
            </a:r>
          </a:p>
          <a:p>
            <a:r>
              <a:rPr lang="vi-VN" sz="2400" smtClean="0"/>
              <a:t>C. gốc, hướng và độ lớn</a:t>
            </a:r>
          </a:p>
          <a:p>
            <a:r>
              <a:rPr lang="vi-VN" sz="2400" smtClean="0"/>
              <a:t>D. gốc, phương, chiều và hướng</a:t>
            </a:r>
            <a:endParaRPr lang="vi-VN" sz="2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7000" y="274638"/>
            <a:ext cx="3733800" cy="5635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LUYỆN</a:t>
            </a:r>
            <a:r>
              <a:rPr kumimoji="0" lang="en-US" sz="33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TẬP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2895600"/>
            <a:ext cx="533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300" y="152401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295401"/>
            <a:ext cx="8001000" cy="4038600"/>
          </a:xfrm>
        </p:spPr>
        <p:txBody>
          <a:bodyPr>
            <a:normAutofit/>
          </a:bodyPr>
          <a:lstStyle/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s-ES" b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Đọc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trước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36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và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trả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lời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câu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hỏi</a:t>
            </a:r>
            <a:r>
              <a:rPr lang="es-ES" b="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indent="457200" algn="just">
              <a:spcBef>
                <a:spcPts val="300"/>
              </a:spcBef>
              <a:spcAft>
                <a:spcPts val="300"/>
              </a:spcAft>
            </a:pP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???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Lực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dụng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lên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vật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gây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kết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gì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?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Cho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ví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s-ES" b="1" i="1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dụ</a:t>
            </a:r>
            <a:r>
              <a:rPr lang="es-ES" b="1" i="1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b="1" i="1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l"/>
            <a:endParaRPr lang="en-US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7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76200"/>
            <a:ext cx="2738353" cy="4653284"/>
          </a:xfrm>
        </p:spPr>
      </p:pic>
      <p:sp>
        <p:nvSpPr>
          <p:cNvPr id="8" name="Rectangle 7"/>
          <p:cNvSpPr/>
          <p:nvPr/>
        </p:nvSpPr>
        <p:spPr>
          <a:xfrm>
            <a:off x="249382" y="207818"/>
            <a:ext cx="5160818" cy="2154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35.2</a:t>
            </a:r>
            <a:endParaRPr lang="en-US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2945" y="5098473"/>
            <a:ext cx="7218219" cy="71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dãn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332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6"/>
            <a:ext cx="5181600" cy="4336473"/>
          </a:xfrm>
        </p:spPr>
      </p:pic>
      <p:pic>
        <p:nvPicPr>
          <p:cNvPr id="5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4" y="6927"/>
            <a:ext cx="3969326" cy="4653284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19200" y="762000"/>
            <a:ext cx="1676400" cy="990600"/>
          </a:xfrm>
          <a:prstGeom prst="wedgeRoundRectCallout">
            <a:avLst>
              <a:gd name="adj1" fmla="val 62638"/>
              <a:gd name="adj2" fmla="val 429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467600" y="762000"/>
            <a:ext cx="1295400" cy="1371600"/>
          </a:xfrm>
          <a:prstGeom prst="wedgeRectCallout">
            <a:avLst>
              <a:gd name="adj1" fmla="val -50780"/>
              <a:gd name="adj2" fmla="val 7967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28600" y="4267200"/>
            <a:ext cx="8763000" cy="2514600"/>
          </a:xfrm>
          <a:prstGeom prst="horizontalScroll">
            <a:avLst/>
          </a:prstGeom>
          <a:solidFill>
            <a:srgbClr val="000066"/>
          </a:solidFill>
          <a:ln w="5715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16527" y="4305300"/>
            <a:ext cx="7987145" cy="25146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07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39" y="-72736"/>
            <a:ext cx="9144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35.3, 35.4,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737164"/>
            <a:ext cx="4133552" cy="32901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0" y="1763192"/>
            <a:ext cx="4621360" cy="364700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90600" y="1375064"/>
            <a:ext cx="1905000" cy="1672936"/>
          </a:xfrm>
          <a:prstGeom prst="wedgeEllipseCallout">
            <a:avLst>
              <a:gd name="adj1" fmla="val -36742"/>
              <a:gd name="adj2" fmla="val 6167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953000" y="1447800"/>
            <a:ext cx="2057400" cy="762000"/>
          </a:xfrm>
          <a:prstGeom prst="wedgeRectCallout">
            <a:avLst>
              <a:gd name="adj1" fmla="val 49201"/>
              <a:gd name="adj2" fmla="val 10431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49530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4648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"/>
            <a:ext cx="3200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81000"/>
            <a:ext cx="2809875" cy="28194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37019" y="2743201"/>
            <a:ext cx="337358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1000" y="2971800"/>
            <a:ext cx="3373582" cy="40870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1633537" y="3422073"/>
            <a:ext cx="5181600" cy="2895599"/>
          </a:xfrm>
          <a:prstGeom prst="cloudCallout">
            <a:avLst>
              <a:gd name="adj1" fmla="val -32598"/>
              <a:gd name="adj2" fmla="val 58672"/>
            </a:avLst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838200" y="2957945"/>
            <a:ext cx="1676400" cy="670406"/>
          </a:xfrm>
          <a:prstGeom prst="wedgeRoundRectCallout">
            <a:avLst>
              <a:gd name="adj1" fmla="val 47762"/>
              <a:gd name="adj2" fmla="val 201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6705600" y="2957945"/>
            <a:ext cx="1295400" cy="928255"/>
          </a:xfrm>
          <a:prstGeom prst="wedgeRectCallout">
            <a:avLst>
              <a:gd name="adj1" fmla="val -7999"/>
              <a:gd name="adj2" fmla="val 468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1337"/>
            <a:ext cx="82296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3124200"/>
            <a:ext cx="1219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990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6600" y="9144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1676400" y="3429000"/>
            <a:ext cx="5181600" cy="2895599"/>
          </a:xfrm>
          <a:prstGeom prst="cloudCallout">
            <a:avLst>
              <a:gd name="adj1" fmla="val -32598"/>
              <a:gd name="adj2" fmla="val 58672"/>
            </a:avLst>
          </a:prstGeom>
          <a:solidFill>
            <a:srgbClr val="0000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43700" y="118534"/>
            <a:ext cx="1676400" cy="670406"/>
          </a:xfrm>
          <a:prstGeom prst="wedgeRoundRectCallout">
            <a:avLst>
              <a:gd name="adj1" fmla="val 47762"/>
              <a:gd name="adj2" fmla="val 20187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endParaRPr lang="en-US" sz="42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409700" y="86591"/>
            <a:ext cx="1295400" cy="928255"/>
          </a:xfrm>
          <a:prstGeom prst="wedgeRectCallout">
            <a:avLst>
              <a:gd name="adj1" fmla="val -7999"/>
              <a:gd name="adj2" fmla="val 4683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9463"/>
            <a:ext cx="7467600" cy="33519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000" y="3962400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52578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912</Words>
  <Application>Microsoft Office PowerPoint</Application>
  <PresentationFormat>On-screen Show (4:3)</PresentationFormat>
  <Paragraphs>142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Times New Roman</vt:lpstr>
      <vt:lpstr>Office Theme</vt:lpstr>
      <vt:lpstr>1_Office Theme</vt:lpstr>
      <vt:lpstr>PowerPoint Presentation</vt:lpstr>
      <vt:lpstr>PowerPoint Presentation</vt:lpstr>
      <vt:lpstr>1.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Tìm hiểu về độ lớn và hướng của lực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BIỂU DIỄN LỰC</vt:lpstr>
      <vt:lpstr>PowerPoint Presentation</vt:lpstr>
      <vt:lpstr>PowerPoint Presentation</vt:lpstr>
      <vt:lpstr>PowerPoint Presentation</vt:lpstr>
      <vt:lpstr>PowerPoint Presentation</vt:lpstr>
      <vt:lpstr>b. Tìm hiểu về cách biểu diễn lực</vt:lpstr>
      <vt:lpstr>PowerPoint Presentation</vt:lpstr>
      <vt:lpstr>PowerPoint Presentation</vt:lpstr>
      <vt:lpstr>2. BIỂU DIỄN LỰC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35: LỰC VÀ BIỂU DIỄN LỰC</dc:title>
  <dc:creator>Tuyết Loan;Tuyet Loan</dc:creator>
  <cp:lastModifiedBy>Admin</cp:lastModifiedBy>
  <cp:revision>68</cp:revision>
  <dcterms:created xsi:type="dcterms:W3CDTF">2021-08-12T14:49:04Z</dcterms:created>
  <dcterms:modified xsi:type="dcterms:W3CDTF">2024-03-12T07:37:56Z</dcterms:modified>
</cp:coreProperties>
</file>