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70" r:id="rId3"/>
    <p:sldId id="371" r:id="rId4"/>
    <p:sldId id="372" r:id="rId5"/>
    <p:sldId id="373" r:id="rId6"/>
    <p:sldId id="374" r:id="rId7"/>
    <p:sldId id="375" r:id="rId8"/>
    <p:sldId id="383" r:id="rId9"/>
    <p:sldId id="382" r:id="rId10"/>
    <p:sldId id="380" r:id="rId11"/>
    <p:sldId id="381" r:id="rId12"/>
    <p:sldId id="379" r:id="rId13"/>
    <p:sldId id="377" r:id="rId14"/>
    <p:sldId id="376" r:id="rId15"/>
    <p:sldId id="384"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19/08/2023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Cây cầu vượt biển dài nhất thế giới Trung Quốc nối Hồng Kông – Chu Hải – Ma Cao: hơn 55 km.</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Xa lộ dài nhất thế giới (con đường ô tô) Liên Mỹ kết hợp 17 quốc gia với chiều dài 48000 km. </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Vạn lí trường thành dài 21196km.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Yêu cầu các nhóm đọc cách đo.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9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2023/8/19</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2023/8/19</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200">
        <p159:morph option="byObject"/>
      </p:transition>
    </mc:Choice>
    <mc:Fallback>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4" y="219075"/>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a16="http://schemas.microsoft.com/office/drawing/2014/main" id="{9C037C48-7E68-4F04-955F-D6EF230E456A}"/>
              </a:ext>
            </a:extLst>
          </p:cNvPr>
          <p:cNvGrpSpPr>
            <a:grpSpLocks/>
          </p:cNvGrpSpPr>
          <p:nvPr/>
        </p:nvGrpSpPr>
        <p:grpSpPr bwMode="auto">
          <a:xfrm>
            <a:off x="558345" y="2899029"/>
            <a:ext cx="3288173" cy="2942477"/>
            <a:chOff x="1146175" y="2601913"/>
            <a:chExt cx="5689600" cy="4299811"/>
          </a:xfrm>
        </p:grpSpPr>
        <p:sp>
          <p:nvSpPr>
            <p:cNvPr id="14" name="Oval 13">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a16="http://schemas.microsoft.com/office/drawing/2014/main" id="{F14F5D7B-4621-4700-BE06-6BA3EFA636A3}"/>
              </a:ext>
            </a:extLst>
          </p:cNvPr>
          <p:cNvGrpSpPr>
            <a:grpSpLocks/>
          </p:cNvGrpSpPr>
          <p:nvPr/>
        </p:nvGrpSpPr>
        <p:grpSpPr bwMode="auto">
          <a:xfrm>
            <a:off x="4732030" y="2782295"/>
            <a:ext cx="3206166" cy="2951263"/>
            <a:chOff x="7972926" y="2024425"/>
            <a:chExt cx="6768752" cy="4895561"/>
          </a:xfrm>
        </p:grpSpPr>
        <p:sp>
          <p:nvSpPr>
            <p:cNvPr id="26"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defTabSz="717164"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7" b="1" i="1" dirty="0">
                <a:solidFill>
                  <a:prstClr val="black"/>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397EA037-7219-45C3-A6BD-3985D138D235}"/>
              </a:ext>
            </a:extLst>
          </p:cNvPr>
          <p:cNvSpPr>
            <a:spLocks noChangeArrowheads="1"/>
          </p:cNvSpPr>
          <p:nvPr/>
        </p:nvSpPr>
        <p:spPr bwMode="auto">
          <a:xfrm>
            <a:off x="3332480" y="365125"/>
            <a:ext cx="6622976" cy="5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ts val="471"/>
              </a:spcBef>
              <a:spcAft>
                <a:spcPts val="471"/>
              </a:spcAft>
              <a:buNone/>
            </a:pPr>
            <a:r>
              <a:rPr lang="vi-VN" altLang="vi-VN" sz="2823" b="1" i="1" dirty="0">
                <a:solidFill>
                  <a:srgbClr val="FF0000"/>
                </a:solidFill>
                <a:latin typeface="Times New Roman" panose="02020603050405020304" pitchFamily="18" charset="0"/>
                <a:cs typeface="Times New Roman" panose="02020603050405020304" pitchFamily="18" charset="0"/>
              </a:rPr>
              <a:t>Trò chơi: Tinh thần đồng đội</a:t>
            </a:r>
            <a:endParaRPr lang="en-US" altLang="vi-VN" sz="2823"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DA0818-61DC-4078-B1C0-AE41B76DA6BA}"/>
              </a:ext>
            </a:extLst>
          </p:cNvPr>
          <p:cNvGraphicFramePr>
            <a:graphicFrameLocks noGrp="1"/>
          </p:cNvGraphicFramePr>
          <p:nvPr>
            <p:extLst>
              <p:ext uri="{D42A27DB-BD31-4B8C-83A1-F6EECF244321}">
                <p14:modId xmlns:p14="http://schemas.microsoft.com/office/powerpoint/2010/main" val="611128038"/>
              </p:ext>
            </p:extLst>
          </p:nvPr>
        </p:nvGraphicFramePr>
        <p:xfrm>
          <a:off x="222406" y="899160"/>
          <a:ext cx="11690710" cy="5786120"/>
        </p:xfrm>
        <a:graphic>
          <a:graphicData uri="http://schemas.openxmlformats.org/drawingml/2006/table">
            <a:tbl>
              <a:tblPr firstRow="1" firstCol="1" bandRow="1">
                <a:tableStyleId>{5C22544A-7EE6-4342-B048-85BDC9FD1C3A}</a:tableStyleId>
              </a:tblPr>
              <a:tblGrid>
                <a:gridCol w="2584081">
                  <a:extLst>
                    <a:ext uri="{9D8B030D-6E8A-4147-A177-3AD203B41FA5}">
                      <a16:colId xmlns:a16="http://schemas.microsoft.com/office/drawing/2014/main" val="1546647830"/>
                    </a:ext>
                  </a:extLst>
                </a:gridCol>
                <a:gridCol w="1224752">
                  <a:extLst>
                    <a:ext uri="{9D8B030D-6E8A-4147-A177-3AD203B41FA5}">
                      <a16:colId xmlns:a16="http://schemas.microsoft.com/office/drawing/2014/main" val="4290244580"/>
                    </a:ext>
                  </a:extLst>
                </a:gridCol>
                <a:gridCol w="1224752">
                  <a:extLst>
                    <a:ext uri="{9D8B030D-6E8A-4147-A177-3AD203B41FA5}">
                      <a16:colId xmlns:a16="http://schemas.microsoft.com/office/drawing/2014/main" val="3334846472"/>
                    </a:ext>
                  </a:extLst>
                </a:gridCol>
                <a:gridCol w="1224752">
                  <a:extLst>
                    <a:ext uri="{9D8B030D-6E8A-4147-A177-3AD203B41FA5}">
                      <a16:colId xmlns:a16="http://schemas.microsoft.com/office/drawing/2014/main" val="1575175807"/>
                    </a:ext>
                  </a:extLst>
                </a:gridCol>
                <a:gridCol w="1225988">
                  <a:extLst>
                    <a:ext uri="{9D8B030D-6E8A-4147-A177-3AD203B41FA5}">
                      <a16:colId xmlns:a16="http://schemas.microsoft.com/office/drawing/2014/main" val="408523256"/>
                    </a:ext>
                  </a:extLst>
                </a:gridCol>
                <a:gridCol w="1224752">
                  <a:extLst>
                    <a:ext uri="{9D8B030D-6E8A-4147-A177-3AD203B41FA5}">
                      <a16:colId xmlns:a16="http://schemas.microsoft.com/office/drawing/2014/main" val="831772060"/>
                    </a:ext>
                  </a:extLst>
                </a:gridCol>
                <a:gridCol w="1224752">
                  <a:extLst>
                    <a:ext uri="{9D8B030D-6E8A-4147-A177-3AD203B41FA5}">
                      <a16:colId xmlns:a16="http://schemas.microsoft.com/office/drawing/2014/main" val="4080410994"/>
                    </a:ext>
                  </a:extLst>
                </a:gridCol>
                <a:gridCol w="1756881">
                  <a:extLst>
                    <a:ext uri="{9D8B030D-6E8A-4147-A177-3AD203B41FA5}">
                      <a16:colId xmlns:a16="http://schemas.microsoft.com/office/drawing/2014/main" val="1765761641"/>
                    </a:ext>
                  </a:extLst>
                </a:gridCol>
              </a:tblGrid>
              <a:tr h="674224">
                <a:tc rowSpan="2">
                  <a:txBody>
                    <a:bodyPr/>
                    <a:lstStyle/>
                    <a:p>
                      <a:pPr algn="ctr">
                        <a:lnSpc>
                          <a:spcPct val="115000"/>
                        </a:lnSpc>
                      </a:pPr>
                      <a:r>
                        <a:rPr lang="vi-VN" sz="1800" dirty="0">
                          <a:effectLst/>
                        </a:rPr>
                        <a:t> Vật cần đo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gridSpan="3">
                  <a:txBody>
                    <a:bodyPr/>
                    <a:lstStyle/>
                    <a:p>
                      <a:pPr algn="ctr">
                        <a:lnSpc>
                          <a:spcPct val="115000"/>
                        </a:lnSpc>
                      </a:pPr>
                      <a:r>
                        <a:rPr lang="vi-VN" sz="1800">
                          <a:effectLst/>
                        </a:rPr>
                        <a:t>Dụng cụ đo</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1800">
                          <a:effectLst/>
                        </a:rPr>
                        <a:t>Lần đo 1</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2</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3</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Giá trị trung bình</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4025510037"/>
                  </a:ext>
                </a:extLst>
              </a:tr>
              <a:tr h="851753">
                <a:tc vMerge="1">
                  <a:txBody>
                    <a:bodyPr/>
                    <a:lstStyle/>
                    <a:p>
                      <a:endParaRPr lang="vi-VN"/>
                    </a:p>
                  </a:txBody>
                  <a:tcPr/>
                </a:tc>
                <a:tc>
                  <a:txBody>
                    <a:bodyPr/>
                    <a:lstStyle/>
                    <a:p>
                      <a:pPr algn="ctr">
                        <a:lnSpc>
                          <a:spcPct val="115000"/>
                        </a:lnSpc>
                      </a:pPr>
                      <a:r>
                        <a:rPr lang="vi-VN" sz="1800" dirty="0">
                          <a:effectLst/>
                        </a:rPr>
                        <a:t>Tên dụng cụ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dirty="0">
                          <a:effectLst/>
                        </a:rPr>
                        <a:t>GHD</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a:effectLst/>
                        </a:rPr>
                        <a:t>DCNN</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635984150"/>
                  </a:ext>
                </a:extLst>
              </a:tr>
              <a:tr h="851753">
                <a:tc>
                  <a:txBody>
                    <a:bodyPr/>
                    <a:lstStyle/>
                    <a:p>
                      <a:pPr algn="ctr">
                        <a:lnSpc>
                          <a:spcPct val="115000"/>
                        </a:lnSpc>
                      </a:pPr>
                      <a:r>
                        <a:rPr lang="vi-VN" sz="1800">
                          <a:effectLst/>
                        </a:rPr>
                        <a:t>Chiều dài đoạn thẳng AB, CD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l</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dirty="0">
                          <a:effectLst/>
                        </a:rPr>
                        <a:t>l</a:t>
                      </a:r>
                      <a:r>
                        <a:rPr lang="vi-VN" sz="1800" baseline="-25000" dirty="0">
                          <a:effectLst/>
                        </a:rPr>
                        <a:t>tb </a:t>
                      </a:r>
                      <a:r>
                        <a:rPr lang="vi-VN" sz="1800" dirty="0">
                          <a:effectLst/>
                        </a:rPr>
                        <a:t>=</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969945422"/>
                  </a:ext>
                </a:extLst>
              </a:tr>
              <a:tr h="851753">
                <a:tc>
                  <a:txBody>
                    <a:bodyPr/>
                    <a:lstStyle/>
                    <a:p>
                      <a:pPr algn="ctr">
                        <a:lnSpc>
                          <a:spcPct val="115000"/>
                        </a:lnSpc>
                      </a:pPr>
                      <a:r>
                        <a:rPr lang="vi-VN" sz="1800">
                          <a:effectLst/>
                        </a:rPr>
                        <a:t>Độ dày quyển sách KHTN 6</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d</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tb</a:t>
                      </a: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154528616"/>
                  </a:ext>
                </a:extLst>
              </a:tr>
              <a:tr h="1431878">
                <a:tc>
                  <a:txBody>
                    <a:bodyPr/>
                    <a:lstStyle/>
                    <a:p>
                      <a:pPr algn="ctr">
                        <a:lnSpc>
                          <a:spcPct val="115000"/>
                        </a:lnSpc>
                      </a:pPr>
                      <a:r>
                        <a:rPr lang="vi-VN" sz="1800">
                          <a:effectLst/>
                        </a:rPr>
                        <a:t>Chiều cao của bạn A và B ở phần đặt vấn đề</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h</a:t>
                      </a:r>
                      <a:r>
                        <a:rPr lang="vi-VN" sz="1800" baseline="-25000" dirty="0">
                          <a:effectLst/>
                        </a:rPr>
                        <a:t>1</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2</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3</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tb</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318039707"/>
                  </a:ext>
                </a:extLst>
              </a:tr>
              <a:tr h="561692">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1633618637"/>
                  </a:ext>
                </a:extLst>
              </a:tr>
              <a:tr h="563067">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591952553"/>
                  </a:ext>
                </a:extLst>
              </a:tr>
            </a:tbl>
          </a:graphicData>
        </a:graphic>
      </p:graphicFrame>
    </p:spTree>
    <p:extLst>
      <p:ext uri="{BB962C8B-B14F-4D97-AF65-F5344CB8AC3E}">
        <p14:creationId xmlns:p14="http://schemas.microsoft.com/office/powerpoint/2010/main" val="215925993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986C4A51-88CF-4277-BD40-88DE4D0428AF}"/>
              </a:ext>
            </a:extLst>
          </p:cNvPr>
          <p:cNvSpPr txBox="1"/>
          <p:nvPr/>
        </p:nvSpPr>
        <p:spPr>
          <a:xfrm>
            <a:off x="674075" y="1473201"/>
            <a:ext cx="10607040" cy="4657750"/>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1</a:t>
            </a:r>
            <a:r>
              <a:rPr lang="vi-VN" sz="2800" dirty="0">
                <a:effectLst/>
                <a:latin typeface="Times New Roman" panose="02020603050405020304" pitchFamily="18" charset="0"/>
                <a:ea typeface="Calibri" panose="020F0502020204030204" pitchFamily="34" charset="0"/>
                <a:cs typeface="Arial" panose="020B0604020202020204" pitchFamily="34" charset="0"/>
              </a:rPr>
              <a:t>: Ước lượng chiều dài của vật cần đo để chọn thước đo có GHD và ĐCNN phù hợp.</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2</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3</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4</a:t>
            </a:r>
            <a:r>
              <a:rPr lang="vi-VN" sz="2800" dirty="0">
                <a:effectLst/>
                <a:latin typeface="Times New Roman" panose="02020603050405020304" pitchFamily="18" charset="0"/>
                <a:ea typeface="Calibri" panose="020F0502020204030204" pitchFamily="3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r>
              <a:rPr lang="en-US" altLang="vi-VN" sz="4000" b="1" dirty="0">
                <a:solidFill>
                  <a:srgbClr val="FF0000"/>
                </a:solidFill>
                <a:latin typeface="Times New Roman" panose="02020603050405020304" pitchFamily="18" charset="0"/>
                <a:cs typeface="Times New Roman" panose="02020603050405020304" pitchFamily="18" charset="0"/>
              </a:rPr>
              <a:t>V: </a:t>
            </a: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209010382"/>
              </p:ext>
            </p:extLst>
          </p:nvPr>
        </p:nvGraphicFramePr>
        <p:xfrm>
          <a:off x="222406" y="1943100"/>
          <a:ext cx="11702894" cy="4732020"/>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366010">
                <a:tc>
                  <a:txBody>
                    <a:bodyPr/>
                    <a:lstStyle/>
                    <a:p>
                      <a:pPr algn="ctr"/>
                      <a:r>
                        <a:rPr lang="vi-VN" sz="3200" dirty="0">
                          <a:solidFill>
                            <a:srgbClr val="FF0000"/>
                          </a:solidFill>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solidFill>
                            <a:srgbClr val="FF0000"/>
                          </a:solidFill>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a16="http://schemas.microsoft.com/office/drawing/2014/main" val="1293755095"/>
                  </a:ext>
                </a:extLst>
              </a:tr>
              <a:tr h="2366010">
                <a:tc>
                  <a:txBody>
                    <a:bodyPr/>
                    <a:lstStyle/>
                    <a:p>
                      <a:pPr algn="ctr"/>
                      <a:r>
                        <a:rPr lang="vi-VN" sz="3200" b="1" dirty="0">
                          <a:solidFill>
                            <a:srgbClr val="FF0000"/>
                          </a:solidFill>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200" b="1" dirty="0">
                          <a:solidFill>
                            <a:srgbClr val="FF0000"/>
                          </a:solidFill>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22BDA04B-2213-46A1-ACA7-2F0832C4FD75}"/>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rgbClr val="FF0000"/>
                </a:solidFill>
                <a:latin typeface="Times New Roman" panose="02020603050405020304" pitchFamily="18" charset="0"/>
                <a:cs typeface="Times New Roman" panose="02020603050405020304" pitchFamily="18" charset="0"/>
              </a:rPr>
              <a:t>ĐO CHIỀU DÀI</a:t>
            </a:r>
            <a:endParaRPr lang="vi-VN" altLang="vi-VN" sz="5176" b="1" dirty="0">
              <a:solidFill>
                <a:srgbClr val="FF0000"/>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39EFD526-7C72-4E42-955C-9B30F91ECF3C}"/>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err="1">
                <a:solidFill>
                  <a:srgbClr val="0000FF"/>
                </a:solidFill>
                <a:latin typeface="Times New Roman" panose="02020603050405020304" pitchFamily="18" charset="0"/>
                <a:cs typeface="Times New Roman" panose="02020603050405020304" pitchFamily="18" charset="0"/>
              </a:rPr>
              <a:t>Bài</a:t>
            </a:r>
            <a:r>
              <a:rPr lang="en-US" altLang="vi-VN" sz="5176" b="1" i="1">
                <a:solidFill>
                  <a:srgbClr val="0000FF"/>
                </a:solidFill>
                <a:latin typeface="Times New Roman" panose="02020603050405020304" pitchFamily="18" charset="0"/>
                <a:cs typeface="Times New Roman" panose="02020603050405020304" pitchFamily="18" charset="0"/>
              </a:rPr>
              <a:t> 4</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dirty="0">
              <a:solidFill>
                <a:srgbClr val="000000"/>
              </a:solidFill>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63" y="2134741"/>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74ECD51-726A-4460-9869-0A1B58A5090A}"/>
              </a:ext>
            </a:extLst>
          </p:cNvPr>
          <p:cNvSpPr txBox="1">
            <a:spLocks noChangeArrowheads="1"/>
          </p:cNvSpPr>
          <p:nvPr/>
        </p:nvSpPr>
        <p:spPr>
          <a:xfrm>
            <a:off x="1803759" y="1228912"/>
            <a:ext cx="3219181" cy="56403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 Đ</a:t>
            </a:r>
            <a:r>
              <a:rPr lang="vi-VN" altLang="vi-VN" sz="3451" b="1" dirty="0">
                <a:solidFill>
                  <a:srgbClr val="FF0000"/>
                </a:solidFill>
                <a:latin typeface="Times New Roman" panose="02020603050405020304" pitchFamily="18" charset="0"/>
                <a:cs typeface="Times New Roman" panose="02020603050405020304" pitchFamily="18" charset="0"/>
              </a:rPr>
              <a:t>ơ</a:t>
            </a:r>
            <a:r>
              <a:rPr lang="en-US" altLang="vi-VN" sz="3451" b="1" dirty="0">
                <a:solidFill>
                  <a:srgbClr val="FF0000"/>
                </a:solidFill>
                <a:latin typeface="Times New Roman" panose="02020603050405020304" pitchFamily="18" charset="0"/>
                <a:cs typeface="Times New Roman" panose="02020603050405020304" pitchFamily="18" charset="0"/>
              </a:rPr>
              <a:t>n </a:t>
            </a:r>
            <a:r>
              <a:rPr lang="en-US" altLang="vi-VN" sz="3451" b="1" dirty="0" err="1">
                <a:solidFill>
                  <a:srgbClr val="FF0000"/>
                </a:solidFill>
                <a:latin typeface="Times New Roman" panose="02020603050405020304" pitchFamily="18" charset="0"/>
                <a:cs typeface="Times New Roman" panose="02020603050405020304" pitchFamily="18" charset="0"/>
              </a:rPr>
              <a:t>vị</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31832BC3-376C-465F-973C-03386E8B8E0C}"/>
              </a:ext>
            </a:extLst>
          </p:cNvPr>
          <p:cNvSpPr txBox="1">
            <a:spLocks noChangeArrowheads="1"/>
          </p:cNvSpPr>
          <p:nvPr/>
        </p:nvSpPr>
        <p:spPr bwMode="auto">
          <a:xfrm>
            <a:off x="420075" y="194945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124D27-2909-4EF4-A79A-B92F23EFC08C}"/>
              </a:ext>
            </a:extLst>
          </p:cNvPr>
          <p:cNvSpPr txBox="1"/>
          <p:nvPr/>
        </p:nvSpPr>
        <p:spPr>
          <a:xfrm>
            <a:off x="483407" y="2974949"/>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8861434-63F7-4EF5-85A1-10A2DADC6C5C}"/>
              </a:ext>
            </a:extLst>
          </p:cNvPr>
          <p:cNvGrpSpPr>
            <a:grpSpLocks/>
          </p:cNvGrpSpPr>
          <p:nvPr/>
        </p:nvGrpSpPr>
        <p:grpSpPr bwMode="auto">
          <a:xfrm>
            <a:off x="694889" y="376981"/>
            <a:ext cx="10228481" cy="3876773"/>
            <a:chOff x="741496" y="1805026"/>
            <a:chExt cx="12978863" cy="4173513"/>
          </a:xfrm>
        </p:grpSpPr>
        <p:sp>
          <p:nvSpPr>
            <p:cNvPr id="7"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741496" y="2806016"/>
              <a:ext cx="12978863"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E995FD-E737-496D-82B8-D2049F1EF63B}"/>
              </a:ext>
            </a:extLst>
          </p:cNvPr>
          <p:cNvGrpSpPr/>
          <p:nvPr/>
        </p:nvGrpSpPr>
        <p:grpSpPr>
          <a:xfrm>
            <a:off x="8485696" y="157339"/>
            <a:ext cx="3429747" cy="5210376"/>
            <a:chOff x="8485696" y="157339"/>
            <a:chExt cx="3429747" cy="5210376"/>
          </a:xfrm>
        </p:grpSpPr>
        <p:pic>
          <p:nvPicPr>
            <p:cNvPr id="1030" name="Picture 6" descr="Vạn Lý Trường Thành - The Great Wall | Yeudulich">
              <a:extLst>
                <a:ext uri="{FF2B5EF4-FFF2-40B4-BE49-F238E27FC236}">
                  <a16:creationId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48191D-4539-46AC-9A84-5FF8B9EB63A0}"/>
                </a:ext>
              </a:extLst>
            </p:cNvPr>
            <p:cNvSpPr txBox="1"/>
            <p:nvPr/>
          </p:nvSpPr>
          <p:spPr>
            <a:xfrm>
              <a:off x="8727440" y="4906050"/>
              <a:ext cx="3188003" cy="461665"/>
            </a:xfrm>
            <a:prstGeom prst="rect">
              <a:avLst/>
            </a:prstGeom>
            <a:noFill/>
          </p:spPr>
          <p:txBody>
            <a:bodyPr wrap="square" rtlCol="0">
              <a:spAutoFit/>
            </a:bodyPr>
            <a:lstStyle/>
            <a:p>
              <a:r>
                <a:rPr lang="vi-VN" sz="2400" dirty="0"/>
                <a:t>Vạn lí trường thành</a:t>
              </a:r>
            </a:p>
          </p:txBody>
        </p:sp>
      </p:grpSp>
      <p:grpSp>
        <p:nvGrpSpPr>
          <p:cNvPr id="7" name="Group 6">
            <a:extLst>
              <a:ext uri="{FF2B5EF4-FFF2-40B4-BE49-F238E27FC236}">
                <a16:creationId xmlns:a16="http://schemas.microsoft.com/office/drawing/2014/main" id="{CFBCFB3A-8B01-41F3-846B-76161E7D8B4B}"/>
              </a:ext>
            </a:extLst>
          </p:cNvPr>
          <p:cNvGrpSpPr/>
          <p:nvPr/>
        </p:nvGrpSpPr>
        <p:grpSpPr>
          <a:xfrm>
            <a:off x="4267391" y="1131841"/>
            <a:ext cx="4218304" cy="5397773"/>
            <a:chOff x="4267391" y="1131841"/>
            <a:chExt cx="4218304" cy="5397773"/>
          </a:xfrm>
        </p:grpSpPr>
        <p:pic>
          <p:nvPicPr>
            <p:cNvPr id="1028" name="Picture 4">
              <a:extLst>
                <a:ext uri="{FF2B5EF4-FFF2-40B4-BE49-F238E27FC236}">
                  <a16:creationId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BF4184-67E4-4C28-B8C8-BA0E7116FA20}"/>
                </a:ext>
              </a:extLst>
            </p:cNvPr>
            <p:cNvSpPr txBox="1"/>
            <p:nvPr/>
          </p:nvSpPr>
          <p:spPr>
            <a:xfrm>
              <a:off x="5279483" y="1131841"/>
              <a:ext cx="2794000" cy="461665"/>
            </a:xfrm>
            <a:prstGeom prst="rect">
              <a:avLst/>
            </a:prstGeom>
            <a:noFill/>
          </p:spPr>
          <p:txBody>
            <a:bodyPr wrap="square" rtlCol="0">
              <a:spAutoFit/>
            </a:bodyPr>
            <a:lstStyle/>
            <a:p>
              <a:r>
                <a:rPr lang="vi-VN" sz="2400" dirty="0"/>
                <a:t>Xa lộ Liên Mỹ</a:t>
              </a:r>
            </a:p>
          </p:txBody>
        </p:sp>
      </p:grpSp>
      <p:grpSp>
        <p:nvGrpSpPr>
          <p:cNvPr id="6" name="Group 5">
            <a:extLst>
              <a:ext uri="{FF2B5EF4-FFF2-40B4-BE49-F238E27FC236}">
                <a16:creationId xmlns:a16="http://schemas.microsoft.com/office/drawing/2014/main" id="{64F455C7-6547-488A-9156-459986C4F14C}"/>
              </a:ext>
            </a:extLst>
          </p:cNvPr>
          <p:cNvGrpSpPr/>
          <p:nvPr/>
        </p:nvGrpSpPr>
        <p:grpSpPr>
          <a:xfrm>
            <a:off x="222406" y="81281"/>
            <a:ext cx="4024474" cy="5456526"/>
            <a:chOff x="222406" y="81281"/>
            <a:chExt cx="4024474" cy="5456526"/>
          </a:xfrm>
        </p:grpSpPr>
        <p:sp>
          <p:nvSpPr>
            <p:cNvPr id="5" name="TextBox 4">
              <a:extLst>
                <a:ext uri="{FF2B5EF4-FFF2-40B4-BE49-F238E27FC236}">
                  <a16:creationId xmlns:a16="http://schemas.microsoft.com/office/drawing/2014/main" id="{209BF026-D8E9-4F4D-A8AF-6464411CBEFA}"/>
                </a:ext>
              </a:extLst>
            </p:cNvPr>
            <p:cNvSpPr txBox="1"/>
            <p:nvPr/>
          </p:nvSpPr>
          <p:spPr>
            <a:xfrm>
              <a:off x="837643" y="4706810"/>
              <a:ext cx="2794000" cy="830997"/>
            </a:xfrm>
            <a:prstGeom prst="rect">
              <a:avLst/>
            </a:prstGeom>
            <a:noFill/>
          </p:spPr>
          <p:txBody>
            <a:bodyPr wrap="square" rtlCol="0">
              <a:spAutoFit/>
            </a:bodyPr>
            <a:lstStyle/>
            <a:p>
              <a:r>
                <a:rPr lang="vi-VN" sz="2400" dirty="0"/>
                <a:t>Cầu vượt biển Trung Quốc </a:t>
              </a:r>
            </a:p>
          </p:txBody>
        </p:sp>
        <p:pic>
          <p:nvPicPr>
            <p:cNvPr id="12" name="Picture 11" descr="Vẻ đẹp của cầu vượt biển dài nhất thế giới ở Trung Quốc - VnExpress">
              <a:extLst>
                <a:ext uri="{FF2B5EF4-FFF2-40B4-BE49-F238E27FC236}">
                  <a16:creationId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45530"/>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781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A1128CA0-8845-42B0-B530-EB3BA7A9ADAB}"/>
              </a:ext>
            </a:extLst>
          </p:cNvPr>
          <p:cNvSpPr txBox="1">
            <a:spLocks noChangeArrowheads="1"/>
          </p:cNvSpPr>
          <p:nvPr/>
        </p:nvSpPr>
        <p:spPr>
          <a:xfrm>
            <a:off x="2783115" y="247279"/>
            <a:ext cx="4227285" cy="567513"/>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II. </a:t>
            </a:r>
            <a:r>
              <a:rPr lang="vi-VN" altLang="vi-VN" sz="3451" b="1" dirty="0">
                <a:solidFill>
                  <a:srgbClr val="FF0000"/>
                </a:solidFill>
                <a:latin typeface="Times New Roman" panose="02020603050405020304" pitchFamily="18" charset="0"/>
                <a:cs typeface="Times New Roman" panose="02020603050405020304" pitchFamily="18" charset="0"/>
              </a:rPr>
              <a:t>Dụng cụ đ</a:t>
            </a:r>
            <a:r>
              <a:rPr lang="en-US" altLang="vi-VN" sz="3451" b="1" dirty="0">
                <a:solidFill>
                  <a:srgbClr val="FF0000"/>
                </a:solidFill>
                <a:latin typeface="Times New Roman" panose="02020603050405020304" pitchFamily="18" charset="0"/>
                <a:cs typeface="Times New Roman" panose="02020603050405020304" pitchFamily="18" charset="0"/>
              </a:rPr>
              <a:t>o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2280B18E-281B-4D7A-9D21-A0556D14B0AC}"/>
              </a:ext>
            </a:extLst>
          </p:cNvPr>
          <p:cNvSpPr>
            <a:spLocks noChangeArrowheads="1"/>
          </p:cNvSpPr>
          <p:nvPr/>
        </p:nvSpPr>
        <p:spPr bwMode="auto">
          <a:xfrm>
            <a:off x="-118082" y="811310"/>
            <a:ext cx="11187113" cy="62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200" b="1" dirty="0">
                <a:solidFill>
                  <a:srgbClr val="FF0000"/>
                </a:solidFill>
                <a:latin typeface="Times New Roman" panose="02020603050405020304" pitchFamily="18" charset="0"/>
                <a:cs typeface="Times New Roman" panose="02020603050405020304" pitchFamily="18" charset="0"/>
              </a:rPr>
              <a:t>  1: </a:t>
            </a:r>
            <a:r>
              <a:rPr lang="en-US" altLang="vi-VN" sz="3200" b="1" dirty="0" err="1">
                <a:solidFill>
                  <a:srgbClr val="FF0000"/>
                </a:solidFill>
                <a:latin typeface="Times New Roman" panose="02020603050405020304" pitchFamily="18" charset="0"/>
                <a:cs typeface="Times New Roman" panose="02020603050405020304" pitchFamily="18" charset="0"/>
              </a:rPr>
              <a:t>Kể</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tên</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các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a:t>
            </a:r>
            <a:r>
              <a:rPr lang="vi-VN" altLang="vi-VN" sz="3200" b="1" dirty="0">
                <a:solidFill>
                  <a:srgbClr val="FF0000"/>
                </a:solidFill>
                <a:latin typeface="Times New Roman" panose="02020603050405020304" pitchFamily="18" charset="0"/>
                <a:cs typeface="Times New Roman" panose="02020603050405020304" pitchFamily="18" charset="0"/>
              </a:rPr>
              <a:t>ư</a:t>
            </a:r>
            <a:r>
              <a:rPr lang="en-US" altLang="vi-VN" sz="3200" b="1" dirty="0" err="1">
                <a:solidFill>
                  <a:srgbClr val="FF0000"/>
                </a:solidFill>
                <a:latin typeface="Times New Roman" panose="02020603050405020304" pitchFamily="18" charset="0"/>
                <a:cs typeface="Times New Roman" panose="02020603050405020304" pitchFamily="18" charset="0"/>
              </a:rPr>
              <a:t>ớc</a:t>
            </a:r>
            <a:r>
              <a:rPr lang="en-US" altLang="vi-VN" sz="3200" b="1" dirty="0">
                <a:solidFill>
                  <a:srgbClr val="FF0000"/>
                </a:solidFill>
                <a:latin typeface="Times New Roman" panose="02020603050405020304" pitchFamily="18" charset="0"/>
                <a:cs typeface="Times New Roman" panose="02020603050405020304" pitchFamily="18" charset="0"/>
              </a:rPr>
              <a:t> ở </a:t>
            </a:r>
            <a:r>
              <a:rPr lang="en-US" altLang="vi-VN" sz="3200" b="1" dirty="0" err="1">
                <a:solidFill>
                  <a:srgbClr val="FF0000"/>
                </a:solidFill>
                <a:latin typeface="Times New Roman" panose="02020603050405020304" pitchFamily="18" charset="0"/>
                <a:cs typeface="Times New Roman" panose="02020603050405020304" pitchFamily="18" charset="0"/>
              </a:rPr>
              <a:t>hình</a:t>
            </a:r>
            <a:r>
              <a:rPr lang="en-US" altLang="vi-VN" sz="3200" b="1" dirty="0">
                <a:solidFill>
                  <a:srgbClr val="FF0000"/>
                </a:solidFill>
                <a:latin typeface="Times New Roman" panose="02020603050405020304" pitchFamily="18" charset="0"/>
                <a:cs typeface="Times New Roman" panose="02020603050405020304" pitchFamily="18" charset="0"/>
              </a:rPr>
              <a:t> 5.1 a, b, c, d </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963" y="4117983"/>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8A93379-E3F3-48B5-A488-9F599489A245}"/>
              </a:ext>
            </a:extLst>
          </p:cNvPr>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64F50DDA-8847-4500-8706-5276264BEE94}"/>
              </a:ext>
            </a:extLst>
          </p:cNvPr>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c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99C14092-9F01-437A-AA33-0C639412420F}"/>
              </a:ext>
            </a:extLst>
          </p:cNvPr>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d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72E55300-92E1-445D-8E9A-DA6440C4E189}"/>
              </a:ext>
            </a:extLst>
          </p:cNvPr>
          <p:cNvSpPr>
            <a:spLocks noChangeArrowheads="1"/>
          </p:cNvSpPr>
          <p:nvPr/>
        </p:nvSpPr>
        <p:spPr bwMode="auto">
          <a:xfrm>
            <a:off x="4283137" y="6108106"/>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Hình 5.1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C4970484-ABFA-41AC-A99D-5CD188DEC666}"/>
              </a:ext>
            </a:extLst>
          </p:cNvPr>
          <p:cNvSpPr>
            <a:spLocks noChangeArrowheads="1"/>
          </p:cNvSpPr>
          <p:nvPr/>
        </p:nvSpPr>
        <p:spPr bwMode="auto">
          <a:xfrm>
            <a:off x="2007176"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709BF038-2577-456B-9354-CAC960A2DF7A}"/>
              </a:ext>
            </a:extLst>
          </p:cNvPr>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48770F1-7658-435F-BAA7-BEC2FAE8D3BE}"/>
              </a:ext>
            </a:extLst>
          </p:cNvPr>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333A6164-F3E4-42C4-AF0E-C655C286059A}"/>
              </a:ext>
            </a:extLst>
          </p:cNvPr>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9337F2E4-9F15-4680-B026-D366FF7307B8}"/>
              </a:ext>
            </a:extLst>
          </p:cNvPr>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25BD4A16-6048-4223-ACD7-E3108532ADA6}"/>
              </a:ext>
            </a:extLst>
          </p:cNvPr>
          <p:cNvSpPr>
            <a:spLocks noChangeArrowheads="1"/>
          </p:cNvSpPr>
          <p:nvPr/>
        </p:nvSpPr>
        <p:spPr bwMode="auto">
          <a:xfrm>
            <a:off x="1422027" y="107533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2.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sau</a:t>
            </a:r>
            <a:r>
              <a:rPr lang="en-US" altLang="vi-VN" sz="3294" b="1" dirty="0">
                <a:solidFill>
                  <a:srgbClr val="FF0000"/>
                </a:solidFill>
                <a:latin typeface="Times New Roman" panose="02020603050405020304" pitchFamily="18" charset="0"/>
                <a:cs typeface="Times New Roman" panose="02020603050405020304" pitchFamily="18" charset="0"/>
              </a:rPr>
              <a:t>:</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3652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b</a:t>
            </a:r>
            <a:r>
              <a:rPr lang="vi-VN" altLang="vi-VN" sz="3451" b="1">
                <a:solidFill>
                  <a:srgbClr val="000000"/>
                </a:solidFill>
                <a:latin typeface="Times New Roman" panose="02020603050405020304" pitchFamily="18" charset="0"/>
                <a:cs typeface="Calibri" panose="020F0502020204030204" pitchFamily="34" charset="0"/>
              </a:rPr>
              <a:t>)</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GHĐ</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 </a:t>
            </a:r>
            <a:r>
              <a:rPr lang="en-US" altLang="vi-VN" sz="3451" b="1">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ĐCNN:</a:t>
            </a:r>
            <a:r>
              <a:rPr lang="en-US" altLang="vi-VN" sz="3451" b="1">
                <a:solidFill>
                  <a:srgbClr val="000000"/>
                </a:solidFill>
                <a:latin typeface="Times New Roman" panose="02020603050405020304" pitchFamily="18" charset="0"/>
                <a:cs typeface="Calibri" panose="020F0502020204030204" pitchFamily="34" charset="0"/>
              </a:rPr>
              <a:t> 0,1cm </a:t>
            </a:r>
            <a:endParaRPr lang="vi-VN" altLang="vi-VN" sz="2196" b="1">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E2DD8966-B3C6-4025-8F12-8AE1E34B4D0B}"/>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III.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vật lí 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a16="http://schemas.microsoft.com/office/drawing/2014/main" id="{BD6A4F7E-517A-4357-8AB0-4DC03903DAF6}"/>
              </a:ext>
            </a:extLst>
          </p:cNvPr>
          <p:cNvSpPr>
            <a:spLocks noChangeArrowheads="1"/>
          </p:cNvSpPr>
          <p:nvPr/>
        </p:nvSpPr>
        <p:spPr bwMode="auto">
          <a:xfrm>
            <a:off x="944880" y="1592092"/>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821</Words>
  <Application>Microsoft Office PowerPoint</Application>
  <PresentationFormat>Widescreen</PresentationFormat>
  <Paragraphs>166</Paragraphs>
  <Slides>14</Slides>
  <Notes>13</Notes>
  <HiddenSlides>0</HiddenSlides>
  <MMClips>13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等线</vt:lpstr>
      <vt:lpstr>等线 Light</vt:lpstr>
      <vt:lpstr>Segoe UI Symbol</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Admin</cp:lastModifiedBy>
  <cp:revision>20</cp:revision>
  <dcterms:created xsi:type="dcterms:W3CDTF">2021-06-06T10:08:23Z</dcterms:created>
  <dcterms:modified xsi:type="dcterms:W3CDTF">2023-08-19T09:33:16Z</dcterms:modified>
</cp:coreProperties>
</file>