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79" r:id="rId6"/>
    <p:sldId id="256" r:id="rId7"/>
    <p:sldId id="258" r:id="rId8"/>
    <p:sldId id="264" r:id="rId9"/>
    <p:sldId id="257" r:id="rId10"/>
    <p:sldId id="266" r:id="rId11"/>
    <p:sldId id="267" r:id="rId12"/>
    <p:sldId id="268" r:id="rId13"/>
    <p:sldId id="269" r:id="rId14"/>
    <p:sldId id="277" r:id="rId15"/>
    <p:sldId id="273" r:id="rId16"/>
    <p:sldId id="278" r:id="rId17"/>
    <p:sldId id="270" r:id="rId18"/>
    <p:sldId id="275" r:id="rId19"/>
    <p:sldId id="276" r:id="rId20"/>
    <p:sldId id="271" r:id="rId21"/>
    <p:sldId id="274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A63F-B58D-4A21-B0D8-A877F6D9CD2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AE35-0636-4310-AEBD-D1F19AAC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soạn: 09/10/2021                                                   Tiết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01,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                                                                                     Ngày day: 11/10/2021                                            KHBD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 đến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4204019" y="1721075"/>
            <a:ext cx="6363833" cy="1143000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703" y="2226670"/>
            <a:ext cx="11299371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 TIÊU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Về kiến thức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được khái niệm, chức năng của tế 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 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dạng và kích thước của một số loại tế bào.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Trình </a:t>
            </a: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 được cấu tạo tế bào và chức năng của mỗi thành phần chính của tế bào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Phân biệt được tế bào nhân sơ và tế bào nhân thực, tế bào động vật và tế bào thực vật. </a:t>
            </a:r>
            <a:r>
              <a:rPr lang="en-S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được lục lạp là bào quan thực hiện chức năng quang hợp ở cây xanh.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 biết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 tế bào là đơn vị cấu trúc và chức năng của sự sống.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Dựa vào sơ đồ,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hận biết được sự lớn lên và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 sản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tế bào và nêu được ý nghĩa của quá trình đó.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nh hoc 6 SGK hinh 6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50" y="44450"/>
            <a:ext cx="3163389" cy="415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242719" y="4202974"/>
            <a:ext cx="2286000" cy="708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Arial" panose="020B0604020202020204" pitchFamily="34" charset="0"/>
              </a:rPr>
              <a:t>Tế bào biểu bì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Arial" panose="020B0604020202020204" pitchFamily="34" charset="0"/>
              </a:rPr>
              <a:t>vảy hành tây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172" name="Picture 10" descr="Kết quả hình ảnh cho tế bào động vật trên kính hiển 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85" y="333375"/>
            <a:ext cx="16367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1153026" y="2206444"/>
            <a:ext cx="873125" cy="120032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Arial" panose="020B0604020202020204" pitchFamily="34" charset="0"/>
              </a:rPr>
              <a:t>Tế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Arial" panose="020B0604020202020204" pitchFamily="34" charset="0"/>
              </a:rPr>
              <a:t> bào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động vật</a:t>
            </a:r>
            <a:endParaRPr lang="vi-VN" altLang="en-US" sz="1800" dirty="0">
              <a:latin typeface="Arial" panose="020B0604020202020204" pitchFamily="34" charset="0"/>
            </a:endParaRPr>
          </a:p>
        </p:txBody>
      </p:sp>
      <p:pic>
        <p:nvPicPr>
          <p:cNvPr id="7177" name="Picture 8" descr="Planta de tomate de dibujos animados ais... | Premium Vector #Freepik  #vector #flor #comida #arbol #hoja | Plantas de tomate, Tomates dibujo, 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" y="178932"/>
            <a:ext cx="2282830" cy="472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1905000" y="1130300"/>
            <a:ext cx="1219200" cy="13763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9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/>
          <a:stretch>
            <a:fillRect/>
          </a:stretch>
        </p:blipFill>
        <p:spPr bwMode="auto">
          <a:xfrm>
            <a:off x="2614569" y="2506663"/>
            <a:ext cx="158115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2444750" y="4356100"/>
            <a:ext cx="1746250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Arial" panose="020B0604020202020204" pitchFamily="34" charset="0"/>
              </a:rPr>
              <a:t>Tế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vi-VN" altLang="en-US" sz="1800" dirty="0">
                <a:latin typeface="Arial" panose="020B0604020202020204" pitchFamily="34" charset="0"/>
              </a:rPr>
              <a:t> bào </a:t>
            </a:r>
            <a:r>
              <a:rPr lang="en-US" altLang="en-US" sz="1800" dirty="0">
                <a:latin typeface="Arial" panose="020B0604020202020204" pitchFamily="34" charset="0"/>
              </a:rPr>
              <a:t>Thịt lá</a:t>
            </a: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39544" y="744583"/>
            <a:ext cx="65315" cy="966651"/>
          </a:xfrm>
          <a:custGeom>
            <a:avLst/>
            <a:gdLst>
              <a:gd name="connsiteX0" fmla="*/ 0 w 65315"/>
              <a:gd name="connsiteY0" fmla="*/ 0 h 966651"/>
              <a:gd name="connsiteX1" fmla="*/ 13063 w 65315"/>
              <a:gd name="connsiteY1" fmla="*/ 117566 h 966651"/>
              <a:gd name="connsiteX2" fmla="*/ 39189 w 65315"/>
              <a:gd name="connsiteY2" fmla="*/ 287383 h 966651"/>
              <a:gd name="connsiteX3" fmla="*/ 52252 w 65315"/>
              <a:gd name="connsiteY3" fmla="*/ 783771 h 966651"/>
              <a:gd name="connsiteX4" fmla="*/ 65315 w 65315"/>
              <a:gd name="connsiteY4" fmla="*/ 966651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5" h="966651">
                <a:moveTo>
                  <a:pt x="0" y="0"/>
                </a:moveTo>
                <a:cubicBezTo>
                  <a:pt x="4354" y="39189"/>
                  <a:pt x="8172" y="78441"/>
                  <a:pt x="13063" y="117566"/>
                </a:cubicBezTo>
                <a:cubicBezTo>
                  <a:pt x="21467" y="184800"/>
                  <a:pt x="28294" y="222013"/>
                  <a:pt x="39189" y="287383"/>
                </a:cubicBezTo>
                <a:cubicBezTo>
                  <a:pt x="43543" y="452846"/>
                  <a:pt x="45890" y="618373"/>
                  <a:pt x="52252" y="783771"/>
                </a:cubicBezTo>
                <a:cubicBezTo>
                  <a:pt x="54601" y="844841"/>
                  <a:pt x="65315" y="966651"/>
                  <a:pt x="65315" y="96665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152609" y="415230"/>
            <a:ext cx="274320" cy="1183076"/>
          </a:xfrm>
          <a:custGeom>
            <a:avLst/>
            <a:gdLst>
              <a:gd name="connsiteX0" fmla="*/ 0 w 274320"/>
              <a:gd name="connsiteY0" fmla="*/ 250976 h 1183076"/>
              <a:gd name="connsiteX1" fmla="*/ 91440 w 274320"/>
              <a:gd name="connsiteY1" fmla="*/ 146473 h 1183076"/>
              <a:gd name="connsiteX2" fmla="*/ 169817 w 274320"/>
              <a:gd name="connsiteY2" fmla="*/ 55033 h 1183076"/>
              <a:gd name="connsiteX3" fmla="*/ 235132 w 274320"/>
              <a:gd name="connsiteY3" fmla="*/ 2781 h 1183076"/>
              <a:gd name="connsiteX4" fmla="*/ 248194 w 274320"/>
              <a:gd name="connsiteY4" fmla="*/ 41970 h 1183076"/>
              <a:gd name="connsiteX5" fmla="*/ 222069 w 274320"/>
              <a:gd name="connsiteY5" fmla="*/ 81159 h 1183076"/>
              <a:gd name="connsiteX6" fmla="*/ 209006 w 274320"/>
              <a:gd name="connsiteY6" fmla="*/ 224850 h 1183076"/>
              <a:gd name="connsiteX7" fmla="*/ 222069 w 274320"/>
              <a:gd name="connsiteY7" fmla="*/ 721239 h 1183076"/>
              <a:gd name="connsiteX8" fmla="*/ 274320 w 274320"/>
              <a:gd name="connsiteY8" fmla="*/ 799616 h 1183076"/>
              <a:gd name="connsiteX9" fmla="*/ 261257 w 274320"/>
              <a:gd name="connsiteY9" fmla="*/ 838804 h 1183076"/>
              <a:gd name="connsiteX10" fmla="*/ 248194 w 274320"/>
              <a:gd name="connsiteY10" fmla="*/ 1178439 h 1183076"/>
              <a:gd name="connsiteX11" fmla="*/ 209006 w 274320"/>
              <a:gd name="connsiteY11" fmla="*/ 1165376 h 1183076"/>
              <a:gd name="connsiteX12" fmla="*/ 91440 w 274320"/>
              <a:gd name="connsiteY12" fmla="*/ 1100061 h 1183076"/>
              <a:gd name="connsiteX13" fmla="*/ 65314 w 274320"/>
              <a:gd name="connsiteY13" fmla="*/ 1100061 h 11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320" h="1183076">
                <a:moveTo>
                  <a:pt x="0" y="250976"/>
                </a:moveTo>
                <a:cubicBezTo>
                  <a:pt x="30480" y="216142"/>
                  <a:pt x="63218" y="183161"/>
                  <a:pt x="91440" y="146473"/>
                </a:cubicBezTo>
                <a:cubicBezTo>
                  <a:pt x="166071" y="49454"/>
                  <a:pt x="92583" y="106523"/>
                  <a:pt x="169817" y="55033"/>
                </a:cubicBezTo>
                <a:cubicBezTo>
                  <a:pt x="177887" y="42927"/>
                  <a:pt x="203584" y="-12993"/>
                  <a:pt x="235132" y="2781"/>
                </a:cubicBezTo>
                <a:cubicBezTo>
                  <a:pt x="247448" y="8939"/>
                  <a:pt x="243840" y="28907"/>
                  <a:pt x="248194" y="41970"/>
                </a:cubicBezTo>
                <a:cubicBezTo>
                  <a:pt x="239486" y="55033"/>
                  <a:pt x="225358" y="65808"/>
                  <a:pt x="222069" y="81159"/>
                </a:cubicBezTo>
                <a:cubicBezTo>
                  <a:pt x="211992" y="128186"/>
                  <a:pt x="209006" y="176755"/>
                  <a:pt x="209006" y="224850"/>
                </a:cubicBezTo>
                <a:cubicBezTo>
                  <a:pt x="209006" y="390370"/>
                  <a:pt x="203380" y="556777"/>
                  <a:pt x="222069" y="721239"/>
                </a:cubicBezTo>
                <a:cubicBezTo>
                  <a:pt x="225614" y="752437"/>
                  <a:pt x="274320" y="799616"/>
                  <a:pt x="274320" y="799616"/>
                </a:cubicBezTo>
                <a:cubicBezTo>
                  <a:pt x="269966" y="812679"/>
                  <a:pt x="262204" y="825067"/>
                  <a:pt x="261257" y="838804"/>
                </a:cubicBezTo>
                <a:cubicBezTo>
                  <a:pt x="253462" y="951831"/>
                  <a:pt x="266093" y="1066567"/>
                  <a:pt x="248194" y="1178439"/>
                </a:cubicBezTo>
                <a:cubicBezTo>
                  <a:pt x="246019" y="1192035"/>
                  <a:pt x="221042" y="1172063"/>
                  <a:pt x="209006" y="1165376"/>
                </a:cubicBezTo>
                <a:cubicBezTo>
                  <a:pt x="150082" y="1132640"/>
                  <a:pt x="146862" y="1111145"/>
                  <a:pt x="91440" y="1100061"/>
                </a:cubicBezTo>
                <a:cubicBezTo>
                  <a:pt x="82900" y="1098353"/>
                  <a:pt x="74023" y="1100061"/>
                  <a:pt x="65314" y="110006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387739" y="356168"/>
            <a:ext cx="254493" cy="911805"/>
          </a:xfrm>
          <a:custGeom>
            <a:avLst/>
            <a:gdLst>
              <a:gd name="connsiteX0" fmla="*/ 0 w 254493"/>
              <a:gd name="connsiteY0" fmla="*/ 35718 h 911805"/>
              <a:gd name="connsiteX1" fmla="*/ 39188 w 254493"/>
              <a:gd name="connsiteY1" fmla="*/ 87969 h 911805"/>
              <a:gd name="connsiteX2" fmla="*/ 117565 w 254493"/>
              <a:gd name="connsiteY2" fmla="*/ 48781 h 911805"/>
              <a:gd name="connsiteX3" fmla="*/ 209005 w 254493"/>
              <a:gd name="connsiteY3" fmla="*/ 22655 h 911805"/>
              <a:gd name="connsiteX4" fmla="*/ 222068 w 254493"/>
              <a:gd name="connsiteY4" fmla="*/ 74906 h 911805"/>
              <a:gd name="connsiteX5" fmla="*/ 248194 w 254493"/>
              <a:gd name="connsiteY5" fmla="*/ 780301 h 911805"/>
              <a:gd name="connsiteX6" fmla="*/ 235131 w 254493"/>
              <a:gd name="connsiteY6" fmla="*/ 897866 h 911805"/>
              <a:gd name="connsiteX7" fmla="*/ 52251 w 254493"/>
              <a:gd name="connsiteY7" fmla="*/ 897866 h 9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493" h="911805">
                <a:moveTo>
                  <a:pt x="0" y="35718"/>
                </a:moveTo>
                <a:cubicBezTo>
                  <a:pt x="13063" y="53135"/>
                  <a:pt x="19715" y="78233"/>
                  <a:pt x="39188" y="87969"/>
                </a:cubicBezTo>
                <a:cubicBezTo>
                  <a:pt x="54640" y="95695"/>
                  <a:pt x="110964" y="53181"/>
                  <a:pt x="117565" y="48781"/>
                </a:cubicBezTo>
                <a:cubicBezTo>
                  <a:pt x="140516" y="14354"/>
                  <a:pt x="150203" y="-26347"/>
                  <a:pt x="209005" y="22655"/>
                </a:cubicBezTo>
                <a:cubicBezTo>
                  <a:pt x="222797" y="34148"/>
                  <a:pt x="217714" y="57489"/>
                  <a:pt x="222068" y="74906"/>
                </a:cubicBezTo>
                <a:cubicBezTo>
                  <a:pt x="239172" y="348575"/>
                  <a:pt x="248194" y="452519"/>
                  <a:pt x="248194" y="780301"/>
                </a:cubicBezTo>
                <a:cubicBezTo>
                  <a:pt x="248194" y="819731"/>
                  <a:pt x="268942" y="877580"/>
                  <a:pt x="235131" y="897866"/>
                </a:cubicBezTo>
                <a:cubicBezTo>
                  <a:pt x="182858" y="929230"/>
                  <a:pt x="113211" y="897866"/>
                  <a:pt x="52251" y="89786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457200" y="5256031"/>
            <a:ext cx="10907486" cy="1327649"/>
          </a:xfrm>
          <a:prstGeom prst="horizontalScroll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(sinh vật)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cấu trúc là gì?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62781" y="365919"/>
            <a:ext cx="2103120" cy="30083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3" name="Straight Connector 12"/>
          <p:cNvCxnSpPr>
            <a:stCxn id="11" idx="1"/>
          </p:cNvCxnSpPr>
          <p:nvPr/>
        </p:nvCxnSpPr>
        <p:spPr>
          <a:xfrm flipV="1">
            <a:off x="10465901" y="1711234"/>
            <a:ext cx="546088" cy="1588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278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4" grpId="0" animBg="1"/>
      <p:bldP spid="7180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23" y="2390504"/>
            <a:ext cx="8634547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là đơn vị cấu trúc nên mọi cơ thể 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" y="156757"/>
            <a:ext cx="5538651" cy="48071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21531" y="143691"/>
                <a:ext cx="6361613" cy="129322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Tx/>
                  <a:buChar char="-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 bào vi khuẩn kích thước 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Tx/>
                  <a:buChar char="-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 bào thực vật, động vật: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đến 100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Tx/>
                  <a:buChar char="-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 bào, tế bào trứng ếch: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đến 10 mm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1" y="143691"/>
                <a:ext cx="6361613" cy="1293223"/>
              </a:xfrm>
              <a:prstGeom prst="rect">
                <a:avLst/>
              </a:prstGeom>
              <a:blipFill>
                <a:blip r:embed="rId3"/>
                <a:stretch>
                  <a:fillRect l="-951" b="-4072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069" y="5133703"/>
                <a:ext cx="5146765" cy="13454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32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(micrômet)</a:t>
                </a:r>
              </a:p>
              <a:p>
                <a:pPr algn="ctr"/>
                <a:r>
                  <a:rPr lang="en-US" sz="3200" b="1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32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1/1000 mm</a:t>
                </a:r>
                <a:endParaRPr 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5133703"/>
                <a:ext cx="5146765" cy="1345474"/>
              </a:xfrm>
              <a:prstGeom prst="rect">
                <a:avLst/>
              </a:prstGeom>
              <a:blipFill>
                <a:blip r:embed="rId4"/>
                <a:stretch>
                  <a:fillRect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1306285" y="2834643"/>
            <a:ext cx="13062" cy="679269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0900" y="1750423"/>
            <a:ext cx="6492245" cy="484632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Tế bào có kích thước nhỏ lớn, hầu hết quan sát được bằng mắt 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Tế bào có kích thước trung bình, tất cả quan sát được bằng mắt thường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Tế bào có kích thước nhỏ bé, phần lớn không quan sát được bằng mắt thường mà phải sử dụng kính hiển vi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52606" y="3317966"/>
            <a:ext cx="5773783" cy="26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4920" y="3718562"/>
            <a:ext cx="5608326" cy="587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43746" y="4149640"/>
            <a:ext cx="6039399" cy="239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794" y="4606844"/>
            <a:ext cx="5360132" cy="195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Point Star 25"/>
          <p:cNvSpPr/>
          <p:nvPr/>
        </p:nvSpPr>
        <p:spPr>
          <a:xfrm>
            <a:off x="11495314" y="3531326"/>
            <a:ext cx="378823" cy="3722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177450" y="4362995"/>
            <a:ext cx="378823" cy="3722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438706" y="5734597"/>
            <a:ext cx="378823" cy="3722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/>
          <p:cNvSpPr/>
          <p:nvPr/>
        </p:nvSpPr>
        <p:spPr>
          <a:xfrm rot="5400000">
            <a:off x="2781295" y="3839395"/>
            <a:ext cx="158937" cy="757645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/>
          <p:cNvSpPr/>
          <p:nvPr/>
        </p:nvSpPr>
        <p:spPr>
          <a:xfrm rot="5400000" flipH="1">
            <a:off x="4511038" y="3161212"/>
            <a:ext cx="187237" cy="927462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3406" y="3777352"/>
            <a:ext cx="548640" cy="5203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21531" y="4737474"/>
            <a:ext cx="431075" cy="67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29" grpId="0" animBg="1"/>
      <p:bldP spid="30" grpId="0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23" y="2390504"/>
            <a:ext cx="8634547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là đơn vị cấu trúc nên mọi cơ thể 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269" y="3108959"/>
            <a:ext cx="11273244" cy="108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Tế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bào có kích thước nhỏ bé, phần lớn không quan sát được bằng mắt thường mà phải sử dụng kính hiển vi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3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457199"/>
            <a:ext cx="4865914" cy="52904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6851" y="176276"/>
            <a:ext cx="4628606" cy="181588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bào hồng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 bào 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sợi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 bào thần 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sao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bào biểu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6376851" y="2599509"/>
            <a:ext cx="4258491" cy="3331028"/>
          </a:xfrm>
          <a:prstGeom prst="cloud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hình dạng tế bào?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23" y="2390504"/>
            <a:ext cx="8634547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là đơn vị cấu trúc nên mọi cơ thể 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269" y="3108959"/>
            <a:ext cx="11273244" cy="108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Tế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bào có kích thước nhỏ bé, phần lớn không quan sát được bằng mắt thường mà phải sử dụng kính hiển vi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708" y="4193176"/>
            <a:ext cx="11090365" cy="182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có nhiều hình dạng khác nhau: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hồng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đĩa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sợi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thần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biểu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35131" y="1186539"/>
            <a:ext cx="11575869" cy="401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về kích thước và hình dạng có ý nghĩa gì </a:t>
            </a:r>
            <a:r>
              <a:rPr lang="vi-VN" altLang="en-US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đối với sinh </a:t>
            </a:r>
            <a:r>
              <a:rPr lang="vi-VN" altLang="en-US" sz="28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vật?</a:t>
            </a:r>
            <a:endParaRPr lang="en-US" altLang="en-US" sz="2800" b="1" dirty="0" smtClean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hình dạng và kích thước của tế bào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cho sinh vật có thể sống.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latin typeface="+mj-lt"/>
              </a:rPr>
              <a:t>Sự </a:t>
            </a:r>
            <a:r>
              <a:rPr lang="vi-VN" sz="2800" dirty="0">
                <a:latin typeface="+mj-lt"/>
              </a:rPr>
              <a:t>khác nhau về hình dạng và kích thước của tế bào thể hiện sự phù hợp với chức năng mà tế bào đảm </a:t>
            </a:r>
            <a:r>
              <a:rPr lang="vi-VN" sz="2800" dirty="0" smtClean="0">
                <a:latin typeface="+mj-lt"/>
              </a:rPr>
              <a:t>nhận</a:t>
            </a:r>
            <a:endParaRPr lang="en-US" sz="2800" dirty="0" smtClean="0">
              <a:latin typeface="+mj-lt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hình dạng và kích thước của tế bào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sinh vật có thể sinh sản.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757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457199"/>
            <a:ext cx="5682342" cy="52904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29" y="450667"/>
            <a:ext cx="2619375" cy="28411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48057" y="365760"/>
            <a:ext cx="3148149" cy="3278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đĩa lõm 2 mặt</a:t>
            </a:r>
          </a:p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mạch máu</a:t>
            </a:r>
          </a:p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vận chuyển khí ôxi và cacbônic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457199"/>
            <a:ext cx="5682342" cy="52904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70" y="457199"/>
            <a:ext cx="2924175" cy="28346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70125" y="457198"/>
            <a:ext cx="2873829" cy="283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sợi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Chức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co dãn, tạo nên sự vận động</a:t>
            </a:r>
          </a:p>
        </p:txBody>
      </p:sp>
    </p:spTree>
    <p:extLst>
      <p:ext uri="{BB962C8B-B14F-4D97-AF65-F5344CB8AC3E}">
        <p14:creationId xmlns:p14="http://schemas.microsoft.com/office/powerpoint/2010/main" val="3159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457199"/>
            <a:ext cx="4865914" cy="52904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74183" y="457198"/>
            <a:ext cx="3069771" cy="283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sao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Chức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ứng và dẫn truyền xung thần kinh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46" y="316366"/>
            <a:ext cx="3409405" cy="344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0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4033" y="903072"/>
            <a:ext cx="9274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Về năng lực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2.1. Năng lực khoa học tự nhiên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khoa học tự nhiên: Trình bày được khái niệm và chức năng của tế bào; Nêu được hình dạng và kích thước điển hình của một số loại tế bào; Trình bày được cấu tạo tế bào và chức năng mỗi thành phẩn chính của tế bào; Phân biệt được tế bào nhân sơ và tế bào nhân thực, tế bào động vật và tế bào thực vật; Nhận biết được lục lạp là bào quan thực hiện chức năng quang hợp ở cây xanh; Nhận biết được tế bào là đơn vị cấu trúc và chức năng của sự sống; Nhận biết được sự lớn lên và phân chia của tê' bào và nêu được ý nghĩa của quá trình đó;</a:t>
            </a:r>
          </a:p>
        </p:txBody>
      </p:sp>
    </p:spTree>
    <p:extLst>
      <p:ext uri="{BB962C8B-B14F-4D97-AF65-F5344CB8AC3E}">
        <p14:creationId xmlns:p14="http://schemas.microsoft.com/office/powerpoint/2010/main" val="2271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35131" y="76196"/>
            <a:ext cx="11575869" cy="401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</a:t>
            </a:r>
          </a:p>
          <a:p>
            <a:pPr algn="ctr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về kích thước và hình dạng có ý nghĩa gì </a:t>
            </a:r>
            <a:r>
              <a:rPr lang="vi-VN" altLang="en-US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đối với sinh </a:t>
            </a:r>
            <a:r>
              <a:rPr lang="vi-VN" altLang="en-US" sz="28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vật?</a:t>
            </a:r>
            <a:endParaRPr lang="en-US" altLang="en-US" sz="2800" b="1" dirty="0" smtClean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hình dạng và kích thước của tế bào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cho sinh vật có thể sống.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latin typeface="+mj-lt"/>
              </a:rPr>
              <a:t>Sự </a:t>
            </a:r>
            <a:r>
              <a:rPr lang="vi-VN" sz="2800" dirty="0">
                <a:latin typeface="+mj-lt"/>
              </a:rPr>
              <a:t>khác nhau về hình dạng và kích thước của tế bào thể hiện sự phù hợp với chức năng mà tế bào đảm </a:t>
            </a:r>
            <a:r>
              <a:rPr lang="vi-VN" sz="2800" dirty="0" smtClean="0">
                <a:latin typeface="+mj-lt"/>
              </a:rPr>
              <a:t>nhận</a:t>
            </a:r>
            <a:endParaRPr lang="en-US" sz="2800" dirty="0" smtClean="0">
              <a:latin typeface="+mj-lt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hình dạng và kích thước của tế bào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 sinh vật có thể sinh sản.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193177"/>
            <a:ext cx="4348162" cy="25387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193176"/>
            <a:ext cx="4419600" cy="25387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0627" y="2129246"/>
            <a:ext cx="535577" cy="483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4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23" y="2390504"/>
            <a:ext cx="8634547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là đơn vị cấu trúc nên mọi cơ thể 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269" y="3108959"/>
            <a:ext cx="11273244" cy="108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Tế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bào có kích thước nhỏ bé, phần lớn không quan sát được bằng mắt thường mà phải sử dụng kính hiển vi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708" y="4193176"/>
            <a:ext cx="11090365" cy="182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có nhiều hình dạng khác nhau: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hồng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đĩa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sợi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thần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biểu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707" y="5608090"/>
            <a:ext cx="11090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+mj-lt"/>
              </a:rPr>
              <a:t>Sự </a:t>
            </a:r>
            <a:r>
              <a:rPr lang="vi-VN" sz="3200" dirty="0">
                <a:latin typeface="+mj-lt"/>
              </a:rPr>
              <a:t>khác nhau về hình dạng và kích thước của tế bào thể hiện sự phù hợp với chức năng mà tế bào đảm nhận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3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00" y="787400"/>
            <a:ext cx="8153400" cy="2971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ở nhà</a:t>
            </a: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hiểu thành phần chính của tế bào.</a:t>
            </a: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Nhờ đâu tế bào lớn lên được?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39" y="271026"/>
            <a:ext cx="102282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tự nhiên: Quan sát, phân biệt được tế bào nhân sơ, tế bào nhân thực, tế bào động vật, tế bào thực vật.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kiến thức, kĩ năng đã học: Nhận ra và giải thích được một số hiện tượng liên quan trong thực tiễn như: sự lớn lên của sinh vật, hiện tượng lành vết thương, hiện tượng mọc lại đuôi ở một số sinh vật...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839" y="2844182"/>
            <a:ext cx="10633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Năng lực chung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và tự học: Chủ động, tích cực thực hiện các nhiệm vụ được phân công trong học tập khi tìm hiểu về tế bào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và hợp tác: Xác định nội dung hợp tác nhóm, trao đổi về đặc điểm cấu tạo và sự phân chia của tế bào.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vấn đề và sáng tạo: Vận dụng linh hoạt các kiến thức, kĩ năng học được của bài tế bào để giải quyết vấn đề liên quan trong học tập và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946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217" y="297155"/>
            <a:ext cx="10332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Về phẩm chất: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Tích cực, chăm chi, có trách nhiệm trong hoàn thành nhiệm vụ học tập của cá nhân và của nhóm.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Trung thực trong học tập, đánh giá các kết quả học tập của bản thân và các bạn.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thích bộ môn, thích khám phá, tìm hiểu kiến thức sinh học.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4217" y="2461338"/>
            <a:ext cx="1009758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 BỊ DẠY HỌC VÀ HỌC LIỆU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vẽ: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17.1- SGK/85; 17.2, 17.3- SGK/86; 17.4, 17.5 – SGK/87; 17.6 (a,b), 17.7 (a,b), 17.8 –SGK/88 ).</a:t>
            </a: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cấu tạo tế bào, sự lớn lên và phân chia của tế bào.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Clip sự lớn lên của thực vật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(cây đậu)</a:t>
            </a:r>
          </a:p>
          <a:p>
            <a:pPr indent="360045" algn="just">
              <a:lnSpc>
                <a:spcPct val="115000"/>
              </a:lnSpc>
            </a:pPr>
            <a:r>
              <a:rPr lang="en-SG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1, 2, 3.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 TRÌNH DẠY 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Hoạt động 1: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Xác định vấn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79400" y="4152900"/>
            <a:ext cx="2984500" cy="2578100"/>
            <a:chOff x="279400" y="4152900"/>
            <a:chExt cx="2984500" cy="2578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508" y="4153047"/>
              <a:ext cx="2972392" cy="257795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9400" y="4152900"/>
              <a:ext cx="1625433" cy="2574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4833" y="5427465"/>
              <a:ext cx="1359067" cy="1274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30266" y="4149436"/>
            <a:ext cx="2984500" cy="2565294"/>
            <a:chOff x="3530266" y="4149436"/>
            <a:chExt cx="2984500" cy="25652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0266" y="4149436"/>
              <a:ext cx="2972392" cy="256181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889500" y="4165600"/>
              <a:ext cx="1625266" cy="2549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30266" y="5433824"/>
              <a:ext cx="1359068" cy="12809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1508" y="1365979"/>
            <a:ext cx="2984500" cy="2565400"/>
            <a:chOff x="291508" y="1365979"/>
            <a:chExt cx="2984500" cy="2565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616" y="1369567"/>
              <a:ext cx="2972392" cy="256181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91508" y="1365979"/>
              <a:ext cx="1625433" cy="2561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16939" y="1373031"/>
              <a:ext cx="1359068" cy="12809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72226" y="1300942"/>
            <a:ext cx="2978447" cy="2565400"/>
            <a:chOff x="3472226" y="1351742"/>
            <a:chExt cx="2978447" cy="2565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2227" y="1355330"/>
              <a:ext cx="2972392" cy="25618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4825240" y="1351742"/>
              <a:ext cx="1625433" cy="2561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2226" y="1373031"/>
              <a:ext cx="1359068" cy="12809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4189073"/>
            <a:ext cx="3187700" cy="249677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759700" y="4140200"/>
            <a:ext cx="55880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94401" y="4177574"/>
            <a:ext cx="1651000" cy="128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337800" y="4203700"/>
            <a:ext cx="4445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36100" y="4166454"/>
            <a:ext cx="1651000" cy="128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48600" y="6172200"/>
            <a:ext cx="4699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02017" y="5430333"/>
            <a:ext cx="1651000" cy="128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325100" y="61976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37047" y="5442970"/>
            <a:ext cx="1651000" cy="128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7423158" y="4749319"/>
            <a:ext cx="600891" cy="190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37400" y="73843"/>
            <a:ext cx="4229100" cy="3229845"/>
            <a:chOff x="7137400" y="73843"/>
            <a:chExt cx="4229100" cy="3229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7400" y="73843"/>
              <a:ext cx="4229100" cy="322984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318500" y="2908300"/>
              <a:ext cx="2159000" cy="36830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4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2" grpId="0"/>
      <p:bldP spid="38" grpId="0" animBg="1"/>
      <p:bldP spid="38" grpId="1" animBg="1"/>
      <p:bldP spid="43" grpId="0"/>
      <p:bldP spid="39" grpId="0" animBg="1"/>
      <p:bldP spid="39" grpId="1" animBg="1"/>
      <p:bldP spid="44" grpId="0"/>
      <p:bldP spid="40" grpId="0" animBg="1"/>
      <p:bldP spid="40" grpId="1" animBg="1"/>
      <p:bldP spid="45" grpId="0"/>
      <p:bldP spid="41" grpId="0" animBg="1"/>
      <p:bldP spid="41" grpId="1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520"/>
            <a:ext cx="5524500" cy="4231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2311400"/>
            <a:ext cx="5322887" cy="44069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7200" y="0"/>
            <a:ext cx="5168900" cy="2095500"/>
          </a:xfrm>
          <a:prstGeom prst="cloud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cấu trúc nên ngôi nhà là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616700" y="63500"/>
            <a:ext cx="5168900" cy="2095500"/>
          </a:xfrm>
          <a:prstGeom prst="cloudCallou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cấu trúc nên tổ ong là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8" descr="Planta de tomate de dibujos animados ais... | Premium Vector #Freepik  #vector #flor #comida #arbol #hoja | Plantas de tomate, Tomates dibujo, 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" y="178932"/>
            <a:ext cx="3161625" cy="472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47611" y="178932"/>
            <a:ext cx="3239588" cy="4724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05" y="178932"/>
            <a:ext cx="3354758" cy="4724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293223" y="4846322"/>
            <a:ext cx="9849394" cy="1175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sống (sinh vật)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5084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03118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1662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 2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TOANTHANG</dc:creator>
  <cp:lastModifiedBy>TOANTHANG</cp:lastModifiedBy>
  <cp:revision>35</cp:revision>
  <dcterms:created xsi:type="dcterms:W3CDTF">2021-10-09T09:54:35Z</dcterms:created>
  <dcterms:modified xsi:type="dcterms:W3CDTF">2021-10-16T01:42:57Z</dcterms:modified>
</cp:coreProperties>
</file>