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5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0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2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6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5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1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2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1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B7E3-7417-44F7-A673-4163418ADC7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B9A28-319A-4B0B-B35A-57A97B20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9220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 1: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Văn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bản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“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Bài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học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đường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đời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đầu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tiên</a:t>
            </a:r>
            <a:r>
              <a:rPr lang="en-US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”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trích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tác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phẩm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nào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?</a:t>
            </a:r>
            <a:b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Đất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rừng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phương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Nam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en-US" sz="22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Quê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Ngoại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C.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Dế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Mèn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phiêu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lưu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kí</a:t>
            </a:r>
            <a:endParaRPr lang="en-US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>
              <a:lnSpc>
                <a:spcPct val="120000"/>
              </a:lnSpc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Tuyển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tập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Tô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Hoài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en-US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>
              <a:lnSpc>
                <a:spcPct val="120000"/>
              </a:lnSpc>
            </a:pPr>
            <a:endParaRPr lang="vi-VN" sz="22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>
              <a:lnSpc>
                <a:spcPct val="120000"/>
              </a:lnSpc>
            </a:pPr>
            <a:r>
              <a:rPr lang="en-US" sz="22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2: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Bài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học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đường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đời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đầu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tiên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mà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Dế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Mèn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rút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ra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qua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cái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chết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Dế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Choắt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gì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?</a:t>
            </a:r>
          </a:p>
          <a:p>
            <a:pPr lvl="0">
              <a:lnSpc>
                <a:spcPct val="120000"/>
              </a:lnSpc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nên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trêu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ghẹo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những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con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vật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khác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nhất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họ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hàng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nhà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Cốc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Nếu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ai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nhờ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mình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giúp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đỡ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thì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phải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nhiệt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t</a:t>
            </a:r>
            <a:r>
              <a:rPr lang="vi-VN" sz="2200" smtClean="0">
                <a:solidFill>
                  <a:prstClr val="black"/>
                </a:solidFill>
                <a:latin typeface="Times New Roman"/>
                <a:ea typeface="Times New Roman"/>
              </a:rPr>
              <a:t>ình</a:t>
            </a:r>
            <a:r>
              <a:rPr lang="en-US" sz="220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thực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hiện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nếu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ngày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mình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cần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thì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sẽ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ai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giúp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đỡ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C. Ở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đời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mà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thói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hung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hăng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ích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kỉ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thì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sớm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muộn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rồi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cũng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mang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vạ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vào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thân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Cần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đối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xử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với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mọi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thân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thiện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hòa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nhã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tránh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thái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độ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kiêu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căng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hung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hăng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xem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thường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khác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để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tránh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những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hậu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quả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đáng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tiếc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116897" y="19050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116898" y="54864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7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3958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/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3: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Times New Roman"/>
              </a:rPr>
              <a:t>Truyện cổ tích thần kỳ không có đặc điểm nào sau đây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?</a:t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Times New Roman"/>
              </a:rPr>
              <a:t>Thể hiện ước mơ khát vọng về công bằng và hạnh phúc.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Times New Roman"/>
              </a:rPr>
              <a:t>Giải thích đặc điểm của một số con vật trong thế giới loài vật.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C.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Times New Roman"/>
              </a:rPr>
              <a:t>Kể về số phận của những con người bất hạnh.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Times New Roman"/>
              </a:rPr>
              <a:t>Có sự tham gia của các yếu tố hoang đường kì ảo.</a:t>
            </a:r>
            <a:r>
              <a:rPr lang="vi-VN" sz="2400" dirty="0">
                <a:solidFill>
                  <a:srgbClr val="000000"/>
                </a:solidFill>
                <a:ea typeface="Times New Roman"/>
              </a:rPr>
              <a:t>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0480" marR="30480"/>
            <a:endParaRPr lang="vi-VN" sz="24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30480" marR="30480"/>
            <a:r>
              <a:rPr lang="vi-VN" sz="2400" b="1" dirty="0" smtClean="0">
                <a:solidFill>
                  <a:prstClr val="black"/>
                </a:solidFill>
                <a:latin typeface="Times New Roman"/>
                <a:ea typeface="Calibri"/>
              </a:rPr>
              <a:t>Câu 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4</a:t>
            </a:r>
            <a:r>
              <a:rPr lang="vi-VN" sz="2400" b="1" dirty="0">
                <a:solidFill>
                  <a:prstClr val="black"/>
                </a:solidFill>
                <a:latin typeface="Times New Roman"/>
                <a:ea typeface="Calibri"/>
              </a:rPr>
              <a:t>: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truyện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Thánh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Gióng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”,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cậu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bé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Gióng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tiếng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đầu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0480" marR="30480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Gióng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sáu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tuổi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đòi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chăn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trâu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" marR="28575" algn="just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mẹ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Gióng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" marR="28575" algn="just"/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sứ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nhà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vua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báo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chúa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kén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phò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" marR="28575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nghe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sứ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giả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vua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loan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truyền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tìm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tài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giỏi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cứu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nước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phá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giặc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Ân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328612" y="171147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Oval 14"/>
          <p:cNvSpPr>
            <a:spLocks noChangeArrowheads="1"/>
          </p:cNvSpPr>
          <p:nvPr/>
        </p:nvSpPr>
        <p:spPr bwMode="auto">
          <a:xfrm>
            <a:off x="328612" y="51054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2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5: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Tìm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ghép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“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Mặt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mũi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nó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lúc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nào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cũng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nhăn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nhó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như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bà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già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đau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khổ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.’’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A</a:t>
            </a:r>
            <a:r>
              <a:rPr lang="x-none" sz="240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Mặt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mũi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     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B</a:t>
            </a:r>
            <a:r>
              <a:rPr lang="x-none" sz="240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nhó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</a:t>
            </a:r>
            <a:r>
              <a:rPr lang="x-none" sz="240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Lúc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nào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</a:t>
            </a:r>
            <a:r>
              <a:rPr lang="x-none" sz="240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nhăn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    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vi-VN" sz="24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6: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Chọn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thích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hợp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điền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chỗ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trống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</a:p>
          <a:p>
            <a:pPr lvl="0" algn="just"/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Mặt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hồ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……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ánh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trăng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như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một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chiếc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gương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tráng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bạc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Chiếu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tỏa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Lấp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lánh</a:t>
            </a:r>
            <a:r>
              <a:rPr lang="en-US" sz="2400" dirty="0">
                <a:latin typeface="Times New Roman"/>
                <a:ea typeface="Times New Roman"/>
              </a:rPr>
              <a:t>.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Lấp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Rực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381000" y="1690688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405678" y="50292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1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89844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7: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Cho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dụng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việc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mở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rộng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thành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phần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chính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“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vườn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cả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đêm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”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rõ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tin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vị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trí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nhấn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mạnh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gian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diễn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âm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thanh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hay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hơn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dễ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đọc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hơn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vừa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rõ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tin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vị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trí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vừa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nhấn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mạnh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gian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âm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thanh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endParaRPr lang="vi-VN" sz="24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8: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Nêu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dụng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trạng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ngữ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</a:p>
          <a:p>
            <a:pPr lvl="0"/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nhà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Sọ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Dừa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cỗ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bàn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thật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linh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đình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gia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nhân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chạy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ra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chạy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vào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tấp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nập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A.Thời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gian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B.Nơi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chốn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C.Nguyên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nhân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D.Mục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đích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633412" y="53340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709612" y="27432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9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38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1: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loại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Bài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học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đường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đời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đầu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tiên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?</a:t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cười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b="1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đồng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thoại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cổ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tích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ngụ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ngôn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endParaRPr lang="vi-VN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Câu 2: Tác giả của văn bản “</a:t>
            </a:r>
            <a:r>
              <a:rPr lang="pt-BR" sz="2400" b="1" i="1" dirty="0" smtClean="0">
                <a:effectLst/>
                <a:latin typeface="Times New Roman"/>
                <a:ea typeface="Times New Roman"/>
              </a:rPr>
              <a:t>Việt Nam quê hương ta</a:t>
            </a:r>
            <a:r>
              <a:rPr lang="pt-BR" sz="2400" dirty="0" smtClean="0">
                <a:effectLst/>
                <a:latin typeface="Times New Roman"/>
                <a:ea typeface="Times New Roman"/>
              </a:rPr>
              <a:t>” là ai</a:t>
            </a:r>
            <a:r>
              <a:rPr lang="pt-B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pt-BR" sz="2400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A. Bùi Mạnh Nhị.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B. Tô Hoài.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C. Nguyễn Đình Thi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pt-BR" sz="2400" dirty="0" smtClean="0">
                <a:effectLst/>
                <a:latin typeface="Times New Roman"/>
                <a:ea typeface="Times New Roman"/>
              </a:rPr>
              <a:t>Nguyễn Đức Mậu.             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343333" y="1721644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374072" y="434946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72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838200"/>
            <a:ext cx="89916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 err="1">
                <a:latin typeface="Times New Roman"/>
                <a:ea typeface="Times New Roman"/>
              </a:rPr>
              <a:t>Câu</a:t>
            </a:r>
            <a:r>
              <a:rPr lang="en-US" sz="2200" dirty="0">
                <a:latin typeface="Times New Roman"/>
                <a:ea typeface="Times New Roman"/>
              </a:rPr>
              <a:t> 3:</a:t>
            </a:r>
            <a:r>
              <a:rPr lang="x-none" sz="2200">
                <a:latin typeface="Times New Roman"/>
                <a:ea typeface="Times New Roman"/>
              </a:rPr>
              <a:t>Trong truyện Thánh Gióng, chi tiết nào </a:t>
            </a:r>
            <a:r>
              <a:rPr lang="x-none" sz="2200" b="1">
                <a:latin typeface="Times New Roman"/>
                <a:ea typeface="Times New Roman"/>
              </a:rPr>
              <a:t>không</a:t>
            </a:r>
            <a:r>
              <a:rPr lang="x-none" sz="2200">
                <a:latin typeface="Times New Roman"/>
                <a:ea typeface="Times New Roman"/>
              </a:rPr>
              <a:t> đúng khi nói về sự ra đời của </a:t>
            </a:r>
            <a:r>
              <a:rPr lang="en-US" sz="2200" dirty="0" err="1">
                <a:latin typeface="Times New Roman"/>
                <a:ea typeface="Times New Roman"/>
              </a:rPr>
              <a:t>Thánh</a:t>
            </a:r>
            <a:r>
              <a:rPr lang="en-US" sz="2200" dirty="0">
                <a:latin typeface="Times New Roman"/>
                <a:ea typeface="Times New Roman"/>
              </a:rPr>
              <a:t> </a:t>
            </a:r>
            <a:r>
              <a:rPr lang="x-none" sz="2200">
                <a:latin typeface="Times New Roman"/>
                <a:ea typeface="Times New Roman"/>
              </a:rPr>
              <a:t>Gióng?</a:t>
            </a:r>
            <a:endParaRPr lang="en-US" sz="22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200" dirty="0">
                <a:latin typeface="Times New Roman"/>
                <a:ea typeface="Times New Roman"/>
              </a:rPr>
              <a:t>A</a:t>
            </a:r>
            <a:r>
              <a:rPr lang="x-none" sz="2200">
                <a:latin typeface="Times New Roman"/>
                <a:ea typeface="Times New Roman"/>
              </a:rPr>
              <a:t>. Mẹ Gióng mang thai, 9 tháng sau sinh ra một cậu bé mặt mũi khôi ngô, tuấn tú</a:t>
            </a:r>
            <a:endParaRPr lang="en-US" sz="22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200">
                <a:latin typeface="Times New Roman"/>
                <a:ea typeface="Times New Roman"/>
              </a:rPr>
              <a:t>B. Mang thai 12 tháng mới sinh Gióng.</a:t>
            </a:r>
            <a:endParaRPr lang="en-US" sz="22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200">
                <a:latin typeface="Times New Roman"/>
                <a:ea typeface="Times New Roman"/>
              </a:rPr>
              <a:t>C. Lên ba tuổi vẫn không biết đi, không biết nói cười </a:t>
            </a:r>
            <a:endParaRPr lang="en-US" sz="22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/>
                <a:ea typeface="Times New Roman"/>
              </a:rPr>
              <a:t>D</a:t>
            </a:r>
            <a:r>
              <a:rPr lang="x-none" sz="2200">
                <a:latin typeface="Times New Roman"/>
                <a:ea typeface="Times New Roman"/>
              </a:rPr>
              <a:t>. Bà mẹ thấy một vết chân to, liền đặt chân vào ướm thử, không ngờ về nhà bà thụ thai.</a:t>
            </a:r>
            <a:endParaRPr lang="en-US" sz="22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2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4: Chi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Bà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con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đều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vui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mừng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gom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góp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gạo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nuôi</a:t>
            </a:r>
            <a:r>
              <a:rPr lang="en-US" sz="2200" b="1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en-US" sz="2200" b="1" i="1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ý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nghĩa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?</a:t>
            </a:r>
            <a:br>
              <a:rPr lang="en-US" sz="2200" dirty="0" smtClean="0">
                <a:effectLst/>
                <a:latin typeface="Times New Roman"/>
                <a:ea typeface="Times New Roman"/>
              </a:rPr>
            </a:br>
            <a:r>
              <a:rPr lang="en-US" sz="22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thương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gia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đình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200" dirty="0" smtClean="0">
                <a:effectLst/>
                <a:latin typeface="Times New Roman"/>
                <a:ea typeface="Times New Roman"/>
              </a:rPr>
            </a:br>
            <a:r>
              <a:rPr lang="en-US" sz="22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mong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muốn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cậu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lớn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nhanh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200" dirty="0" smtClean="0">
                <a:effectLst/>
                <a:latin typeface="Times New Roman"/>
                <a:ea typeface="Times New Roman"/>
              </a:rPr>
            </a:br>
            <a:r>
              <a:rPr lang="en-US" sz="22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niệm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“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hàng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xóm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láng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giềng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tối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lửa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tắt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đèn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nhau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”</a:t>
            </a:r>
            <a:br>
              <a:rPr lang="en-US" sz="2200" dirty="0" smtClean="0">
                <a:effectLst/>
                <a:latin typeface="Times New Roman"/>
                <a:ea typeface="Times New Roman"/>
              </a:rPr>
            </a:br>
            <a:r>
              <a:rPr lang="en-US" sz="22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lòng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yêu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nồng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nàn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tinh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thần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đoàn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> ta</a:t>
            </a:r>
            <a:endParaRPr lang="en-US" sz="2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152400" y="1929029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138545" y="6319243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ÔN TẬP CUỐI KÌ 1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838200"/>
            <a:ext cx="8763000" cy="502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305">
              <a:lnSpc>
                <a:spcPct val="106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</a:rPr>
              <a:t>Câu </a:t>
            </a:r>
            <a:r>
              <a:rPr lang="en-US" sz="2400" dirty="0">
                <a:latin typeface="Times New Roman"/>
                <a:ea typeface="Calibri"/>
              </a:rPr>
              <a:t>5</a:t>
            </a:r>
            <a:r>
              <a:rPr lang="vi-VN" sz="2400" dirty="0">
                <a:latin typeface="Times New Roman"/>
                <a:ea typeface="Calibri"/>
              </a:rPr>
              <a:t>:</a:t>
            </a:r>
            <a:r>
              <a:rPr lang="vi-VN" sz="2400" b="1" dirty="0">
                <a:latin typeface="Times New Roman"/>
                <a:ea typeface="Calibri"/>
              </a:rPr>
              <a:t> </a:t>
            </a:r>
            <a:r>
              <a:rPr lang="vi-VN" sz="2400" dirty="0">
                <a:latin typeface="Times New Roman"/>
                <a:ea typeface="Calibri"/>
              </a:rPr>
              <a:t>Trạng ngữ trong câu </a:t>
            </a:r>
            <a:r>
              <a:rPr lang="vi-VN" sz="2400" b="1" i="1" dirty="0">
                <a:latin typeface="Times New Roman"/>
                <a:ea typeface="Calibri"/>
              </a:rPr>
              <a:t>“Ngày xưa, </a:t>
            </a:r>
            <a:r>
              <a:rPr lang="en-US" sz="2400" b="1" i="1" dirty="0" err="1">
                <a:latin typeface="Times New Roman"/>
                <a:ea typeface="Calibri"/>
              </a:rPr>
              <a:t>Hùng</a:t>
            </a:r>
            <a:r>
              <a:rPr lang="en-US" sz="2400" b="1" i="1" dirty="0">
                <a:latin typeface="Times New Roman"/>
                <a:ea typeface="Calibri"/>
              </a:rPr>
              <a:t> </a:t>
            </a:r>
            <a:r>
              <a:rPr lang="en-US" sz="2400" b="1" i="1" dirty="0" err="1">
                <a:latin typeface="Times New Roman"/>
                <a:ea typeface="Calibri"/>
              </a:rPr>
              <a:t>học</a:t>
            </a:r>
            <a:r>
              <a:rPr lang="en-US" sz="2400" b="1" i="1" dirty="0">
                <a:latin typeface="Times New Roman"/>
                <a:ea typeface="Calibri"/>
              </a:rPr>
              <a:t> </a:t>
            </a:r>
            <a:r>
              <a:rPr lang="en-US" sz="2400" b="1" i="1" dirty="0" err="1">
                <a:latin typeface="Times New Roman"/>
                <a:ea typeface="Calibri"/>
              </a:rPr>
              <a:t>rất</a:t>
            </a:r>
            <a:r>
              <a:rPr lang="en-US" sz="2400" b="1" i="1" dirty="0">
                <a:latin typeface="Times New Roman"/>
                <a:ea typeface="Calibri"/>
              </a:rPr>
              <a:t> </a:t>
            </a:r>
            <a:r>
              <a:rPr lang="en-US" sz="2400" b="1" i="1" dirty="0" err="1">
                <a:latin typeface="Times New Roman"/>
                <a:ea typeface="Calibri"/>
              </a:rPr>
              <a:t>giỏi</a:t>
            </a:r>
            <a:r>
              <a:rPr lang="en-US" sz="2400" b="1" i="1" dirty="0">
                <a:latin typeface="Times New Roman"/>
                <a:ea typeface="Calibri"/>
              </a:rPr>
              <a:t>.” </a:t>
            </a:r>
            <a:r>
              <a:rPr lang="en-US" sz="2400" dirty="0" err="1">
                <a:latin typeface="Times New Roman"/>
                <a:ea typeface="Calibri"/>
              </a:rPr>
              <a:t>bổ</a:t>
            </a:r>
            <a:r>
              <a:rPr lang="en-US" sz="2400" dirty="0">
                <a:latin typeface="Times New Roman"/>
                <a:ea typeface="Calibri"/>
              </a:rPr>
              <a:t> sung ý </a:t>
            </a:r>
            <a:r>
              <a:rPr lang="en-US" sz="2400" dirty="0" err="1">
                <a:latin typeface="Times New Roman"/>
                <a:ea typeface="Calibri"/>
              </a:rPr>
              <a:t>nghĩa</a:t>
            </a:r>
            <a:r>
              <a:rPr lang="en-US" sz="2400" dirty="0">
                <a:latin typeface="Times New Roman"/>
                <a:ea typeface="Calibri"/>
              </a:rPr>
              <a:t> </a:t>
            </a:r>
            <a:r>
              <a:rPr lang="en-US" sz="2400" dirty="0" err="1">
                <a:latin typeface="Times New Roman"/>
                <a:ea typeface="Calibri"/>
              </a:rPr>
              <a:t>về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R="27305" algn="just">
              <a:lnSpc>
                <a:spcPct val="106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Calibri"/>
              </a:rPr>
              <a:t>A</a:t>
            </a:r>
            <a:r>
              <a:rPr lang="vi-VN" sz="2400" dirty="0">
                <a:latin typeface="Times New Roman"/>
                <a:ea typeface="Calibri"/>
              </a:rPr>
              <a:t>. thời gian.</a:t>
            </a:r>
            <a:r>
              <a:rPr lang="en-US" sz="2400" dirty="0">
                <a:latin typeface="Times New Roman"/>
                <a:ea typeface="Calibri"/>
              </a:rPr>
              <a:t>  </a:t>
            </a:r>
            <a:r>
              <a:rPr lang="vi-VN" sz="2400" dirty="0">
                <a:latin typeface="Times New Roman"/>
                <a:ea typeface="Calibri"/>
              </a:rPr>
              <a:t>  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R="27305" algn="just">
              <a:lnSpc>
                <a:spcPct val="106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Calibri"/>
              </a:rPr>
              <a:t>B. </a:t>
            </a:r>
            <a:r>
              <a:rPr lang="vi-VN" sz="2400" dirty="0">
                <a:latin typeface="Times New Roman"/>
                <a:ea typeface="Calibri"/>
              </a:rPr>
              <a:t>nơi chốn.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R="27305" algn="just">
              <a:lnSpc>
                <a:spcPct val="106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</a:rPr>
              <a:t>C. mục đích.</a:t>
            </a:r>
            <a:r>
              <a:rPr lang="en-US" sz="2400" dirty="0">
                <a:latin typeface="Times New Roman"/>
                <a:ea typeface="Calibri"/>
              </a:rPr>
              <a:t>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R="27305" algn="just">
              <a:lnSpc>
                <a:spcPct val="106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</a:rPr>
              <a:t>D. nguyên nhân.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vi-VN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6: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sau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thành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phần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chủ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mở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rộng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?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gáy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gáy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to.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đang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hót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chú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xinh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xắn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đang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hót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véo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von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trên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cành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152400" y="16764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152400" y="5410200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72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0"/>
            <a:ext cx="76962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prstClr val="black"/>
                </a:solidFill>
                <a:latin typeface="Times New Roman"/>
              </a:rPr>
              <a:t>ÔN TẬP CUỐI KÌ 1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838200"/>
            <a:ext cx="8534400" cy="5834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7: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Tác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dụng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việc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mở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rộng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chủ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: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“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cái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vuốt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ở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chân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, ở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khoeo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cứ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cứng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dần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nhọn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hoắt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.” </a:t>
            </a:r>
            <a:r>
              <a:rPr lang="en-US" sz="24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tin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dòng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khó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hiểu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tin ở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phần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chủ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rõ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ràng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cụ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dễ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đọc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làm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tin ở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phần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vị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rõ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ràng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cụ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</a:rPr>
              <a:t> 8: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Tìm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từ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láy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có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</a:rPr>
              <a:t>: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i="1" dirty="0">
                <a:latin typeface="Times New Roman"/>
                <a:ea typeface="Times New Roman"/>
              </a:rPr>
              <a:t>“ </a:t>
            </a:r>
            <a:r>
              <a:rPr lang="en-US" sz="2400" b="1" i="1" dirty="0" err="1">
                <a:latin typeface="Times New Roman"/>
                <a:ea typeface="Times New Roman"/>
              </a:rPr>
              <a:t>Nghĩ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tủi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thân</a:t>
            </a:r>
            <a:r>
              <a:rPr lang="en-US" sz="2400" b="1" i="1" dirty="0">
                <a:latin typeface="Times New Roman"/>
                <a:ea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</a:rPr>
              <a:t>công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chúa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Út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ngồi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khóc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thút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thít</a:t>
            </a:r>
            <a:r>
              <a:rPr lang="en-US" sz="2400" b="1" i="1" dirty="0">
                <a:latin typeface="Times New Roman"/>
                <a:ea typeface="Times New Roman"/>
              </a:rPr>
              <a:t>.’’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A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Tủi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thân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B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Công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chúa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C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Thút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thít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     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D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Ngồi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khóc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          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276225" y="2147888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304800" y="5653088"/>
            <a:ext cx="409575" cy="366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652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2021-12-10T16:19:54Z</dcterms:created>
  <dcterms:modified xsi:type="dcterms:W3CDTF">2024-05-11T14:09:16Z</dcterms:modified>
</cp:coreProperties>
</file>