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76" r:id="rId3"/>
    <p:sldId id="387" r:id="rId4"/>
    <p:sldId id="358" r:id="rId5"/>
    <p:sldId id="388" r:id="rId6"/>
    <p:sldId id="360" r:id="rId7"/>
    <p:sldId id="392" r:id="rId8"/>
    <p:sldId id="391" r:id="rId9"/>
    <p:sldId id="390" r:id="rId10"/>
    <p:sldId id="369" r:id="rId11"/>
    <p:sldId id="393" r:id="rId12"/>
    <p:sldId id="396" r:id="rId13"/>
    <p:sldId id="384" r:id="rId14"/>
    <p:sldId id="371" r:id="rId15"/>
    <p:sldId id="373"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FF99"/>
    <a:srgbClr val="00FF00"/>
    <a:srgbClr val="FFCCCC"/>
    <a:srgbClr val="800080"/>
    <a:srgbClr val="800000"/>
    <a:srgbClr val="FFFF66"/>
    <a:srgbClr val="006600"/>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3064-F03D-4726-8FA8-0551351DD05E}" type="datetimeFigureOut">
              <a:rPr lang="en-US" smtClean="0"/>
              <a:pPr/>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9BFF-0C57-47B9-908D-366D4104AB05}" type="slidenum">
              <a:rPr lang="en-US" smtClean="0"/>
              <a:pPr/>
              <a:t>‹#›</a:t>
            </a:fld>
            <a:endParaRPr lang="en-US"/>
          </a:p>
        </p:txBody>
      </p:sp>
    </p:spTree>
    <p:extLst>
      <p:ext uri="{BB962C8B-B14F-4D97-AF65-F5344CB8AC3E}">
        <p14:creationId xmlns:p14="http://schemas.microsoft.com/office/powerpoint/2010/main" val="321652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52E138-2CDA-4C6F-B915-5B0318A20B6A}"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7E05FE9-E6BD-42F0-9B88-66E623AE3E12}"/>
              </a:ext>
            </a:extLst>
          </p:cNvPr>
          <p:cNvSpPr>
            <a:spLocks noGrp="1"/>
          </p:cNvSpPr>
          <p:nvPr>
            <p:ph type="dt" sz="half" idx="10"/>
          </p:nvPr>
        </p:nvSpPr>
        <p:spPr/>
        <p:txBody>
          <a:bodyPr/>
          <a:lstStyle/>
          <a:p>
            <a:fld id="{02169DA6-046C-4967-B34A-255AEAE7B22A}" type="datetimeFigureOut">
              <a:rPr lang="zh-CN" altLang="en-US" smtClean="0">
                <a:solidFill>
                  <a:prstClr val="black">
                    <a:tint val="75000"/>
                  </a:prstClr>
                </a:solidFill>
              </a:rPr>
              <a:pPr/>
              <a:t>2024/5/11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DE8076CD-E18F-4C69-AF0B-E87F42641CE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4F7941C9-C81C-47F0-A6FD-24E18BE1F2EF}"/>
              </a:ext>
            </a:extLst>
          </p:cNvPr>
          <p:cNvSpPr>
            <a:spLocks noGrp="1"/>
          </p:cNvSpPr>
          <p:nvPr>
            <p:ph type="sldNum" sz="quarter" idx="12"/>
          </p:nvPr>
        </p:nvSpPr>
        <p:spPr/>
        <p:txBody>
          <a:bodyPr/>
          <a:lstStyle/>
          <a:p>
            <a:fld id="{A67559F2-314E-4E8F-8214-2331876438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0990337"/>
      </p:ext>
    </p:extLst>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2E138-2CDA-4C6F-B915-5B0318A20B6A}"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2E138-2CDA-4C6F-B915-5B0318A20B6A}"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2E138-2CDA-4C6F-B915-5B0318A20B6A}"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2E138-2CDA-4C6F-B915-5B0318A20B6A}"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E138-2CDA-4C6F-B915-5B0318A20B6A}"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E138-2CDA-4C6F-B915-5B0318A20B6A}"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8839-0661-4EE9-8E97-1CBFC01B5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D875F6F-D489-4565-9674-A34B964ECB5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6BE102C-A180-426A-8378-36E28A85088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ECA7E70-40FE-4ED4-BBB8-C794197481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9DA6-046C-4967-B34A-255AEAE7B22A}" type="datetimeFigureOut">
              <a:rPr lang="zh-CN" altLang="en-US" smtClean="0">
                <a:solidFill>
                  <a:prstClr val="black">
                    <a:tint val="75000"/>
                  </a:prstClr>
                </a:solidFill>
              </a:rPr>
              <a:pPr/>
              <a:t>2024/5/11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C6717C5-E78D-46E2-82AB-B37186C0EE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1843D8B-BE6D-4523-97CB-7764F496A6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559F2-314E-4E8F-8214-233187643811}"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xmlns="" id="{B14121A1-068E-4AD1-A2D2-F767829648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02" y="0"/>
            <a:ext cx="9187102" cy="6858000"/>
          </a:xfrm>
          <a:prstGeom prst="rect">
            <a:avLst/>
          </a:prstGeom>
        </p:spPr>
      </p:pic>
    </p:spTree>
    <p:extLst>
      <p:ext uri="{BB962C8B-B14F-4D97-AF65-F5344CB8AC3E}">
        <p14:creationId xmlns:p14="http://schemas.microsoft.com/office/powerpoint/2010/main" val="27412186"/>
      </p:ext>
    </p:extLst>
  </p:cSld>
  <p:clrMap bg1="lt1" tx1="dk1" bg2="lt2" tx2="dk2" accent1="accent1" accent2="accent2" accent3="accent3" accent4="accent4" accent5="accent5" accent6="accent6" hlink="hlink" folHlink="folHlink"/>
  <p:sldLayoutIdLst>
    <p:sldLayoutId id="2147483661" r:id="rId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28800" y="1666220"/>
            <a:ext cx="6324600" cy="646331"/>
          </a:xfrm>
          <a:prstGeom prst="rect">
            <a:avLst/>
          </a:prstGeom>
          <a:noFill/>
        </p:spPr>
        <p:txBody>
          <a:bodyPr wrap="square" rtlCol="0">
            <a:spAutoFit/>
          </a:bodyPr>
          <a:lstStyle/>
          <a:p>
            <a:r>
              <a:rPr lang="en-US" sz="3600" b="1" smtClean="0">
                <a:solidFill>
                  <a:srgbClr val="FF0066"/>
                </a:solidFill>
                <a:latin typeface="Times New Roman" pitchFamily="18" charset="0"/>
                <a:cs typeface="Times New Roman" pitchFamily="18" charset="0"/>
              </a:rPr>
              <a:t>CHỊ SẼ GỌI EM BẰNG TÊN</a:t>
            </a:r>
            <a:endParaRPr lang="en-US" sz="3600" b="1">
              <a:solidFill>
                <a:srgbClr val="FF0066"/>
              </a:solidFill>
              <a:latin typeface="Times New Roman" pitchFamily="18" charset="0"/>
              <a:cs typeface="Times New Roman" pitchFamily="18" charset="0"/>
            </a:endParaRPr>
          </a:p>
        </p:txBody>
      </p:sp>
      <p:sp>
        <p:nvSpPr>
          <p:cNvPr id="17" name="TextBox 16"/>
          <p:cNvSpPr txBox="1"/>
          <p:nvPr/>
        </p:nvSpPr>
        <p:spPr>
          <a:xfrm>
            <a:off x="3505200" y="1124857"/>
            <a:ext cx="2038133" cy="523220"/>
          </a:xfrm>
          <a:prstGeom prst="rect">
            <a:avLst/>
          </a:prstGeom>
          <a:noFill/>
        </p:spPr>
        <p:txBody>
          <a:bodyPr wrap="square" rtlCol="0">
            <a:spAutoFit/>
          </a:bodyPr>
          <a:lstStyle/>
          <a:p>
            <a:r>
              <a:rPr lang="en-US" sz="2800" b="1" dirty="0" smtClean="0">
                <a:solidFill>
                  <a:srgbClr val="00B050"/>
                </a:solidFill>
                <a:latin typeface="Times New Roman" pitchFamily="18" charset="0"/>
                <a:cs typeface="Times New Roman" pitchFamily="18" charset="0"/>
              </a:rPr>
              <a:t>TIẾT 89</a:t>
            </a:r>
            <a:endParaRPr lang="en-US" sz="2800" b="1" dirty="0">
              <a:solidFill>
                <a:srgbClr val="00B050"/>
              </a:solidFill>
              <a:latin typeface="Times New Roman" pitchFamily="18" charset="0"/>
              <a:cs typeface="Times New Roman" pitchFamily="18" charset="0"/>
            </a:endParaRPr>
          </a:p>
        </p:txBody>
      </p:sp>
      <p:sp>
        <p:nvSpPr>
          <p:cNvPr id="15" name="TextBox 14"/>
          <p:cNvSpPr txBox="1"/>
          <p:nvPr/>
        </p:nvSpPr>
        <p:spPr>
          <a:xfrm>
            <a:off x="3505200" y="2384363"/>
            <a:ext cx="5624286" cy="461665"/>
          </a:xfrm>
          <a:prstGeom prst="rect">
            <a:avLst/>
          </a:prstGeom>
          <a:noFill/>
        </p:spPr>
        <p:txBody>
          <a:bodyPr wrap="square" rtlCol="0">
            <a:spAutoFit/>
          </a:bodyPr>
          <a:lstStyle/>
          <a:p>
            <a:pPr algn="r"/>
            <a:r>
              <a:rPr lang="en-US" sz="2400">
                <a:latin typeface="Times New Roman" pitchFamily="18" charset="0"/>
                <a:cs typeface="Times New Roman" pitchFamily="18" charset="0"/>
              </a:rPr>
              <a:t>Jack canfield &amp; Mack victor Hansen</a:t>
            </a:r>
            <a:r>
              <a:rPr lang="en-US">
                <a:effectLst>
                  <a:outerShdw blurRad="50800" dist="38100" algn="tr" rotWithShape="0">
                    <a:prstClr val="black">
                      <a:alpha val="40000"/>
                    </a:prstClr>
                  </a:outerShdw>
                </a:effectLst>
              </a:rPr>
              <a:t>.</a:t>
            </a:r>
            <a:endParaRPr lang="en-US"/>
          </a:p>
        </p:txBody>
      </p:sp>
    </p:spTree>
    <p:extLst>
      <p:ext uri="{BB962C8B-B14F-4D97-AF65-F5344CB8AC3E}">
        <p14:creationId xmlns:p14="http://schemas.microsoft.com/office/powerpoint/2010/main" val="271956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2616101"/>
          </a:xfrm>
          <a:prstGeom prst="rect">
            <a:avLst/>
          </a:prstGeom>
        </p:spPr>
        <p:txBody>
          <a:bodyPr wrap="square">
            <a:spAutoFit/>
          </a:bodyPr>
          <a:lstStyle/>
          <a:p>
            <a:pPr algn="just">
              <a:spcBef>
                <a:spcPts val="600"/>
              </a:spcBef>
              <a:spcAft>
                <a:spcPts val="600"/>
              </a:spcAft>
            </a:pPr>
            <a:r>
              <a:rPr lang="en-US" sz="3600" b="1" dirty="0" smtClean="0">
                <a:latin typeface="Times New Roman" pitchFamily="18" charset="0"/>
                <a:cs typeface="Times New Roman" pitchFamily="18" charset="0"/>
              </a:rPr>
              <a:t>3. </a:t>
            </a:r>
            <a:r>
              <a:rPr lang="en-US" sz="3600" b="1" dirty="0" err="1" smtClean="0">
                <a:latin typeface="Times New Roman" pitchFamily="18" charset="0"/>
                <a:cs typeface="Times New Roman" pitchFamily="18" charset="0"/>
              </a:rPr>
              <a:t>Nghệ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thuật</a:t>
            </a:r>
            <a:r>
              <a:rPr lang="en-US" sz="3600" b="1" dirty="0" smtClean="0">
                <a:latin typeface="Times New Roman" pitchFamily="18" charset="0"/>
                <a:cs typeface="Times New Roman" pitchFamily="18" charset="0"/>
              </a:rPr>
              <a:t>:</a:t>
            </a:r>
          </a:p>
          <a:p>
            <a:pPr algn="just">
              <a:spcBef>
                <a:spcPts val="600"/>
              </a:spcBef>
              <a:spcAft>
                <a:spcPts val="600"/>
              </a:spcAft>
            </a:pP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Ngôi kể thứ nhất tự nhiên, chân thật.</a:t>
            </a:r>
          </a:p>
          <a:p>
            <a:pPr algn="just">
              <a:spcBef>
                <a:spcPts val="600"/>
              </a:spcBef>
              <a:spcAft>
                <a:spcPts val="600"/>
              </a:spcAft>
            </a:pPr>
            <a:r>
              <a:rPr lang="vi-VN" sz="3600" dirty="0">
                <a:latin typeface="Times New Roman" pitchFamily="18" charset="0"/>
                <a:cs typeface="Times New Roman" pitchFamily="18" charset="0"/>
              </a:rPr>
              <a:t>- Nghệ thuật miêu tả tâm lí nhân vật tinh tế, sắc sảo</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225018484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3016210"/>
          </a:xfrm>
          <a:prstGeom prst="rect">
            <a:avLst/>
          </a:prstGeom>
        </p:spPr>
        <p:txBody>
          <a:bodyPr wrap="square">
            <a:spAutoFit/>
          </a:bodyPr>
          <a:lstStyle/>
          <a:p>
            <a:pPr algn="just">
              <a:spcBef>
                <a:spcPts val="600"/>
              </a:spcBef>
              <a:spcAft>
                <a:spcPts val="600"/>
              </a:spcAft>
            </a:pPr>
            <a:r>
              <a:rPr lang="en-US" sz="3600" b="1" dirty="0" smtClean="0">
                <a:solidFill>
                  <a:prstClr val="black"/>
                </a:solidFill>
                <a:latin typeface="Times New Roman" pitchFamily="18" charset="0"/>
                <a:cs typeface="Times New Roman" pitchFamily="18" charset="0"/>
              </a:rPr>
              <a:t>4. </a:t>
            </a:r>
            <a:r>
              <a:rPr lang="en-US" sz="3600" b="1" dirty="0" err="1" smtClean="0">
                <a:solidFill>
                  <a:prstClr val="black"/>
                </a:solidFill>
                <a:latin typeface="Times New Roman" pitchFamily="18" charset="0"/>
                <a:cs typeface="Times New Roman" pitchFamily="18" charset="0"/>
              </a:rPr>
              <a:t>Nội</a:t>
            </a:r>
            <a:r>
              <a:rPr lang="en-US" sz="3600" b="1" dirty="0" smtClean="0">
                <a:solidFill>
                  <a:prstClr val="black"/>
                </a:solidFill>
                <a:latin typeface="Times New Roman" pitchFamily="18" charset="0"/>
                <a:cs typeface="Times New Roman" pitchFamily="18" charset="0"/>
              </a:rPr>
              <a:t> dung:</a:t>
            </a:r>
            <a:endParaRPr lang="en-US" sz="3600" b="1" dirty="0">
              <a:solidFill>
                <a:prstClr val="black"/>
              </a:solidFill>
              <a:latin typeface="Times New Roman" pitchFamily="18" charset="0"/>
              <a:cs typeface="Times New Roman" pitchFamily="18" charset="0"/>
            </a:endParaRPr>
          </a:p>
          <a:p>
            <a:pPr algn="just">
              <a:spcBef>
                <a:spcPts val="600"/>
              </a:spcBef>
              <a:spcAft>
                <a:spcPts val="600"/>
              </a:spcAft>
            </a:pPr>
            <a:r>
              <a:rPr lang="en-US" sz="3600" dirty="0" smtClean="0">
                <a:solidFill>
                  <a:prstClr val="black"/>
                </a:solidFill>
                <a:latin typeface="Times New Roman" pitchFamily="18" charset="0"/>
                <a:cs typeface="Times New Roman" pitchFamily="18" charset="0"/>
              </a:rPr>
              <a:t>    C</a:t>
            </a:r>
            <a:r>
              <a:rPr lang="vi-VN" sz="3600" dirty="0" smtClean="0">
                <a:solidFill>
                  <a:prstClr val="black"/>
                </a:solidFill>
                <a:latin typeface="Times New Roman" pitchFamily="18" charset="0"/>
                <a:cs typeface="Times New Roman" pitchFamily="18" charset="0"/>
              </a:rPr>
              <a:t>húng </a:t>
            </a:r>
            <a:r>
              <a:rPr lang="vi-VN" sz="3600" dirty="0">
                <a:solidFill>
                  <a:prstClr val="black"/>
                </a:solidFill>
                <a:latin typeface="Times New Roman" pitchFamily="18" charset="0"/>
                <a:cs typeface="Times New Roman" pitchFamily="18" charset="0"/>
              </a:rPr>
              <a:t>ta </a:t>
            </a:r>
            <a:r>
              <a:rPr lang="en-US" sz="3600" dirty="0" err="1" smtClean="0">
                <a:solidFill>
                  <a:prstClr val="black"/>
                </a:solidFill>
                <a:latin typeface="Times New Roman" pitchFamily="18" charset="0"/>
                <a:cs typeface="Times New Roman" pitchFamily="18" charset="0"/>
              </a:rPr>
              <a:t>cần</a:t>
            </a:r>
            <a:r>
              <a:rPr lang="vi-VN" sz="3600" dirty="0" smtClean="0">
                <a:solidFill>
                  <a:prstClr val="black"/>
                </a:solidFill>
                <a:latin typeface="Times New Roman" pitchFamily="18" charset="0"/>
                <a:cs typeface="Times New Roman" pitchFamily="18" charset="0"/>
              </a:rPr>
              <a:t> </a:t>
            </a:r>
            <a:r>
              <a:rPr lang="vi-VN" sz="3600" dirty="0">
                <a:solidFill>
                  <a:prstClr val="black"/>
                </a:solidFill>
                <a:latin typeface="Times New Roman" pitchFamily="18" charset="0"/>
                <a:cs typeface="Times New Roman" pitchFamily="18" charset="0"/>
              </a:rPr>
              <a:t>đối xử với người thân trong gia đình phải thật tốt</a:t>
            </a:r>
            <a:r>
              <a:rPr lang="vi-VN" sz="3600" dirty="0" smtClean="0">
                <a:solidFill>
                  <a:prstClr val="black"/>
                </a:solidFill>
                <a:latin typeface="Times New Roman" pitchFamily="18" charset="0"/>
                <a:cs typeface="Times New Roman" pitchFamily="18" charset="0"/>
              </a:rPr>
              <a:t>, luôn </a:t>
            </a:r>
            <a:r>
              <a:rPr lang="vi-VN" sz="3600" dirty="0">
                <a:solidFill>
                  <a:prstClr val="black"/>
                </a:solidFill>
                <a:latin typeface="Times New Roman" pitchFamily="18" charset="0"/>
                <a:cs typeface="Times New Roman" pitchFamily="18" charset="0"/>
              </a:rPr>
              <a:t>thể hiện sự yêu thương, chia sẻ, không nên có thái </a:t>
            </a:r>
            <a:r>
              <a:rPr lang="vi-VN" sz="3600" dirty="0" smtClean="0">
                <a:solidFill>
                  <a:prstClr val="black"/>
                </a:solidFill>
                <a:latin typeface="Times New Roman" pitchFamily="18" charset="0"/>
                <a:cs typeface="Times New Roman" pitchFamily="18" charset="0"/>
              </a:rPr>
              <a:t>độ </a:t>
            </a:r>
            <a:r>
              <a:rPr lang="vi-VN" sz="3600" dirty="0">
                <a:solidFill>
                  <a:prstClr val="black"/>
                </a:solidFill>
                <a:latin typeface="Times New Roman" pitchFamily="18" charset="0"/>
                <a:cs typeface="Times New Roman" pitchFamily="18" charset="0"/>
              </a:rPr>
              <a:t>lạnh lùng hay xa lánh.</a:t>
            </a:r>
          </a:p>
        </p:txBody>
      </p:sp>
    </p:spTree>
    <p:extLst>
      <p:ext uri="{BB962C8B-B14F-4D97-AF65-F5344CB8AC3E}">
        <p14:creationId xmlns:p14="http://schemas.microsoft.com/office/powerpoint/2010/main" val="260384017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8" name="Rectangle 7"/>
          <p:cNvSpPr/>
          <p:nvPr/>
        </p:nvSpPr>
        <p:spPr>
          <a:xfrm>
            <a:off x="1835696" y="260648"/>
            <a:ext cx="7200800" cy="5139869"/>
          </a:xfrm>
          <a:prstGeom prst="rect">
            <a:avLst/>
          </a:prstGeom>
        </p:spPr>
        <p:txBody>
          <a:bodyPr wrap="square">
            <a:spAutoFit/>
          </a:bodyPr>
          <a:lstStyle/>
          <a:p>
            <a:pPr algn="just">
              <a:spcBef>
                <a:spcPts val="600"/>
              </a:spcBef>
              <a:spcAft>
                <a:spcPts val="600"/>
              </a:spcAft>
            </a:pPr>
            <a:r>
              <a:rPr lang="en-US" sz="3200" b="1" dirty="0" smtClean="0">
                <a:latin typeface="Times New Roman" pitchFamily="18" charset="0"/>
                <a:cs typeface="Times New Roman" pitchFamily="18" charset="0"/>
              </a:rPr>
              <a:t>3. </a:t>
            </a:r>
            <a:r>
              <a:rPr lang="en-US" sz="3200" b="1" dirty="0" err="1" smtClean="0">
                <a:latin typeface="Times New Roman" pitchFamily="18" charset="0"/>
                <a:cs typeface="Times New Roman" pitchFamily="18" charset="0"/>
              </a:rPr>
              <a:t>Nghệ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thuật</a:t>
            </a:r>
            <a:endParaRPr lang="en-US" sz="3200" b="1" dirty="0" smtClean="0">
              <a:latin typeface="Times New Roman" pitchFamily="18" charset="0"/>
              <a:cs typeface="Times New Roman" pitchFamily="18" charset="0"/>
            </a:endParaRPr>
          </a:p>
          <a:p>
            <a:pPr algn="just">
              <a:spcBef>
                <a:spcPts val="600"/>
              </a:spcBef>
              <a:spcAft>
                <a:spcPts val="600"/>
              </a:spcAft>
            </a:pP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Ngôi kể thứ nhất tự nhiên, chân thật.</a:t>
            </a:r>
          </a:p>
          <a:p>
            <a:pPr algn="just">
              <a:spcBef>
                <a:spcPts val="600"/>
              </a:spcBef>
              <a:spcAft>
                <a:spcPts val="600"/>
              </a:spcAft>
            </a:pPr>
            <a:r>
              <a:rPr lang="vi-VN" sz="3200" dirty="0">
                <a:latin typeface="Times New Roman" pitchFamily="18" charset="0"/>
                <a:cs typeface="Times New Roman" pitchFamily="18" charset="0"/>
              </a:rPr>
              <a:t>- Nghệ thuật miêu tả tâm lí nhân vật tinh tế, sắc sảo.</a:t>
            </a:r>
          </a:p>
          <a:p>
            <a:pPr algn="just">
              <a:spcBef>
                <a:spcPts val="600"/>
              </a:spcBef>
              <a:spcAft>
                <a:spcPts val="600"/>
              </a:spcAft>
            </a:pPr>
            <a:r>
              <a:rPr lang="en-US" sz="3200" b="1" dirty="0" smtClean="0">
                <a:latin typeface="Times New Roman" pitchFamily="18" charset="0"/>
                <a:cs typeface="Times New Roman" pitchFamily="18" charset="0"/>
              </a:rPr>
              <a:t>4.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dung</a:t>
            </a:r>
          </a:p>
          <a:p>
            <a:pPr lvl="0" algn="just">
              <a:spcBef>
                <a:spcPts val="600"/>
              </a:spcBef>
              <a:spcAft>
                <a:spcPts val="600"/>
              </a:spcAft>
            </a:pPr>
            <a:r>
              <a:rPr lang="en-US" sz="3200" dirty="0" smtClean="0">
                <a:solidFill>
                  <a:prstClr val="black"/>
                </a:solidFill>
                <a:latin typeface="Times New Roman" pitchFamily="18" charset="0"/>
                <a:cs typeface="Times New Roman" pitchFamily="18" charset="0"/>
              </a:rPr>
              <a:t>C</a:t>
            </a:r>
            <a:r>
              <a:rPr lang="vi-VN" sz="3200" dirty="0" smtClean="0">
                <a:solidFill>
                  <a:prstClr val="black"/>
                </a:solidFill>
                <a:latin typeface="Times New Roman" pitchFamily="18" charset="0"/>
                <a:cs typeface="Times New Roman" pitchFamily="18" charset="0"/>
              </a:rPr>
              <a:t>húng </a:t>
            </a:r>
            <a:r>
              <a:rPr lang="vi-VN" sz="3200" dirty="0">
                <a:solidFill>
                  <a:prstClr val="black"/>
                </a:solidFill>
                <a:latin typeface="Times New Roman" pitchFamily="18" charset="0"/>
                <a:cs typeface="Times New Roman" pitchFamily="18" charset="0"/>
              </a:rPr>
              <a:t>ta </a:t>
            </a:r>
            <a:r>
              <a:rPr lang="en-US" sz="3200" dirty="0" err="1" smtClean="0">
                <a:solidFill>
                  <a:prstClr val="black"/>
                </a:solidFill>
                <a:latin typeface="Times New Roman" pitchFamily="18" charset="0"/>
                <a:cs typeface="Times New Roman" pitchFamily="18" charset="0"/>
              </a:rPr>
              <a:t>cần</a:t>
            </a:r>
            <a:r>
              <a:rPr lang="vi-VN" sz="3200" dirty="0" smtClean="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đối xử với người thân trong gia đình phải thật tốt</a:t>
            </a:r>
            <a:r>
              <a:rPr lang="vi-VN" sz="3200" dirty="0" smtClean="0">
                <a:solidFill>
                  <a:prstClr val="black"/>
                </a:solidFill>
                <a:latin typeface="Times New Roman" pitchFamily="18" charset="0"/>
                <a:cs typeface="Times New Roman" pitchFamily="18" charset="0"/>
              </a:rPr>
              <a:t>, luôn </a:t>
            </a:r>
            <a:r>
              <a:rPr lang="vi-VN" sz="3200" dirty="0">
                <a:solidFill>
                  <a:prstClr val="black"/>
                </a:solidFill>
                <a:latin typeface="Times New Roman" pitchFamily="18" charset="0"/>
                <a:cs typeface="Times New Roman" pitchFamily="18" charset="0"/>
              </a:rPr>
              <a:t>thể hiện sự yêu thương, chia sẻ, không nên có thái </a:t>
            </a:r>
            <a:r>
              <a:rPr lang="vi-VN" sz="3200" dirty="0" smtClean="0">
                <a:solidFill>
                  <a:prstClr val="black"/>
                </a:solidFill>
                <a:latin typeface="Times New Roman" pitchFamily="18" charset="0"/>
                <a:cs typeface="Times New Roman" pitchFamily="18" charset="0"/>
              </a:rPr>
              <a:t>độ </a:t>
            </a:r>
            <a:r>
              <a:rPr lang="vi-VN" sz="3200" dirty="0">
                <a:solidFill>
                  <a:prstClr val="black"/>
                </a:solidFill>
                <a:latin typeface="Times New Roman" pitchFamily="18" charset="0"/>
                <a:cs typeface="Times New Roman" pitchFamily="18" charset="0"/>
              </a:rPr>
              <a:t>lạnh lùng hay xa lánh.</a:t>
            </a:r>
          </a:p>
        </p:txBody>
      </p:sp>
    </p:spTree>
    <p:extLst>
      <p:ext uri="{BB962C8B-B14F-4D97-AF65-F5344CB8AC3E}">
        <p14:creationId xmlns:p14="http://schemas.microsoft.com/office/powerpoint/2010/main" val="138941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arn(inVertical)">
                                      <p:cBhvr>
                                        <p:cTn id="18" dur="500"/>
                                        <p:tgtEl>
                                          <p:spTgt spid="8">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arn(inVertical)">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LUYỆN TẬP</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1"/>
            <a:ext cx="9144000" cy="6172200"/>
          </a:xfrm>
        </p:spPr>
      </p:pic>
      <p:graphicFrame>
        <p:nvGraphicFramePr>
          <p:cNvPr id="10" name="Table 9"/>
          <p:cNvGraphicFramePr>
            <a:graphicFrameLocks noGrp="1"/>
          </p:cNvGraphicFramePr>
          <p:nvPr>
            <p:extLst>
              <p:ext uri="{D42A27DB-BD31-4B8C-83A1-F6EECF244321}">
                <p14:modId xmlns:p14="http://schemas.microsoft.com/office/powerpoint/2010/main" val="120143584"/>
              </p:ext>
            </p:extLst>
          </p:nvPr>
        </p:nvGraphicFramePr>
        <p:xfrm>
          <a:off x="228600" y="2743201"/>
          <a:ext cx="8686800" cy="1722120"/>
        </p:xfrm>
        <a:graphic>
          <a:graphicData uri="http://schemas.openxmlformats.org/drawingml/2006/table">
            <a:tbl>
              <a:tblPr/>
              <a:tblGrid>
                <a:gridCol w="8686800"/>
              </a:tblGrid>
              <a:tr h="1600200">
                <a:tc>
                  <a:txBody>
                    <a:bodyPr/>
                    <a:lstStyle/>
                    <a:p>
                      <a:pPr marL="0" marR="154940">
                        <a:lnSpc>
                          <a:spcPct val="105000"/>
                        </a:lnSpc>
                        <a:spcBef>
                          <a:spcPts val="25"/>
                        </a:spcBef>
                        <a:spcAft>
                          <a:spcPts val="0"/>
                        </a:spcAft>
                      </a:pPr>
                      <a:r>
                        <a:rPr lang="en-US" sz="2400" b="1" smtClean="0">
                          <a:ln>
                            <a:noFill/>
                          </a:ln>
                          <a:solidFill>
                            <a:srgbClr val="0000CC"/>
                          </a:solidFill>
                          <a:effectLst/>
                          <a:latin typeface="Times New Roman"/>
                          <a:ea typeface="Times New Roman"/>
                        </a:rPr>
                        <a:t>Câu</a:t>
                      </a:r>
                      <a:r>
                        <a:rPr lang="en-US" sz="2400" b="1" baseline="0" smtClean="0">
                          <a:ln>
                            <a:noFill/>
                          </a:ln>
                          <a:solidFill>
                            <a:srgbClr val="0000CC"/>
                          </a:solidFill>
                          <a:effectLst/>
                          <a:latin typeface="Times New Roman"/>
                          <a:ea typeface="Times New Roman"/>
                        </a:rPr>
                        <a:t> hỏi</a:t>
                      </a:r>
                      <a:endParaRPr lang="en-US" sz="2400" b="1" smtClean="0">
                        <a:ln>
                          <a:noFill/>
                        </a:ln>
                        <a:solidFill>
                          <a:srgbClr val="0000CC"/>
                        </a:solidFill>
                        <a:effectLst/>
                        <a:latin typeface="Times New Roman"/>
                        <a:ea typeface="Times New Roman"/>
                      </a:endParaRPr>
                    </a:p>
                    <a:p>
                      <a:pPr marL="0" marR="154940">
                        <a:lnSpc>
                          <a:spcPct val="105000"/>
                        </a:lnSpc>
                        <a:spcBef>
                          <a:spcPts val="25"/>
                        </a:spcBef>
                        <a:spcAft>
                          <a:spcPts val="0"/>
                        </a:spcAft>
                      </a:pPr>
                      <a:r>
                        <a:rPr lang="en-US" sz="2800" b="1" smtClean="0">
                          <a:ln>
                            <a:noFill/>
                          </a:ln>
                          <a:solidFill>
                            <a:srgbClr val="000000"/>
                          </a:solidFill>
                          <a:effectLst/>
                          <a:latin typeface="Times New Roman"/>
                          <a:ea typeface="Times New Roman"/>
                        </a:rPr>
                        <a:t>- Học xong truyện, em tự rút ra cho bản thân những bài học gì?</a:t>
                      </a:r>
                      <a:endParaRPr lang="en-US" sz="2800" b="1" smtClean="0">
                        <a:solidFill>
                          <a:srgbClr val="000000"/>
                        </a:solidFill>
                        <a:effectLst/>
                        <a:latin typeface="Times New Roman"/>
                        <a:ea typeface="Times New Roman"/>
                      </a:endParaRPr>
                    </a:p>
                    <a:p>
                      <a:pPr marL="0" marR="0" indent="0" algn="just" defTabSz="914400" rtl="0" eaLnBrk="1" fontAlgn="auto" latinLnBrk="0" hangingPunct="1">
                        <a:lnSpc>
                          <a:spcPct val="100000"/>
                        </a:lnSpc>
                        <a:spcBef>
                          <a:spcPts val="600"/>
                        </a:spcBef>
                        <a:spcAft>
                          <a:spcPts val="0"/>
                        </a:spcAft>
                        <a:buClrTx/>
                        <a:buSzTx/>
                        <a:buFontTx/>
                        <a:buNone/>
                        <a:tabLst/>
                        <a:defRPr/>
                      </a:pPr>
                      <a:endParaRPr lang="en-US" sz="2400" b="1" kern="1200" smtClean="0">
                        <a:solidFill>
                          <a:schemeClr val="tx1"/>
                        </a:solidFill>
                        <a:effectLst/>
                        <a:latin typeface="+mn-lt"/>
                        <a:ea typeface="+mn-ea"/>
                        <a:cs typeface="+mn-cs"/>
                      </a:endParaRPr>
                    </a:p>
                  </a:txBody>
                  <a:tcPr marL="114300" marR="114300" marT="0" marB="0">
                    <a:lnL>
                      <a:noFill/>
                    </a:lnL>
                    <a:lnR>
                      <a:noFill/>
                    </a:lnR>
                    <a:lnT>
                      <a:noFill/>
                    </a:lnT>
                    <a:lnB>
                      <a:noFill/>
                    </a:lnB>
                  </a:tcPr>
                </a:tc>
              </a:tr>
            </a:tbl>
          </a:graphicData>
        </a:graphic>
      </p:graphicFrame>
      <p:sp>
        <p:nvSpPr>
          <p:cNvPr id="13" name="TextBox 12"/>
          <p:cNvSpPr txBox="1"/>
          <p:nvPr/>
        </p:nvSpPr>
        <p:spPr>
          <a:xfrm>
            <a:off x="3429000" y="1102786"/>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3</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139072"/>
            <a:ext cx="2819400" cy="1451728"/>
          </a:xfrm>
          <a:prstGeom prst="rect">
            <a:avLst/>
          </a:prstGeom>
        </p:spPr>
      </p:pic>
    </p:spTree>
    <p:extLst>
      <p:ext uri="{BB962C8B-B14F-4D97-AF65-F5344CB8AC3E}">
        <p14:creationId xmlns:p14="http://schemas.microsoft.com/office/powerpoint/2010/main" val="3264150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VẬN DỤNG</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4274194524"/>
              </p:ext>
            </p:extLst>
          </p:nvPr>
        </p:nvGraphicFramePr>
        <p:xfrm>
          <a:off x="228600" y="3505199"/>
          <a:ext cx="8686800" cy="1828801"/>
        </p:xfrm>
        <a:graphic>
          <a:graphicData uri="http://schemas.openxmlformats.org/drawingml/2006/table">
            <a:tbl>
              <a:tblPr/>
              <a:tblGrid>
                <a:gridCol w="8686800"/>
              </a:tblGrid>
              <a:tr h="1828801">
                <a:tc>
                  <a:txBody>
                    <a:bodyPr/>
                    <a:lstStyle/>
                    <a:p>
                      <a:pPr marL="0" marR="0" algn="just">
                        <a:spcBef>
                          <a:spcPts val="600"/>
                        </a:spcBef>
                        <a:spcAft>
                          <a:spcPts val="600"/>
                        </a:spcAft>
                      </a:pPr>
                      <a:r>
                        <a:rPr lang="en-US" sz="2800" b="1" smtClean="0">
                          <a:ln>
                            <a:noFill/>
                          </a:ln>
                          <a:effectLst/>
                          <a:latin typeface="Times New Roman"/>
                          <a:ea typeface="Times New Roman"/>
                        </a:rPr>
                        <a:t>Theo em, chúng ta cần làm những gì để có gia đình hạnh phúc?</a:t>
                      </a:r>
                      <a:endParaRPr lang="en-US" sz="2800" b="1">
                        <a:solidFill>
                          <a:srgbClr val="000000"/>
                        </a:solidFill>
                        <a:effectLst/>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sp>
        <p:nvSpPr>
          <p:cNvPr id="13" name="TextBox 12"/>
          <p:cNvSpPr txBox="1"/>
          <p:nvPr/>
        </p:nvSpPr>
        <p:spPr>
          <a:xfrm>
            <a:off x="4368932" y="1672173"/>
            <a:ext cx="1909498" cy="707886"/>
          </a:xfrm>
          <a:prstGeom prst="rect">
            <a:avLst/>
          </a:prstGeom>
          <a:noFill/>
        </p:spPr>
        <p:txBody>
          <a:bodyPr wrap="none" rtlCol="0">
            <a:spAutoFit/>
          </a:bodyPr>
          <a:lstStyle/>
          <a:p>
            <a:pPr algn="ctr"/>
            <a:r>
              <a:rPr lang="en-US" sz="4000" b="1">
                <a:solidFill>
                  <a:srgbClr val="0000CC"/>
                </a:solidFill>
                <a:latin typeface="Times New Roman"/>
                <a:ea typeface="Times New Roman"/>
              </a:rPr>
              <a:t>C</a:t>
            </a:r>
            <a:r>
              <a:rPr lang="en-US" sz="4000" b="1" smtClean="0">
                <a:solidFill>
                  <a:srgbClr val="0000CC"/>
                </a:solidFill>
                <a:latin typeface="Times New Roman"/>
                <a:ea typeface="Times New Roman"/>
              </a:rPr>
              <a:t>âu </a:t>
            </a:r>
            <a:r>
              <a:rPr lang="en-US" sz="4000" b="1">
                <a:solidFill>
                  <a:srgbClr val="0000CC"/>
                </a:solidFill>
                <a:latin typeface="Times New Roman"/>
                <a:ea typeface="Times New Roman"/>
              </a:rPr>
              <a:t>hỏi</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28930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9695"/>
            <a:ext cx="7354386" cy="646331"/>
          </a:xfrm>
          <a:prstGeom prst="rect">
            <a:avLst/>
          </a:prstGeom>
          <a:noFill/>
        </p:spPr>
        <p:txBody>
          <a:bodyPr wrap="none" rtlCol="0">
            <a:spAutoFit/>
          </a:bodyPr>
          <a:lstStyle/>
          <a:p>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89: </a:t>
            </a:r>
            <a:r>
              <a:rPr lang="en-US" sz="3600" dirty="0" smtClean="0">
                <a:solidFill>
                  <a:srgbClr val="0000CC"/>
                </a:solidFill>
                <a:latin typeface="Times New Roman" pitchFamily="18" charset="0"/>
                <a:cs typeface="Times New Roman" pitchFamily="18" charset="0"/>
              </a:rPr>
              <a:t>CHỊ SẼ GỌI EM BẰNG TÊN</a:t>
            </a:r>
            <a:endParaRPr lang="en-US" sz="3600" dirty="0">
              <a:solidFill>
                <a:srgbClr val="0000CC"/>
              </a:solidFill>
              <a:latin typeface="Times New Roman" pitchFamily="18" charset="0"/>
              <a:cs typeface="Times New Roman" pitchFamily="18" charset="0"/>
            </a:endParaRPr>
          </a:p>
        </p:txBody>
      </p:sp>
      <p:sp>
        <p:nvSpPr>
          <p:cNvPr id="3" name="文本框 10">
            <a:extLst>
              <a:ext uri="{FF2B5EF4-FFF2-40B4-BE49-F238E27FC236}">
                <a16:creationId xmlns:a16="http://schemas.microsoft.com/office/drawing/2014/main" xmlns="" id="{4C9AA6AD-6370-4DA5-9933-BDECB8020898}"/>
              </a:ext>
            </a:extLst>
          </p:cNvPr>
          <p:cNvSpPr txBox="1"/>
          <p:nvPr/>
        </p:nvSpPr>
        <p:spPr>
          <a:xfrm>
            <a:off x="94890" y="692190"/>
            <a:ext cx="6143244" cy="646331"/>
          </a:xfrm>
          <a:prstGeom prst="rect">
            <a:avLst/>
          </a:prstGeom>
          <a:noFill/>
        </p:spPr>
        <p:txBody>
          <a:bodyPr wrap="square" rtlCol="0">
            <a:spAutoFit/>
          </a:bodyPr>
          <a:lstStyle/>
          <a:p>
            <a:pPr defTabSz="457200">
              <a:defRPr/>
            </a:pPr>
            <a:r>
              <a:rPr lang="en-US" altLang="zh-CN"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I</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Trải</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nghiệm</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cùng</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văn</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bản</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t>
            </a:r>
            <a:endParaRPr lang="zh-CN" altLang="en-US"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4" name="文本框 10">
            <a:extLst>
              <a:ext uri="{FF2B5EF4-FFF2-40B4-BE49-F238E27FC236}">
                <a16:creationId xmlns:a16="http://schemas.microsoft.com/office/drawing/2014/main" xmlns="" id="{4C9AA6AD-6370-4DA5-9933-BDECB8020898}"/>
              </a:ext>
            </a:extLst>
          </p:cNvPr>
          <p:cNvSpPr txBox="1"/>
          <p:nvPr/>
        </p:nvSpPr>
        <p:spPr>
          <a:xfrm>
            <a:off x="323528" y="1238965"/>
            <a:ext cx="2272754" cy="646331"/>
          </a:xfrm>
          <a:prstGeom prst="rect">
            <a:avLst/>
          </a:prstGeom>
          <a:noFill/>
        </p:spPr>
        <p:txBody>
          <a:bodyPr wrap="square" rtlCol="0">
            <a:spAutoFit/>
          </a:bodyPr>
          <a:lstStyle/>
          <a:p>
            <a:pPr defTabSz="457200">
              <a:defRPr/>
            </a:pPr>
            <a:r>
              <a:rPr lang="en-US" altLang="zh-CN"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1.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Tác</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giả</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t>
            </a:r>
            <a:endParaRPr lang="zh-CN" altLang="en-US"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5" name="Rectangle 4"/>
          <p:cNvSpPr/>
          <p:nvPr/>
        </p:nvSpPr>
        <p:spPr>
          <a:xfrm>
            <a:off x="711470" y="1628800"/>
            <a:ext cx="8064897" cy="923330"/>
          </a:xfrm>
          <a:prstGeom prst="rect">
            <a:avLst/>
          </a:prstGeom>
        </p:spPr>
        <p:txBody>
          <a:bodyPr wrap="square">
            <a:spAutoFit/>
          </a:bodyPr>
          <a:lstStyle/>
          <a:p>
            <a:pPr algn="just">
              <a:lnSpc>
                <a:spcPct val="150000"/>
              </a:lnSpc>
              <a:spcAft>
                <a:spcPts val="0"/>
              </a:spcAft>
            </a:pPr>
            <a:r>
              <a:rPr lang="vi-VN" dirty="0" smtClean="0">
                <a:solidFill>
                  <a:srgbClr val="000000"/>
                </a:solidFill>
                <a:latin typeface="Times New Roman"/>
                <a:ea typeface="Times New Roman"/>
                <a:cs typeface="Times New Roman"/>
              </a:rPr>
              <a:t> </a:t>
            </a:r>
            <a:r>
              <a:rPr lang="vi-VN" sz="3600" dirty="0">
                <a:solidFill>
                  <a:srgbClr val="000000"/>
                </a:solidFill>
                <a:latin typeface="Times New Roman"/>
                <a:ea typeface="Times New Roman"/>
                <a:cs typeface="Times New Roman"/>
              </a:rPr>
              <a:t>Giắc Can-phiu và Mác Vich-to Han-xen</a:t>
            </a:r>
            <a:endParaRPr lang="en-US" sz="3600" dirty="0">
              <a:effectLst/>
              <a:latin typeface=".VnTime"/>
              <a:ea typeface="Times New Roman"/>
              <a:cs typeface="Times New Roman"/>
            </a:endParaRPr>
          </a:p>
        </p:txBody>
      </p:sp>
      <p:sp>
        <p:nvSpPr>
          <p:cNvPr id="6" name="文本框 10">
            <a:extLst>
              <a:ext uri="{FF2B5EF4-FFF2-40B4-BE49-F238E27FC236}">
                <a16:creationId xmlns:a16="http://schemas.microsoft.com/office/drawing/2014/main" xmlns="" id="{4C9AA6AD-6370-4DA5-9933-BDECB8020898}"/>
              </a:ext>
            </a:extLst>
          </p:cNvPr>
          <p:cNvSpPr txBox="1"/>
          <p:nvPr/>
        </p:nvSpPr>
        <p:spPr>
          <a:xfrm>
            <a:off x="354954" y="2348880"/>
            <a:ext cx="3585120" cy="646331"/>
          </a:xfrm>
          <a:prstGeom prst="rect">
            <a:avLst/>
          </a:prstGeom>
          <a:noFill/>
        </p:spPr>
        <p:txBody>
          <a:bodyPr wrap="square" rtlCol="0">
            <a:spAutoFit/>
          </a:bodyPr>
          <a:lstStyle/>
          <a:p>
            <a:pPr defTabSz="457200">
              <a:defRPr/>
            </a:pP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2.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Tác</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phẩm</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t>
            </a:r>
            <a:endParaRPr lang="zh-CN" altLang="en-US"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endParaRPr>
          </a:p>
        </p:txBody>
      </p:sp>
    </p:spTree>
    <p:extLst>
      <p:ext uri="{BB962C8B-B14F-4D97-AF65-F5344CB8AC3E}">
        <p14:creationId xmlns:p14="http://schemas.microsoft.com/office/powerpoint/2010/main" val="183676223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971800" y="533400"/>
            <a:ext cx="4398960"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1</a:t>
            </a:r>
          </a:p>
          <a:p>
            <a:pPr algn="ctr"/>
            <a:r>
              <a:rPr lang="en-US" sz="2800" b="1" i="1" smtClean="0">
                <a:solidFill>
                  <a:srgbClr val="0000CC"/>
                </a:solidFill>
                <a:latin typeface="Palatino Linotype" pitchFamily="18" charset="0"/>
              </a:rPr>
              <a:t>Thời gian: 5 phút</a:t>
            </a:r>
            <a:endParaRPr lang="en-US" sz="2800" b="1" i="1">
              <a:solidFill>
                <a:srgbClr val="0000CC"/>
              </a:solidFill>
              <a:latin typeface="Palatino Linotype"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17975036"/>
              </p:ext>
            </p:extLst>
          </p:nvPr>
        </p:nvGraphicFramePr>
        <p:xfrm>
          <a:off x="304800" y="2286000"/>
          <a:ext cx="8610600" cy="4167981"/>
        </p:xfrm>
        <a:graphic>
          <a:graphicData uri="http://schemas.openxmlformats.org/drawingml/2006/table">
            <a:tbl>
              <a:tblPr/>
              <a:tblGrid>
                <a:gridCol w="8610600"/>
              </a:tblGrid>
              <a:tr h="4167981">
                <a:tc>
                  <a:txBody>
                    <a:bodyPr/>
                    <a:lstStyle/>
                    <a:p>
                      <a:pPr marL="0" marR="0" algn="just">
                        <a:spcBef>
                          <a:spcPts val="600"/>
                        </a:spcBef>
                        <a:spcAft>
                          <a:spcPts val="600"/>
                        </a:spcAft>
                      </a:pPr>
                      <a:r>
                        <a:rPr lang="en-US" sz="3200" b="1" dirty="0" err="1" smtClean="0">
                          <a:ln>
                            <a:noFill/>
                          </a:ln>
                          <a:solidFill>
                            <a:srgbClr val="0000CC"/>
                          </a:solidFill>
                          <a:effectLst/>
                          <a:latin typeface="Times New Roman"/>
                          <a:ea typeface="Times New Roman"/>
                        </a:rPr>
                        <a:t>Câu</a:t>
                      </a:r>
                      <a:r>
                        <a:rPr lang="en-US" sz="3200" b="1" baseline="0" dirty="0" smtClean="0">
                          <a:ln>
                            <a:noFill/>
                          </a:ln>
                          <a:solidFill>
                            <a:srgbClr val="0000CC"/>
                          </a:solidFill>
                          <a:effectLst/>
                          <a:latin typeface="Times New Roman"/>
                          <a:ea typeface="Times New Roman"/>
                        </a:rPr>
                        <a:t> </a:t>
                      </a:r>
                      <a:r>
                        <a:rPr lang="en-US" sz="3200" b="1" baseline="0" dirty="0" err="1" smtClean="0">
                          <a:ln>
                            <a:noFill/>
                          </a:ln>
                          <a:solidFill>
                            <a:srgbClr val="0000CC"/>
                          </a:solidFill>
                          <a:effectLst/>
                          <a:latin typeface="Times New Roman"/>
                          <a:ea typeface="Times New Roman"/>
                        </a:rPr>
                        <a:t>hỏi</a:t>
                      </a:r>
                      <a:r>
                        <a:rPr lang="en-US" sz="3200" b="1" dirty="0" smtClean="0">
                          <a:ln>
                            <a:noFill/>
                          </a:ln>
                          <a:solidFill>
                            <a:srgbClr val="0000CC"/>
                          </a:solidFill>
                          <a:effectLst/>
                          <a:latin typeface="Times New Roman"/>
                          <a:ea typeface="Times New Roman"/>
                        </a:rPr>
                        <a:t>:</a:t>
                      </a:r>
                    </a:p>
                    <a:p>
                      <a:pPr marL="0" marR="0" algn="just">
                        <a:spcBef>
                          <a:spcPts val="600"/>
                        </a:spcBef>
                        <a:spcAft>
                          <a:spcPts val="600"/>
                        </a:spcAft>
                      </a:pPr>
                      <a:r>
                        <a:rPr lang="vi-VN" sz="3200" b="0" dirty="0" smtClean="0">
                          <a:solidFill>
                            <a:schemeClr val="tx1"/>
                          </a:solidFill>
                          <a:effectLst/>
                          <a:latin typeface="Times New Roman"/>
                          <a:ea typeface="Times New Roman"/>
                        </a:rPr>
                        <a:t>1. Chỉ ra xuất xứ của câu chuyện</a:t>
                      </a:r>
                      <a:r>
                        <a:rPr lang="en-US" sz="3200" b="0" dirty="0" smtClean="0">
                          <a:solidFill>
                            <a:schemeClr val="tx1"/>
                          </a:solidFill>
                          <a:effectLst/>
                          <a:latin typeface="Times New Roman"/>
                          <a:ea typeface="Times New Roman"/>
                        </a:rPr>
                        <a:t>.</a:t>
                      </a:r>
                      <a:endParaRPr lang="vi-VN" sz="3200" b="0" dirty="0" smtClean="0">
                        <a:solidFill>
                          <a:schemeClr val="tx1"/>
                        </a:solidFill>
                        <a:effectLst/>
                        <a:latin typeface="Times New Roman"/>
                        <a:ea typeface="Times New Roman"/>
                      </a:endParaRPr>
                    </a:p>
                    <a:p>
                      <a:pPr marL="0" marR="0" algn="just">
                        <a:spcBef>
                          <a:spcPts val="600"/>
                        </a:spcBef>
                        <a:spcAft>
                          <a:spcPts val="600"/>
                        </a:spcAft>
                      </a:pPr>
                      <a:r>
                        <a:rPr lang="vi-VN" sz="3200" b="0" dirty="0" smtClean="0">
                          <a:solidFill>
                            <a:schemeClr val="tx1"/>
                          </a:solidFill>
                          <a:effectLst/>
                          <a:latin typeface="Times New Roman"/>
                          <a:ea typeface="Times New Roman"/>
                        </a:rPr>
                        <a:t>2. Xác định ngôi kể.</a:t>
                      </a:r>
                      <a:r>
                        <a:rPr lang="vi-VN" sz="3200" b="0" baseline="0" dirty="0" smtClean="0">
                          <a:solidFill>
                            <a:schemeClr val="tx1"/>
                          </a:solidFill>
                          <a:effectLst/>
                          <a:latin typeface="Times New Roman"/>
                          <a:ea typeface="Times New Roman"/>
                        </a:rPr>
                        <a:t> D</a:t>
                      </a:r>
                      <a:r>
                        <a:rPr lang="vi-VN" sz="3200" b="0" dirty="0" smtClean="0">
                          <a:solidFill>
                            <a:schemeClr val="tx1"/>
                          </a:solidFill>
                          <a:effectLst/>
                          <a:latin typeface="Times New Roman"/>
                          <a:ea typeface="Times New Roman"/>
                        </a:rPr>
                        <a:t>ựa vào đâu em nhận ra ngôi kể đó? Lời kể của ai?</a:t>
                      </a:r>
                    </a:p>
                    <a:p>
                      <a:pPr marL="0" marR="0" algn="just">
                        <a:spcBef>
                          <a:spcPts val="600"/>
                        </a:spcBef>
                        <a:spcAft>
                          <a:spcPts val="600"/>
                        </a:spcAft>
                      </a:pPr>
                      <a:r>
                        <a:rPr lang="vi-VN" sz="3200" b="0" dirty="0" smtClean="0">
                          <a:solidFill>
                            <a:schemeClr val="tx1"/>
                          </a:solidFill>
                          <a:effectLst/>
                          <a:latin typeface="Times New Roman"/>
                          <a:ea typeface="Times New Roman"/>
                        </a:rPr>
                        <a:t>3. Xác định nhân vật trong câu chuyện.</a:t>
                      </a:r>
                    </a:p>
                    <a:p>
                      <a:pPr marL="0" marR="0" algn="just">
                        <a:spcBef>
                          <a:spcPts val="600"/>
                        </a:spcBef>
                        <a:spcAft>
                          <a:spcPts val="600"/>
                        </a:spcAft>
                      </a:pPr>
                      <a:r>
                        <a:rPr lang="vi-VN" sz="3200" b="0" dirty="0" smtClean="0">
                          <a:solidFill>
                            <a:schemeClr val="tx1"/>
                          </a:solidFill>
                          <a:effectLst/>
                          <a:latin typeface="Times New Roman"/>
                          <a:ea typeface="Times New Roman"/>
                        </a:rPr>
                        <a:t>4. Xác định bố cục.</a:t>
                      </a: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35628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9695"/>
            <a:ext cx="7354386" cy="646331"/>
          </a:xfrm>
          <a:prstGeom prst="rect">
            <a:avLst/>
          </a:prstGeom>
          <a:noFill/>
        </p:spPr>
        <p:txBody>
          <a:bodyPr wrap="none" rtlCol="0">
            <a:spAutoFit/>
          </a:bodyPr>
          <a:lstStyle/>
          <a:p>
            <a:r>
              <a:rPr lang="en-US" sz="3600" dirty="0" err="1" smtClean="0">
                <a:solidFill>
                  <a:srgbClr val="FF0000"/>
                </a:solidFill>
                <a:latin typeface="Times New Roman" pitchFamily="18" charset="0"/>
                <a:cs typeface="Times New Roman" pitchFamily="18" charset="0"/>
              </a:rPr>
              <a:t>Tiết</a:t>
            </a:r>
            <a:r>
              <a:rPr lang="en-US" sz="3600" dirty="0" smtClean="0">
                <a:solidFill>
                  <a:srgbClr val="FF0000"/>
                </a:solidFill>
                <a:latin typeface="Times New Roman" pitchFamily="18" charset="0"/>
                <a:cs typeface="Times New Roman" pitchFamily="18" charset="0"/>
              </a:rPr>
              <a:t> 89: </a:t>
            </a:r>
            <a:r>
              <a:rPr lang="en-US" sz="3600" dirty="0" smtClean="0">
                <a:solidFill>
                  <a:srgbClr val="0000CC"/>
                </a:solidFill>
                <a:latin typeface="Times New Roman" pitchFamily="18" charset="0"/>
                <a:cs typeface="Times New Roman" pitchFamily="18" charset="0"/>
              </a:rPr>
              <a:t>CHỊ SẼ GỌI EM BẰNG TÊN</a:t>
            </a:r>
            <a:endParaRPr lang="en-US" sz="3600" dirty="0">
              <a:solidFill>
                <a:srgbClr val="0000CC"/>
              </a:solidFill>
              <a:latin typeface="Times New Roman" pitchFamily="18" charset="0"/>
              <a:cs typeface="Times New Roman" pitchFamily="18" charset="0"/>
            </a:endParaRPr>
          </a:p>
        </p:txBody>
      </p:sp>
      <p:sp>
        <p:nvSpPr>
          <p:cNvPr id="3" name="文本框 10">
            <a:extLst>
              <a:ext uri="{FF2B5EF4-FFF2-40B4-BE49-F238E27FC236}">
                <a16:creationId xmlns:a16="http://schemas.microsoft.com/office/drawing/2014/main" xmlns="" id="{4C9AA6AD-6370-4DA5-9933-BDECB8020898}"/>
              </a:ext>
            </a:extLst>
          </p:cNvPr>
          <p:cNvSpPr txBox="1"/>
          <p:nvPr/>
        </p:nvSpPr>
        <p:spPr>
          <a:xfrm>
            <a:off x="-108520" y="692190"/>
            <a:ext cx="6143244" cy="646331"/>
          </a:xfrm>
          <a:prstGeom prst="rect">
            <a:avLst/>
          </a:prstGeom>
          <a:noFill/>
        </p:spPr>
        <p:txBody>
          <a:bodyPr wrap="square" rtlCol="0">
            <a:spAutoFit/>
          </a:bodyPr>
          <a:lstStyle/>
          <a:p>
            <a:pPr defTabSz="457200">
              <a:defRPr/>
            </a:pPr>
            <a:r>
              <a:rPr lang="en-US" altLang="zh-CN"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I</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Trải</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nghiệm</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cùng</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văn</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bản</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t>
            </a:r>
            <a:endParaRPr lang="zh-CN" altLang="en-US"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4" name="文本框 10">
            <a:extLst>
              <a:ext uri="{FF2B5EF4-FFF2-40B4-BE49-F238E27FC236}">
                <a16:creationId xmlns:a16="http://schemas.microsoft.com/office/drawing/2014/main" xmlns="" id="{4C9AA6AD-6370-4DA5-9933-BDECB8020898}"/>
              </a:ext>
            </a:extLst>
          </p:cNvPr>
          <p:cNvSpPr txBox="1"/>
          <p:nvPr/>
        </p:nvSpPr>
        <p:spPr>
          <a:xfrm>
            <a:off x="35496" y="1238965"/>
            <a:ext cx="2272754" cy="646331"/>
          </a:xfrm>
          <a:prstGeom prst="rect">
            <a:avLst/>
          </a:prstGeom>
          <a:noFill/>
        </p:spPr>
        <p:txBody>
          <a:bodyPr wrap="square" rtlCol="0">
            <a:spAutoFit/>
          </a:bodyPr>
          <a:lstStyle/>
          <a:p>
            <a:pPr defTabSz="457200">
              <a:defRPr/>
            </a:pPr>
            <a:r>
              <a:rPr lang="en-US" altLang="zh-CN"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1.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Tác</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giả</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t>
            </a:r>
            <a:endParaRPr lang="zh-CN" altLang="en-US"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5" name="Rectangle 4"/>
          <p:cNvSpPr/>
          <p:nvPr/>
        </p:nvSpPr>
        <p:spPr>
          <a:xfrm>
            <a:off x="467544" y="1628800"/>
            <a:ext cx="8064897" cy="923330"/>
          </a:xfrm>
          <a:prstGeom prst="rect">
            <a:avLst/>
          </a:prstGeom>
        </p:spPr>
        <p:txBody>
          <a:bodyPr wrap="square">
            <a:spAutoFit/>
          </a:bodyPr>
          <a:lstStyle/>
          <a:p>
            <a:pPr algn="just">
              <a:lnSpc>
                <a:spcPct val="150000"/>
              </a:lnSpc>
            </a:pPr>
            <a:r>
              <a:rPr lang="vi-VN" dirty="0" smtClean="0">
                <a:solidFill>
                  <a:srgbClr val="000000"/>
                </a:solidFill>
                <a:latin typeface="Times New Roman"/>
                <a:ea typeface="Times New Roman"/>
                <a:cs typeface="Times New Roman"/>
              </a:rPr>
              <a:t> </a:t>
            </a:r>
            <a:r>
              <a:rPr lang="vi-VN" sz="3600" dirty="0">
                <a:solidFill>
                  <a:srgbClr val="000000"/>
                </a:solidFill>
                <a:latin typeface="Times New Roman"/>
                <a:ea typeface="Times New Roman"/>
                <a:cs typeface="Times New Roman"/>
              </a:rPr>
              <a:t>Giắc Can-phiu và Mác Vich-to Han-xen</a:t>
            </a:r>
            <a:endParaRPr lang="en-US" sz="3600" dirty="0">
              <a:solidFill>
                <a:prstClr val="black"/>
              </a:solidFill>
              <a:latin typeface=".VnTime"/>
              <a:ea typeface="Times New Roman"/>
              <a:cs typeface="Times New Roman"/>
            </a:endParaRPr>
          </a:p>
        </p:txBody>
      </p:sp>
      <p:sp>
        <p:nvSpPr>
          <p:cNvPr id="6" name="Rectangle 5"/>
          <p:cNvSpPr/>
          <p:nvPr/>
        </p:nvSpPr>
        <p:spPr>
          <a:xfrm>
            <a:off x="179512" y="2932161"/>
            <a:ext cx="9049109" cy="1754326"/>
          </a:xfrm>
          <a:prstGeom prst="rect">
            <a:avLst/>
          </a:prstGeom>
        </p:spPr>
        <p:txBody>
          <a:bodyPr wrap="square">
            <a:spAutoFit/>
          </a:bodyPr>
          <a:lstStyle/>
          <a:p>
            <a:pPr algn="just"/>
            <a:r>
              <a:rPr lang="en-US" sz="3600" b="1" dirty="0" smtClean="0">
                <a:latin typeface="Times New Roman" pitchFamily="18" charset="0"/>
                <a:cs typeface="Times New Roman" pitchFamily="18" charset="0"/>
              </a:rPr>
              <a:t>a.</a:t>
            </a:r>
            <a:r>
              <a:rPr lang="vi-VN" sz="3600" b="1" dirty="0" smtClean="0">
                <a:latin typeface="Times New Roman" pitchFamily="18" charset="0"/>
                <a:cs typeface="Times New Roman" pitchFamily="18" charset="0"/>
              </a:rPr>
              <a:t>Xuất xứ:</a:t>
            </a:r>
            <a:r>
              <a:rPr lang="en-US" sz="3600" b="1" dirty="0" smtClean="0">
                <a:latin typeface="Times New Roman" pitchFamily="18" charset="0"/>
                <a:cs typeface="Times New Roman" pitchFamily="18" charset="0"/>
              </a:rPr>
              <a:t> </a:t>
            </a:r>
            <a:r>
              <a:rPr lang="vi-VN" sz="3200" dirty="0" smtClean="0">
                <a:solidFill>
                  <a:prstClr val="black"/>
                </a:solidFill>
                <a:latin typeface="Times New Roman" pitchFamily="18" charset="0"/>
                <a:cs typeface="Times New Roman" pitchFamily="18" charset="0"/>
              </a:rPr>
              <a:t>In </a:t>
            </a:r>
            <a:r>
              <a:rPr lang="vi-VN" sz="3200" dirty="0">
                <a:solidFill>
                  <a:prstClr val="black"/>
                </a:solidFill>
                <a:latin typeface="Times New Roman" pitchFamily="18" charset="0"/>
                <a:cs typeface="Times New Roman" pitchFamily="18" charset="0"/>
              </a:rPr>
              <a:t>trong tập Tình yêu thương gia đình.</a:t>
            </a:r>
            <a:endParaRPr lang="en-US" sz="3200" dirty="0">
              <a:solidFill>
                <a:prstClr val="black"/>
              </a:solidFill>
              <a:latin typeface="Times New Roman" pitchFamily="18" charset="0"/>
              <a:cs typeface="Times New Roman" pitchFamily="18" charset="0"/>
            </a:endParaRPr>
          </a:p>
          <a:p>
            <a:r>
              <a:rPr lang="en-US" sz="3600" b="1" dirty="0" smtClean="0">
                <a:solidFill>
                  <a:prstClr val="black"/>
                </a:solidFill>
                <a:latin typeface="Times New Roman" pitchFamily="18" charset="0"/>
                <a:cs typeface="Times New Roman" pitchFamily="18" charset="0"/>
              </a:rPr>
              <a:t>b. </a:t>
            </a:r>
            <a:r>
              <a:rPr lang="en-US" sz="3600" b="1" dirty="0" err="1" smtClean="0">
                <a:solidFill>
                  <a:prstClr val="black"/>
                </a:solidFill>
                <a:latin typeface="Times New Roman" pitchFamily="18" charset="0"/>
                <a:cs typeface="Times New Roman" pitchFamily="18" charset="0"/>
              </a:rPr>
              <a:t>Ngôi</a:t>
            </a:r>
            <a:r>
              <a:rPr lang="en-US" sz="3600" b="1" dirty="0" smtClean="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kể</a:t>
            </a:r>
            <a:r>
              <a:rPr lang="en-US" sz="3600" b="1"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ngôi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thứ</a:t>
            </a:r>
            <a:r>
              <a:rPr lang="en-US" sz="3600" dirty="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nhất</a:t>
            </a:r>
            <a:endParaRPr lang="en-US" sz="3600" dirty="0">
              <a:solidFill>
                <a:prstClr val="black"/>
              </a:solidFill>
              <a:latin typeface="Times New Roman" pitchFamily="18" charset="0"/>
              <a:cs typeface="Times New Roman" pitchFamily="18" charset="0"/>
            </a:endParaRPr>
          </a:p>
          <a:p>
            <a:r>
              <a:rPr lang="en-US" sz="3600" b="1" dirty="0" err="1" smtClean="0">
                <a:solidFill>
                  <a:prstClr val="black"/>
                </a:solidFill>
                <a:latin typeface="Times New Roman" pitchFamily="18" charset="0"/>
                <a:cs typeface="Times New Roman" pitchFamily="18" charset="0"/>
              </a:rPr>
              <a:t>c.Nhân</a:t>
            </a:r>
            <a:r>
              <a:rPr lang="en-US" sz="3600" b="1" dirty="0" smtClean="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vật</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chính</a:t>
            </a:r>
            <a:r>
              <a:rPr lang="en-US" sz="3600" b="1" dirty="0">
                <a:solidFill>
                  <a:prstClr val="black"/>
                </a:solidFill>
                <a:latin typeface="Times New Roman" pitchFamily="18" charset="0"/>
                <a:cs typeface="Times New Roman" pitchFamily="18" charset="0"/>
              </a:rPr>
              <a:t> </a:t>
            </a:r>
            <a:r>
              <a:rPr lang="en-US" sz="3600" b="1" dirty="0" smtClean="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chị</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trai</a:t>
            </a:r>
            <a:r>
              <a:rPr lang="en-US" sz="3600" dirty="0">
                <a:solidFill>
                  <a:prstClr val="black"/>
                </a:solidFill>
                <a:latin typeface="Times New Roman" pitchFamily="18" charset="0"/>
                <a:cs typeface="Times New Roman" pitchFamily="18" charset="0"/>
              </a:rPr>
              <a:t>.</a:t>
            </a:r>
            <a:endParaRPr lang="vi-VN" sz="3600" dirty="0">
              <a:solidFill>
                <a:prstClr val="black"/>
              </a:solidFill>
              <a:latin typeface="Times New Roman" pitchFamily="18" charset="0"/>
              <a:cs typeface="Times New Roman" pitchFamily="18" charset="0"/>
            </a:endParaRPr>
          </a:p>
        </p:txBody>
      </p:sp>
      <p:sp>
        <p:nvSpPr>
          <p:cNvPr id="8" name="文本框 10">
            <a:extLst>
              <a:ext uri="{FF2B5EF4-FFF2-40B4-BE49-F238E27FC236}">
                <a16:creationId xmlns:a16="http://schemas.microsoft.com/office/drawing/2014/main" xmlns="" id="{4C9AA6AD-6370-4DA5-9933-BDECB8020898}"/>
              </a:ext>
            </a:extLst>
          </p:cNvPr>
          <p:cNvSpPr txBox="1"/>
          <p:nvPr/>
        </p:nvSpPr>
        <p:spPr>
          <a:xfrm>
            <a:off x="35496" y="2348880"/>
            <a:ext cx="3585120" cy="646331"/>
          </a:xfrm>
          <a:prstGeom prst="rect">
            <a:avLst/>
          </a:prstGeom>
          <a:noFill/>
        </p:spPr>
        <p:txBody>
          <a:bodyPr wrap="square" rtlCol="0">
            <a:spAutoFit/>
          </a:bodyPr>
          <a:lstStyle/>
          <a:p>
            <a:pPr defTabSz="457200">
              <a:defRPr/>
            </a:pP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2.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Tác</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3600" b="1" dirty="0" err="1"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phẩm</a:t>
            </a:r>
            <a:r>
              <a:rPr lang="en-US" altLang="zh-CN" sz="3600" b="1" dirty="0" smtClean="0">
                <a:solidFill>
                  <a:srgbClr val="C00000"/>
                </a:solidFill>
                <a:latin typeface="Times New Roman" panose="02020603050405020304" pitchFamily="18" charset="0"/>
                <a:ea typeface="小考拉体" panose="02000503000000000000" pitchFamily="2" charset="-122"/>
                <a:cs typeface="Times New Roman" panose="02020603050405020304" pitchFamily="18" charset="0"/>
              </a:rPr>
              <a:t>:</a:t>
            </a:r>
            <a:endParaRPr lang="zh-CN" altLang="en-US" sz="3600" b="1" dirty="0">
              <a:solidFill>
                <a:srgbClr val="C00000"/>
              </a:solidFill>
              <a:latin typeface="Times New Roman" panose="02020603050405020304" pitchFamily="18" charset="0"/>
              <a:ea typeface="小考拉体" panose="02000503000000000000" pitchFamily="2" charset="-122"/>
              <a:cs typeface="Times New Roman" panose="02020603050405020304" pitchFamily="18" charset="0"/>
            </a:endParaRPr>
          </a:p>
        </p:txBody>
      </p:sp>
    </p:spTree>
    <p:extLst>
      <p:ext uri="{BB962C8B-B14F-4D97-AF65-F5344CB8AC3E}">
        <p14:creationId xmlns:p14="http://schemas.microsoft.com/office/powerpoint/2010/main" val="159760765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extBox 5"/>
          <p:cNvSpPr txBox="1"/>
          <p:nvPr/>
        </p:nvSpPr>
        <p:spPr>
          <a:xfrm>
            <a:off x="0" y="703237"/>
            <a:ext cx="9144000" cy="523220"/>
          </a:xfrm>
          <a:prstGeom prst="rect">
            <a:avLst/>
          </a:prstGeom>
          <a:solidFill>
            <a:schemeClr val="bg1"/>
          </a:solidFill>
        </p:spPr>
        <p:txBody>
          <a:bodyPr wrap="square" rtlCol="0">
            <a:spAutoFit/>
          </a:bodyPr>
          <a:lstStyle/>
          <a:p>
            <a:r>
              <a:rPr lang="en-US" sz="2800" b="1">
                <a:solidFill>
                  <a:srgbClr val="FF0000"/>
                </a:solidFill>
                <a:latin typeface="Times New Roman"/>
                <a:ea typeface="Times New Roman"/>
              </a:rPr>
              <a:t>1. Nhân vật người chị </a:t>
            </a:r>
            <a:r>
              <a:rPr lang="en-US" sz="2800" b="1" smtClean="0">
                <a:solidFill>
                  <a:srgbClr val="FF0000"/>
                </a:solidFill>
                <a:latin typeface="Times New Roman"/>
                <a:ea typeface="Times New Roman"/>
              </a:rPr>
              <a:t>gái:</a:t>
            </a:r>
            <a:endParaRPr lang="en-US" sz="2700">
              <a:solidFill>
                <a:srgbClr val="FF0000"/>
              </a:solidFill>
              <a:latin typeface="Palatino Linotype"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1391205707"/>
              </p:ext>
            </p:extLst>
          </p:nvPr>
        </p:nvGraphicFramePr>
        <p:xfrm>
          <a:off x="228600" y="3048000"/>
          <a:ext cx="8686800" cy="3383280"/>
        </p:xfrm>
        <a:graphic>
          <a:graphicData uri="http://schemas.openxmlformats.org/drawingml/2006/table">
            <a:tbl>
              <a:tblPr/>
              <a:tblGrid>
                <a:gridCol w="8686800"/>
              </a:tblGrid>
              <a:tr h="0">
                <a:tc>
                  <a:txBody>
                    <a:bodyPr/>
                    <a:lstStyle/>
                    <a:p>
                      <a:pPr marL="0" marR="0">
                        <a:spcBef>
                          <a:spcPts val="600"/>
                        </a:spcBef>
                        <a:spcAft>
                          <a:spcPts val="600"/>
                        </a:spcAft>
                      </a:pPr>
                      <a:r>
                        <a:rPr lang="en-US" sz="3200" b="1" dirty="0" err="1" smtClean="0">
                          <a:solidFill>
                            <a:srgbClr val="00B0F0"/>
                          </a:solidFill>
                          <a:effectLst/>
                          <a:latin typeface="Times New Roman"/>
                          <a:ea typeface="Times New Roman"/>
                        </a:rPr>
                        <a:t>Câu</a:t>
                      </a:r>
                      <a:r>
                        <a:rPr lang="en-US" sz="3200" b="1" baseline="0" dirty="0" smtClean="0">
                          <a:solidFill>
                            <a:srgbClr val="00B0F0"/>
                          </a:solidFill>
                          <a:effectLst/>
                          <a:latin typeface="Times New Roman"/>
                          <a:ea typeface="Times New Roman"/>
                        </a:rPr>
                        <a:t> </a:t>
                      </a:r>
                      <a:r>
                        <a:rPr lang="en-US" sz="3200" b="1" baseline="0" dirty="0" err="1" smtClean="0">
                          <a:solidFill>
                            <a:srgbClr val="00B0F0"/>
                          </a:solidFill>
                          <a:effectLst/>
                          <a:latin typeface="Times New Roman"/>
                          <a:ea typeface="Times New Roman"/>
                        </a:rPr>
                        <a:t>hỏi</a:t>
                      </a:r>
                      <a:endParaRPr lang="en-US" sz="3200" b="1" dirty="0" smtClean="0">
                        <a:solidFill>
                          <a:srgbClr val="00B0F0"/>
                        </a:solidFill>
                        <a:effectLst/>
                        <a:latin typeface="Times New Roman"/>
                        <a:ea typeface="Times New Roman"/>
                      </a:endParaRPr>
                    </a:p>
                    <a:p>
                      <a:pPr marL="0" marR="0">
                        <a:spcBef>
                          <a:spcPts val="600"/>
                        </a:spcBef>
                        <a:spcAft>
                          <a:spcPts val="600"/>
                        </a:spcAft>
                      </a:pPr>
                      <a:r>
                        <a:rPr lang="en-US" sz="3200" b="1" dirty="0" smtClean="0">
                          <a:effectLst/>
                          <a:latin typeface="Times New Roman"/>
                          <a:ea typeface="Times New Roman"/>
                        </a:rPr>
                        <a:t>1. </a:t>
                      </a:r>
                      <a:r>
                        <a:rPr lang="en-US" sz="3200" b="1" dirty="0" err="1" smtClean="0">
                          <a:effectLst/>
                          <a:latin typeface="Times New Roman"/>
                          <a:ea typeface="Times New Roman"/>
                        </a:rPr>
                        <a:t>Vì</a:t>
                      </a:r>
                      <a:r>
                        <a:rPr lang="en-US" sz="3200" b="1" dirty="0" smtClean="0">
                          <a:effectLst/>
                          <a:latin typeface="Times New Roman"/>
                          <a:ea typeface="Times New Roman"/>
                        </a:rPr>
                        <a:t> </a:t>
                      </a:r>
                      <a:r>
                        <a:rPr lang="en-US" sz="3200" b="1" dirty="0" err="1" smtClean="0">
                          <a:effectLst/>
                          <a:latin typeface="Times New Roman"/>
                          <a:ea typeface="Times New Roman"/>
                        </a:rPr>
                        <a:t>sao</a:t>
                      </a:r>
                      <a:r>
                        <a:rPr lang="en-US" sz="3200" b="1" dirty="0" smtClean="0">
                          <a:effectLst/>
                          <a:latin typeface="Times New Roman"/>
                          <a:ea typeface="Times New Roman"/>
                        </a:rPr>
                        <a:t> </a:t>
                      </a:r>
                      <a:r>
                        <a:rPr lang="en-US" sz="3200" b="1" dirty="0" err="1" smtClean="0">
                          <a:effectLst/>
                          <a:latin typeface="Times New Roman"/>
                          <a:ea typeface="Times New Roman"/>
                        </a:rPr>
                        <a:t>người</a:t>
                      </a:r>
                      <a:r>
                        <a:rPr lang="en-US" sz="3200" b="1" dirty="0" smtClean="0">
                          <a:effectLst/>
                          <a:latin typeface="Times New Roman"/>
                          <a:ea typeface="Times New Roman"/>
                        </a:rPr>
                        <a:t> </a:t>
                      </a:r>
                      <a:r>
                        <a:rPr lang="en-US" sz="3200" b="1" dirty="0" err="1" smtClean="0">
                          <a:effectLst/>
                          <a:latin typeface="Times New Roman"/>
                          <a:ea typeface="Times New Roman"/>
                        </a:rPr>
                        <a:t>chị</a:t>
                      </a:r>
                      <a:r>
                        <a:rPr lang="en-US" sz="3200" b="1" dirty="0" smtClean="0">
                          <a:effectLst/>
                          <a:latin typeface="Times New Roman"/>
                          <a:ea typeface="Times New Roman"/>
                        </a:rPr>
                        <a:t> </a:t>
                      </a:r>
                      <a:r>
                        <a:rPr lang="en-US" sz="3200" b="1" dirty="0" err="1" smtClean="0">
                          <a:effectLst/>
                          <a:latin typeface="Times New Roman"/>
                          <a:ea typeface="Times New Roman"/>
                        </a:rPr>
                        <a:t>trong</a:t>
                      </a:r>
                      <a:r>
                        <a:rPr lang="en-US" sz="3200" b="1" dirty="0" smtClean="0">
                          <a:effectLst/>
                          <a:latin typeface="Times New Roman"/>
                          <a:ea typeface="Times New Roman"/>
                        </a:rPr>
                        <a:t> </a:t>
                      </a:r>
                      <a:r>
                        <a:rPr lang="en-US" sz="3200" b="1" dirty="0" err="1" smtClean="0">
                          <a:effectLst/>
                          <a:latin typeface="Times New Roman"/>
                          <a:ea typeface="Times New Roman"/>
                        </a:rPr>
                        <a:t>câu</a:t>
                      </a:r>
                      <a:r>
                        <a:rPr lang="en-US" sz="3200" b="1" dirty="0" smtClean="0">
                          <a:effectLst/>
                          <a:latin typeface="Times New Roman"/>
                          <a:ea typeface="Times New Roman"/>
                        </a:rPr>
                        <a:t> </a:t>
                      </a:r>
                      <a:r>
                        <a:rPr lang="en-US" sz="3200" b="1" dirty="0" err="1" smtClean="0">
                          <a:effectLst/>
                          <a:latin typeface="Times New Roman"/>
                          <a:ea typeface="Times New Roman"/>
                        </a:rPr>
                        <a:t>chuyện</a:t>
                      </a:r>
                      <a:r>
                        <a:rPr lang="en-US" sz="3200" b="1" dirty="0" smtClean="0">
                          <a:effectLst/>
                          <a:latin typeface="Times New Roman"/>
                          <a:ea typeface="Times New Roman"/>
                        </a:rPr>
                        <a:t> </a:t>
                      </a:r>
                      <a:r>
                        <a:rPr lang="en-US" sz="3200" b="1" dirty="0" err="1" smtClean="0">
                          <a:effectLst/>
                          <a:latin typeface="Times New Roman"/>
                          <a:ea typeface="Times New Roman"/>
                        </a:rPr>
                        <a:t>lại</a:t>
                      </a:r>
                      <a:r>
                        <a:rPr lang="en-US" sz="3200" b="1" dirty="0" smtClean="0">
                          <a:effectLst/>
                          <a:latin typeface="Times New Roman"/>
                          <a:ea typeface="Times New Roman"/>
                        </a:rPr>
                        <a:t> </a:t>
                      </a:r>
                      <a:r>
                        <a:rPr lang="en-US" sz="3200" b="1" dirty="0" err="1" smtClean="0">
                          <a:effectLst/>
                          <a:latin typeface="Times New Roman"/>
                          <a:ea typeface="Times New Roman"/>
                        </a:rPr>
                        <a:t>có</a:t>
                      </a:r>
                      <a:r>
                        <a:rPr lang="en-US" sz="3200" b="1" dirty="0" smtClean="0">
                          <a:effectLst/>
                          <a:latin typeface="Times New Roman"/>
                          <a:ea typeface="Times New Roman"/>
                        </a:rPr>
                        <a:t> </a:t>
                      </a:r>
                      <a:r>
                        <a:rPr lang="en-US" sz="3200" b="1" dirty="0" err="1" smtClean="0">
                          <a:effectLst/>
                          <a:latin typeface="Times New Roman"/>
                          <a:ea typeface="Times New Roman"/>
                        </a:rPr>
                        <a:t>thái</a:t>
                      </a:r>
                      <a:r>
                        <a:rPr lang="en-US" sz="3200" b="1" dirty="0" smtClean="0">
                          <a:effectLst/>
                          <a:latin typeface="Times New Roman"/>
                          <a:ea typeface="Times New Roman"/>
                        </a:rPr>
                        <a:t> </a:t>
                      </a:r>
                      <a:r>
                        <a:rPr lang="en-US" sz="3200" b="1" dirty="0" err="1" smtClean="0">
                          <a:effectLst/>
                          <a:latin typeface="Times New Roman"/>
                          <a:ea typeface="Times New Roman"/>
                        </a:rPr>
                        <a:t>độ</a:t>
                      </a:r>
                      <a:r>
                        <a:rPr lang="en-US" sz="3200" b="1" dirty="0" smtClean="0">
                          <a:effectLst/>
                          <a:latin typeface="Times New Roman"/>
                          <a:ea typeface="Times New Roman"/>
                        </a:rPr>
                        <a:t> </a:t>
                      </a:r>
                      <a:r>
                        <a:rPr lang="en-US" sz="3200" b="1" dirty="0" err="1" smtClean="0">
                          <a:effectLst/>
                          <a:latin typeface="Times New Roman"/>
                          <a:ea typeface="Times New Roman"/>
                        </a:rPr>
                        <a:t>lạnh</a:t>
                      </a:r>
                      <a:r>
                        <a:rPr lang="en-US" sz="3200" b="1" dirty="0" smtClean="0">
                          <a:effectLst/>
                          <a:latin typeface="Times New Roman"/>
                          <a:ea typeface="Times New Roman"/>
                        </a:rPr>
                        <a:t> </a:t>
                      </a:r>
                      <a:r>
                        <a:rPr lang="en-US" sz="3200" b="1" dirty="0" err="1" smtClean="0">
                          <a:effectLst/>
                          <a:latin typeface="Times New Roman"/>
                          <a:ea typeface="Times New Roman"/>
                        </a:rPr>
                        <a:t>lùng</a:t>
                      </a:r>
                      <a:r>
                        <a:rPr lang="en-US" sz="3200" b="1" dirty="0" smtClean="0">
                          <a:effectLst/>
                          <a:latin typeface="Times New Roman"/>
                          <a:ea typeface="Times New Roman"/>
                        </a:rPr>
                        <a:t> </a:t>
                      </a:r>
                      <a:r>
                        <a:rPr lang="en-US" sz="3200" b="1" dirty="0" err="1" smtClean="0">
                          <a:effectLst/>
                          <a:latin typeface="Times New Roman"/>
                          <a:ea typeface="Times New Roman"/>
                        </a:rPr>
                        <a:t>và</a:t>
                      </a:r>
                      <a:r>
                        <a:rPr lang="en-US" sz="3200" b="1" dirty="0" smtClean="0">
                          <a:effectLst/>
                          <a:latin typeface="Times New Roman"/>
                          <a:ea typeface="Times New Roman"/>
                        </a:rPr>
                        <a:t> </a:t>
                      </a:r>
                      <a:r>
                        <a:rPr lang="en-US" sz="3200" b="1" dirty="0" err="1" smtClean="0">
                          <a:effectLst/>
                          <a:latin typeface="Times New Roman"/>
                          <a:ea typeface="Times New Roman"/>
                        </a:rPr>
                        <a:t>ghét</a:t>
                      </a:r>
                      <a:r>
                        <a:rPr lang="en-US" sz="3200" b="1" dirty="0" smtClean="0">
                          <a:effectLst/>
                          <a:latin typeface="Times New Roman"/>
                          <a:ea typeface="Times New Roman"/>
                        </a:rPr>
                        <a:t> </a:t>
                      </a:r>
                      <a:r>
                        <a:rPr lang="en-US" sz="3200" b="1" dirty="0" err="1" smtClean="0">
                          <a:effectLst/>
                          <a:latin typeface="Times New Roman"/>
                          <a:ea typeface="Times New Roman"/>
                        </a:rPr>
                        <a:t>em</a:t>
                      </a:r>
                      <a:r>
                        <a:rPr lang="en-US" sz="3200" b="1" dirty="0" smtClean="0">
                          <a:effectLst/>
                          <a:latin typeface="Times New Roman"/>
                          <a:ea typeface="Times New Roman"/>
                        </a:rPr>
                        <a:t> </a:t>
                      </a:r>
                      <a:r>
                        <a:rPr lang="en-US" sz="3200" b="1" dirty="0" err="1" smtClean="0">
                          <a:effectLst/>
                          <a:latin typeface="Times New Roman"/>
                          <a:ea typeface="Times New Roman"/>
                        </a:rPr>
                        <a:t>trai</a:t>
                      </a:r>
                      <a:r>
                        <a:rPr lang="en-US" sz="3200" b="1" dirty="0" smtClean="0">
                          <a:effectLst/>
                          <a:latin typeface="Times New Roman"/>
                          <a:ea typeface="Times New Roman"/>
                        </a:rPr>
                        <a:t> </a:t>
                      </a:r>
                      <a:r>
                        <a:rPr lang="en-US" sz="3200" b="1" dirty="0" err="1" smtClean="0">
                          <a:effectLst/>
                          <a:latin typeface="Times New Roman"/>
                          <a:ea typeface="Times New Roman"/>
                        </a:rPr>
                        <a:t>mình</a:t>
                      </a:r>
                      <a:r>
                        <a:rPr lang="en-US" sz="3200" b="1" dirty="0" smtClean="0">
                          <a:effectLst/>
                          <a:latin typeface="Times New Roman"/>
                          <a:ea typeface="Times New Roman"/>
                        </a:rPr>
                        <a:t>?</a:t>
                      </a:r>
                    </a:p>
                    <a:p>
                      <a:pPr marL="0" marR="0" algn="l">
                        <a:spcBef>
                          <a:spcPts val="600"/>
                        </a:spcBef>
                        <a:spcAft>
                          <a:spcPts val="600"/>
                        </a:spcAft>
                      </a:pPr>
                      <a:r>
                        <a:rPr lang="en-US" sz="3200" b="1" dirty="0" smtClean="0">
                          <a:effectLst/>
                          <a:latin typeface="Times New Roman"/>
                          <a:ea typeface="Times New Roman"/>
                        </a:rPr>
                        <a:t>2. </a:t>
                      </a:r>
                      <a:r>
                        <a:rPr lang="en-US" sz="3200" b="1" dirty="0" err="1" smtClean="0">
                          <a:effectLst/>
                          <a:latin typeface="Times New Roman"/>
                          <a:ea typeface="Times New Roman"/>
                        </a:rPr>
                        <a:t>Điều</a:t>
                      </a:r>
                      <a:r>
                        <a:rPr lang="en-US" sz="3200" b="1" dirty="0" smtClean="0">
                          <a:effectLst/>
                          <a:latin typeface="Times New Roman"/>
                          <a:ea typeface="Times New Roman"/>
                        </a:rPr>
                        <a:t> </a:t>
                      </a:r>
                      <a:r>
                        <a:rPr lang="en-US" sz="3200" b="1" dirty="0" err="1" smtClean="0">
                          <a:effectLst/>
                          <a:latin typeface="Times New Roman"/>
                          <a:ea typeface="Times New Roman"/>
                        </a:rPr>
                        <a:t>gì</a:t>
                      </a:r>
                      <a:r>
                        <a:rPr lang="en-US" sz="3200" b="1" dirty="0" smtClean="0">
                          <a:effectLst/>
                          <a:latin typeface="Times New Roman"/>
                          <a:ea typeface="Times New Roman"/>
                        </a:rPr>
                        <a:t> </a:t>
                      </a:r>
                      <a:r>
                        <a:rPr lang="en-US" sz="3200" b="1" dirty="0" err="1" smtClean="0">
                          <a:effectLst/>
                          <a:latin typeface="Times New Roman"/>
                          <a:ea typeface="Times New Roman"/>
                        </a:rPr>
                        <a:t>đã</a:t>
                      </a:r>
                      <a:r>
                        <a:rPr lang="en-US" sz="3200" b="1" dirty="0" smtClean="0">
                          <a:effectLst/>
                          <a:latin typeface="Times New Roman"/>
                          <a:ea typeface="Times New Roman"/>
                        </a:rPr>
                        <a:t> </a:t>
                      </a:r>
                      <a:r>
                        <a:rPr lang="en-US" sz="3200" b="1" dirty="0" err="1" smtClean="0">
                          <a:effectLst/>
                          <a:latin typeface="Times New Roman"/>
                          <a:ea typeface="Times New Roman"/>
                        </a:rPr>
                        <a:t>mở</a:t>
                      </a:r>
                      <a:r>
                        <a:rPr lang="en-US" sz="3200" b="1" dirty="0" smtClean="0">
                          <a:effectLst/>
                          <a:latin typeface="Times New Roman"/>
                          <a:ea typeface="Times New Roman"/>
                        </a:rPr>
                        <a:t> </a:t>
                      </a:r>
                      <a:r>
                        <a:rPr lang="en-US" sz="3200" b="1" dirty="0" err="1" smtClean="0">
                          <a:effectLst/>
                          <a:latin typeface="Times New Roman"/>
                          <a:ea typeface="Times New Roman"/>
                        </a:rPr>
                        <a:t>ra</a:t>
                      </a:r>
                      <a:r>
                        <a:rPr lang="en-US" sz="3200" b="1" dirty="0" smtClean="0">
                          <a:effectLst/>
                          <a:latin typeface="Times New Roman"/>
                          <a:ea typeface="Times New Roman"/>
                        </a:rPr>
                        <a:t> </a:t>
                      </a:r>
                      <a:r>
                        <a:rPr lang="en-US" sz="3200" b="1" dirty="0" err="1" smtClean="0">
                          <a:effectLst/>
                          <a:latin typeface="Times New Roman"/>
                          <a:ea typeface="Times New Roman"/>
                        </a:rPr>
                        <a:t>một</a:t>
                      </a:r>
                      <a:r>
                        <a:rPr lang="en-US" sz="3200" b="1" dirty="0" smtClean="0">
                          <a:effectLst/>
                          <a:latin typeface="Times New Roman"/>
                          <a:ea typeface="Times New Roman"/>
                        </a:rPr>
                        <a:t> </a:t>
                      </a:r>
                      <a:r>
                        <a:rPr lang="en-US" sz="3200" b="1" dirty="0" err="1" smtClean="0">
                          <a:effectLst/>
                          <a:latin typeface="Times New Roman"/>
                          <a:ea typeface="Times New Roman"/>
                        </a:rPr>
                        <a:t>khởi</a:t>
                      </a:r>
                      <a:r>
                        <a:rPr lang="en-US" sz="3200" b="1" dirty="0" smtClean="0">
                          <a:effectLst/>
                          <a:latin typeface="Times New Roman"/>
                          <a:ea typeface="Times New Roman"/>
                        </a:rPr>
                        <a:t> </a:t>
                      </a:r>
                      <a:r>
                        <a:rPr lang="en-US" sz="3200" b="1" dirty="0" err="1" smtClean="0">
                          <a:effectLst/>
                          <a:latin typeface="Times New Roman"/>
                          <a:ea typeface="Times New Roman"/>
                        </a:rPr>
                        <a:t>đầu</a:t>
                      </a:r>
                      <a:r>
                        <a:rPr lang="en-US" sz="3200" b="1" dirty="0" smtClean="0">
                          <a:effectLst/>
                          <a:latin typeface="Times New Roman"/>
                          <a:ea typeface="Times New Roman"/>
                        </a:rPr>
                        <a:t> </a:t>
                      </a:r>
                      <a:r>
                        <a:rPr lang="en-US" sz="3200" b="1" dirty="0" err="1" smtClean="0">
                          <a:effectLst/>
                          <a:latin typeface="Times New Roman"/>
                          <a:ea typeface="Times New Roman"/>
                        </a:rPr>
                        <a:t>mới</a:t>
                      </a:r>
                      <a:r>
                        <a:rPr lang="en-US" sz="3200" b="1" dirty="0" smtClean="0">
                          <a:effectLst/>
                          <a:latin typeface="Times New Roman"/>
                          <a:ea typeface="Times New Roman"/>
                        </a:rPr>
                        <a:t> </a:t>
                      </a:r>
                      <a:r>
                        <a:rPr lang="en-US" sz="3200" b="1" dirty="0" err="1" smtClean="0">
                          <a:effectLst/>
                          <a:latin typeface="Times New Roman"/>
                          <a:ea typeface="Times New Roman"/>
                        </a:rPr>
                        <a:t>cho</a:t>
                      </a:r>
                      <a:r>
                        <a:rPr lang="en-US" sz="3200" b="1" dirty="0" smtClean="0">
                          <a:effectLst/>
                          <a:latin typeface="Times New Roman"/>
                          <a:ea typeface="Times New Roman"/>
                        </a:rPr>
                        <a:t> </a:t>
                      </a:r>
                      <a:r>
                        <a:rPr lang="en-US" sz="3200" b="1" dirty="0" err="1" smtClean="0">
                          <a:effectLst/>
                          <a:latin typeface="Times New Roman"/>
                          <a:ea typeface="Times New Roman"/>
                        </a:rPr>
                        <a:t>mối</a:t>
                      </a:r>
                      <a:r>
                        <a:rPr lang="en-US" sz="3200" b="1" dirty="0" smtClean="0">
                          <a:effectLst/>
                          <a:latin typeface="Times New Roman"/>
                          <a:ea typeface="Times New Roman"/>
                        </a:rPr>
                        <a:t> </a:t>
                      </a:r>
                      <a:r>
                        <a:rPr lang="en-US" sz="3200" b="1" dirty="0" err="1" smtClean="0">
                          <a:effectLst/>
                          <a:latin typeface="Times New Roman"/>
                          <a:ea typeface="Times New Roman"/>
                        </a:rPr>
                        <a:t>quan</a:t>
                      </a:r>
                      <a:r>
                        <a:rPr lang="en-US" sz="3200" b="1" dirty="0" smtClean="0">
                          <a:effectLst/>
                          <a:latin typeface="Times New Roman"/>
                          <a:ea typeface="Times New Roman"/>
                        </a:rPr>
                        <a:t> </a:t>
                      </a:r>
                      <a:r>
                        <a:rPr lang="en-US" sz="3200" b="1" dirty="0" err="1" smtClean="0">
                          <a:effectLst/>
                          <a:latin typeface="Times New Roman"/>
                          <a:ea typeface="Times New Roman"/>
                        </a:rPr>
                        <a:t>hệ</a:t>
                      </a:r>
                      <a:r>
                        <a:rPr lang="en-US" sz="3200" b="1" dirty="0" smtClean="0">
                          <a:effectLst/>
                          <a:latin typeface="Times New Roman"/>
                          <a:ea typeface="Times New Roman"/>
                        </a:rPr>
                        <a:t> </a:t>
                      </a:r>
                      <a:r>
                        <a:rPr lang="en-US" sz="3200" b="1" dirty="0" err="1" smtClean="0">
                          <a:effectLst/>
                          <a:latin typeface="Times New Roman"/>
                          <a:ea typeface="Times New Roman"/>
                        </a:rPr>
                        <a:t>của</a:t>
                      </a:r>
                      <a:r>
                        <a:rPr lang="en-US" sz="3200" b="1" dirty="0" smtClean="0">
                          <a:effectLst/>
                          <a:latin typeface="Times New Roman"/>
                          <a:ea typeface="Times New Roman"/>
                        </a:rPr>
                        <a:t> </a:t>
                      </a:r>
                      <a:r>
                        <a:rPr lang="en-US" sz="3200" b="1" dirty="0" err="1" smtClean="0">
                          <a:effectLst/>
                          <a:latin typeface="Times New Roman"/>
                          <a:ea typeface="Times New Roman"/>
                        </a:rPr>
                        <a:t>hai</a:t>
                      </a:r>
                      <a:r>
                        <a:rPr lang="en-US" sz="3200" b="1" dirty="0" smtClean="0">
                          <a:effectLst/>
                          <a:latin typeface="Times New Roman"/>
                          <a:ea typeface="Times New Roman"/>
                        </a:rPr>
                        <a:t> </a:t>
                      </a:r>
                      <a:r>
                        <a:rPr lang="en-US" sz="3200" b="1" dirty="0" err="1" smtClean="0">
                          <a:effectLst/>
                          <a:latin typeface="Times New Roman"/>
                          <a:ea typeface="Times New Roman"/>
                        </a:rPr>
                        <a:t>chị</a:t>
                      </a:r>
                      <a:r>
                        <a:rPr lang="en-US" sz="3200" b="1" dirty="0" smtClean="0">
                          <a:effectLst/>
                          <a:latin typeface="Times New Roman"/>
                          <a:ea typeface="Times New Roman"/>
                        </a:rPr>
                        <a:t> </a:t>
                      </a:r>
                      <a:r>
                        <a:rPr lang="en-US" sz="3200" b="1" dirty="0" err="1" smtClean="0">
                          <a:effectLst/>
                          <a:latin typeface="Times New Roman"/>
                          <a:ea typeface="Times New Roman"/>
                        </a:rPr>
                        <a:t>em</a:t>
                      </a:r>
                      <a:r>
                        <a:rPr lang="en-US" sz="3200" b="1" dirty="0" smtClean="0">
                          <a:effectLst/>
                          <a:latin typeface="Times New Roman"/>
                          <a:ea typeface="Times New Roman"/>
                        </a:rPr>
                        <a:t>?</a:t>
                      </a:r>
                    </a:p>
                    <a:p>
                      <a:pPr marL="0" marR="0" algn="l">
                        <a:spcBef>
                          <a:spcPts val="600"/>
                        </a:spcBef>
                        <a:spcAft>
                          <a:spcPts val="600"/>
                        </a:spcAft>
                      </a:pPr>
                      <a:r>
                        <a:rPr lang="en-US" sz="3200" b="1" dirty="0" smtClean="0">
                          <a:effectLst/>
                          <a:latin typeface="Times New Roman"/>
                          <a:ea typeface="Times New Roman"/>
                        </a:rPr>
                        <a:t>3. </a:t>
                      </a:r>
                      <a:r>
                        <a:rPr lang="en-US" sz="3200" b="1" dirty="0" err="1" smtClean="0">
                          <a:effectLst/>
                          <a:latin typeface="Times New Roman"/>
                          <a:ea typeface="Times New Roman"/>
                        </a:rPr>
                        <a:t>Vì</a:t>
                      </a:r>
                      <a:r>
                        <a:rPr lang="en-US" sz="3200" b="1" dirty="0" smtClean="0">
                          <a:effectLst/>
                          <a:latin typeface="Times New Roman"/>
                          <a:ea typeface="Times New Roman"/>
                        </a:rPr>
                        <a:t> </a:t>
                      </a:r>
                      <a:r>
                        <a:rPr lang="en-US" sz="3200" b="1" dirty="0" err="1" smtClean="0">
                          <a:effectLst/>
                          <a:latin typeface="Times New Roman"/>
                          <a:ea typeface="Times New Roman"/>
                        </a:rPr>
                        <a:t>sao</a:t>
                      </a:r>
                      <a:r>
                        <a:rPr lang="en-US" sz="3200" b="1" dirty="0" smtClean="0">
                          <a:effectLst/>
                          <a:latin typeface="Times New Roman"/>
                          <a:ea typeface="Times New Roman"/>
                        </a:rPr>
                        <a:t> </a:t>
                      </a:r>
                      <a:r>
                        <a:rPr lang="en-US" sz="3200" b="1" dirty="0" err="1" smtClean="0">
                          <a:effectLst/>
                          <a:latin typeface="Times New Roman"/>
                          <a:ea typeface="Times New Roman"/>
                        </a:rPr>
                        <a:t>người</a:t>
                      </a:r>
                      <a:r>
                        <a:rPr lang="en-US" sz="3200" b="1" dirty="0" smtClean="0">
                          <a:effectLst/>
                          <a:latin typeface="Times New Roman"/>
                          <a:ea typeface="Times New Roman"/>
                        </a:rPr>
                        <a:t> </a:t>
                      </a:r>
                      <a:r>
                        <a:rPr lang="en-US" sz="3200" b="1" dirty="0" err="1" smtClean="0">
                          <a:effectLst/>
                          <a:latin typeface="Times New Roman"/>
                          <a:ea typeface="Times New Roman"/>
                        </a:rPr>
                        <a:t>chị</a:t>
                      </a:r>
                      <a:r>
                        <a:rPr lang="en-US" sz="3200" b="1" dirty="0" smtClean="0">
                          <a:effectLst/>
                          <a:latin typeface="Times New Roman"/>
                          <a:ea typeface="Times New Roman"/>
                        </a:rPr>
                        <a:t> </a:t>
                      </a:r>
                      <a:r>
                        <a:rPr lang="en-US" sz="3200" b="1" dirty="0" err="1" smtClean="0">
                          <a:effectLst/>
                          <a:latin typeface="Times New Roman"/>
                          <a:ea typeface="Times New Roman"/>
                        </a:rPr>
                        <a:t>lại</a:t>
                      </a:r>
                      <a:r>
                        <a:rPr lang="en-US" sz="3200" b="1" dirty="0" smtClean="0">
                          <a:effectLst/>
                          <a:latin typeface="Times New Roman"/>
                          <a:ea typeface="Times New Roman"/>
                        </a:rPr>
                        <a:t> </a:t>
                      </a:r>
                      <a:r>
                        <a:rPr lang="en-US" sz="3200" b="1" dirty="0" err="1" smtClean="0">
                          <a:effectLst/>
                          <a:latin typeface="Times New Roman"/>
                          <a:ea typeface="Times New Roman"/>
                        </a:rPr>
                        <a:t>khóc</a:t>
                      </a:r>
                      <a:r>
                        <a:rPr lang="en-US" sz="3200" b="1" dirty="0" smtClean="0">
                          <a:effectLst/>
                          <a:latin typeface="Times New Roman"/>
                          <a:ea typeface="Times New Roman"/>
                        </a:rPr>
                        <a:t>?</a:t>
                      </a:r>
                      <a:endParaRPr lang="en-US" sz="3200" b="1" dirty="0">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2</a:t>
            </a:r>
          </a:p>
          <a:p>
            <a:pPr algn="ctr"/>
            <a:r>
              <a:rPr lang="en-US" sz="2800" b="1" i="1" smtClean="0">
                <a:solidFill>
                  <a:srgbClr val="0000CC"/>
                </a:solidFill>
                <a:latin typeface="Palatino Linotype" pitchFamily="18" charset="0"/>
              </a:rPr>
              <a:t>Thời gian: 4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
        <p:nvSpPr>
          <p:cNvPr id="9" name="Title 1"/>
          <p:cNvSpPr>
            <a:spLocks noGrp="1"/>
          </p:cNvSpPr>
          <p:nvPr>
            <p:ph type="title"/>
          </p:nvPr>
        </p:nvSpPr>
        <p:spPr>
          <a:xfrm>
            <a:off x="251520" y="7257"/>
            <a:ext cx="5410200" cy="868362"/>
          </a:xfrm>
          <a:solidFill>
            <a:srgbClr val="FFFF99"/>
          </a:solidFill>
        </p:spPr>
        <p:txBody>
          <a:bodyPr>
            <a:normAutofit/>
          </a:bodyPr>
          <a:lstStyle/>
          <a:p>
            <a:r>
              <a:rPr lang="en-US" sz="3600" b="1" dirty="0" smtClean="0">
                <a:solidFill>
                  <a:srgbClr val="FF0000"/>
                </a:solidFill>
                <a:latin typeface="Times New Roman" pitchFamily="18" charset="0"/>
                <a:cs typeface="Times New Roman" pitchFamily="18" charset="0"/>
              </a:rPr>
              <a:t>II.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ngẫm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hồi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4437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2895600" y="0"/>
            <a:ext cx="5105400" cy="685800"/>
          </a:xfrm>
          <a:solidFill>
            <a:srgbClr val="FFFF99"/>
          </a:solidFill>
        </p:spPr>
        <p:txBody>
          <a:bodyPr>
            <a:normAutofit/>
          </a:bodyPr>
          <a:lstStyle/>
          <a:p>
            <a:r>
              <a:rPr lang="en-US" sz="2800" b="1">
                <a:solidFill>
                  <a:srgbClr val="FF0000"/>
                </a:solidFill>
                <a:latin typeface="Palatino Linotype" pitchFamily="18" charset="0"/>
              </a:rPr>
              <a:t>I. </a:t>
            </a:r>
            <a:r>
              <a:rPr lang="en-US" sz="2800" b="1" smtClean="0">
                <a:solidFill>
                  <a:srgbClr val="FF0000"/>
                </a:solidFill>
                <a:latin typeface="Palatino Linotype" pitchFamily="18" charset="0"/>
              </a:rPr>
              <a:t>TÌM HIỂU CHI TIẾT</a:t>
            </a:r>
            <a:endParaRPr lang="en-US" sz="2800"/>
          </a:p>
        </p:txBody>
      </p:sp>
      <p:sp>
        <p:nvSpPr>
          <p:cNvPr id="9" name="TextBox 8"/>
          <p:cNvSpPr txBox="1"/>
          <p:nvPr/>
        </p:nvSpPr>
        <p:spPr>
          <a:xfrm>
            <a:off x="2743200" y="733246"/>
            <a:ext cx="6248400" cy="5693866"/>
          </a:xfrm>
          <a:prstGeom prst="rect">
            <a:avLst/>
          </a:prstGeom>
          <a:noFill/>
        </p:spPr>
        <p:txBody>
          <a:bodyPr wrap="square" rtlCol="0">
            <a:spAutoFit/>
          </a:bodyPr>
          <a:lstStyle/>
          <a:p>
            <a:pPr algn="just"/>
            <a:r>
              <a:rPr lang="en-US" sz="2800" b="1">
                <a:solidFill>
                  <a:srgbClr val="FF0000"/>
                </a:solidFill>
                <a:latin typeface="Times New Roman"/>
                <a:ea typeface="Times New Roman"/>
              </a:rPr>
              <a:t>1. Nhân vật người chị gái</a:t>
            </a:r>
            <a:r>
              <a:rPr lang="en-US" sz="2800" b="1" smtClean="0">
                <a:solidFill>
                  <a:srgbClr val="FF0000"/>
                </a:solidFill>
                <a:latin typeface="Times New Roman"/>
                <a:ea typeface="Times New Roman"/>
              </a:rPr>
              <a:t>:</a:t>
            </a:r>
            <a:endParaRPr lang="en-US" sz="2800" smtClean="0">
              <a:solidFill>
                <a:srgbClr val="0000CC"/>
              </a:solidFill>
              <a:latin typeface="Times New Roman" pitchFamily="18" charset="0"/>
              <a:cs typeface="Times New Roman" pitchFamily="18" charset="0"/>
            </a:endParaRPr>
          </a:p>
          <a:p>
            <a:pPr algn="just"/>
            <a:r>
              <a:rPr lang="vi-VN" sz="2800" smtClean="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Người chị có thái độ lạnh lùng và ghét em trai mình vì em trai  Eric Carter  học lớp giáo dục đặc biệt và mỗi lần ra ngoài cùng em, cả hai đều bị người khác nhìn chằm chằm.</a:t>
            </a:r>
          </a:p>
          <a:p>
            <a:pPr algn="just"/>
            <a:r>
              <a:rPr lang="vi-VN" sz="2800">
                <a:solidFill>
                  <a:prstClr val="black"/>
                </a:solidFill>
                <a:latin typeface="Times New Roman" pitchFamily="18" charset="0"/>
                <a:cs typeface="Times New Roman" pitchFamily="18" charset="0"/>
              </a:rPr>
              <a:t>- Điều mở ra mối quan hệ mới cho hai chị em là cuộc nói chuyện đầy ngây ngô của người em với chị trên đường ra trạm xe buýt.</a:t>
            </a:r>
          </a:p>
          <a:p>
            <a:pPr algn="just"/>
            <a:r>
              <a:rPr lang="vi-VN" sz="2800">
                <a:solidFill>
                  <a:prstClr val="black"/>
                </a:solidFill>
                <a:latin typeface="Times New Roman" pitchFamily="18" charset="0"/>
                <a:cs typeface="Times New Roman" pitchFamily="18" charset="0"/>
              </a:rPr>
              <a:t>- Người chị khóc vì em trai không những không ghét mà còn nghĩ chị là một người tốt.</a:t>
            </a:r>
          </a:p>
        </p:txBody>
      </p:sp>
    </p:spTree>
    <p:extLst>
      <p:ext uri="{BB962C8B-B14F-4D97-AF65-F5344CB8AC3E}">
        <p14:creationId xmlns:p14="http://schemas.microsoft.com/office/powerpoint/2010/main" val="416089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7384"/>
            <a:ext cx="9073008" cy="2862322"/>
          </a:xfrm>
          <a:prstGeom prst="rect">
            <a:avLst/>
          </a:prstGeom>
        </p:spPr>
        <p:txBody>
          <a:bodyPr wrap="square">
            <a:spAutoFit/>
          </a:bodyPr>
          <a:lstStyle/>
          <a:p>
            <a:pPr algn="just">
              <a:spcAft>
                <a:spcPts val="0"/>
              </a:spcAft>
            </a:pPr>
            <a:r>
              <a:rPr lang="fr-FR" sz="3600" b="1" i="1" dirty="0" smtClean="0">
                <a:solidFill>
                  <a:srgbClr val="000000"/>
                </a:solidFill>
                <a:latin typeface="Times New Roman"/>
                <a:ea typeface="Times New Roman"/>
                <a:cs typeface="Times New Roman"/>
              </a:rPr>
              <a:t>1</a:t>
            </a:r>
            <a:r>
              <a:rPr lang="fr-FR" sz="3600" b="1" i="1" dirty="0">
                <a:solidFill>
                  <a:srgbClr val="000000"/>
                </a:solidFill>
                <a:latin typeface="Times New Roman"/>
                <a:ea typeface="Times New Roman"/>
                <a:cs typeface="Times New Roman"/>
              </a:rPr>
              <a:t>.</a:t>
            </a:r>
            <a:r>
              <a:rPr lang="vi-VN" sz="3600" b="1" i="1" dirty="0">
                <a:solidFill>
                  <a:srgbClr val="000000"/>
                </a:solidFill>
                <a:latin typeface="Times New Roman"/>
                <a:ea typeface="Times New Roman"/>
                <a:cs typeface="Times New Roman"/>
              </a:rPr>
              <a:t> Nhân vật người </a:t>
            </a:r>
            <a:r>
              <a:rPr lang="vi-VN" sz="3600" b="1" i="1" dirty="0" smtClean="0">
                <a:solidFill>
                  <a:srgbClr val="000000"/>
                </a:solidFill>
                <a:latin typeface="Times New Roman"/>
                <a:ea typeface="Times New Roman"/>
                <a:cs typeface="Times New Roman"/>
              </a:rPr>
              <a:t>chị</a:t>
            </a:r>
            <a:r>
              <a:rPr lang="en-US" sz="3600" b="1" i="1" dirty="0" smtClean="0">
                <a:solidFill>
                  <a:srgbClr val="000000"/>
                </a:solidFill>
                <a:latin typeface="Times New Roman"/>
                <a:ea typeface="Times New Roman"/>
                <a:cs typeface="Times New Roman"/>
              </a:rPr>
              <a:t> </a:t>
            </a:r>
            <a:r>
              <a:rPr lang="en-US" sz="3600" b="1" i="1" dirty="0" err="1" smtClean="0">
                <a:solidFill>
                  <a:srgbClr val="000000"/>
                </a:solidFill>
                <a:latin typeface="Times New Roman"/>
                <a:ea typeface="Times New Roman"/>
                <a:cs typeface="Times New Roman"/>
              </a:rPr>
              <a:t>gái</a:t>
            </a:r>
            <a:r>
              <a:rPr lang="en-US" sz="3600" b="1" i="1" dirty="0" smtClean="0">
                <a:solidFill>
                  <a:srgbClr val="000000"/>
                </a:solidFill>
                <a:latin typeface="Times New Roman"/>
                <a:ea typeface="Times New Roman"/>
                <a:cs typeface="Times New Roman"/>
              </a:rPr>
              <a:t>:</a:t>
            </a:r>
            <a:endParaRPr lang="en-US" sz="3600" dirty="0">
              <a:latin typeface=".VnTime"/>
              <a:ea typeface="Times New Roman"/>
              <a:cs typeface="Times New Roman"/>
            </a:endParaRPr>
          </a:p>
          <a:p>
            <a:pPr algn="just">
              <a:spcAft>
                <a:spcPts val="0"/>
              </a:spcAft>
            </a:pPr>
            <a:r>
              <a:rPr lang="vi-VN" sz="3600" dirty="0" smtClean="0">
                <a:solidFill>
                  <a:srgbClr val="000000"/>
                </a:solidFill>
                <a:latin typeface="Times New Roman"/>
                <a:ea typeface="Times New Roman"/>
                <a:cs typeface="Times New Roman"/>
              </a:rPr>
              <a:t>- </a:t>
            </a:r>
            <a:r>
              <a:rPr lang="vi-VN" sz="3600" dirty="0">
                <a:solidFill>
                  <a:srgbClr val="000000"/>
                </a:solidFill>
                <a:latin typeface="Times New Roman"/>
                <a:ea typeface="Times New Roman"/>
                <a:cs typeface="Times New Roman"/>
              </a:rPr>
              <a:t>Thái độ: ghét em, khó chịu khi đi cùng.</a:t>
            </a:r>
            <a:endParaRPr lang="en-US" sz="3600" dirty="0">
              <a:latin typeface=".VnTime"/>
              <a:ea typeface="Times New Roman"/>
              <a:cs typeface="Times New Roman"/>
            </a:endParaRPr>
          </a:p>
          <a:p>
            <a:pPr algn="just">
              <a:spcAft>
                <a:spcPts val="0"/>
              </a:spcAft>
            </a:pPr>
            <a:r>
              <a:rPr lang="vi-VN" sz="3600" dirty="0">
                <a:solidFill>
                  <a:srgbClr val="000000"/>
                </a:solidFill>
                <a:latin typeface="Times New Roman"/>
                <a:ea typeface="Times New Roman"/>
                <a:cs typeface="Times New Roman"/>
              </a:rPr>
              <a:t>- Hành động: trừng mắt, dọa em sợ, gọi bằng đủ biệt danh xấu </a:t>
            </a:r>
            <a:r>
              <a:rPr lang="vi-VN" sz="3600" dirty="0" smtClean="0">
                <a:solidFill>
                  <a:srgbClr val="000000"/>
                </a:solidFill>
                <a:latin typeface="Times New Roman"/>
                <a:ea typeface="Times New Roman"/>
                <a:cs typeface="Times New Roman"/>
              </a:rPr>
              <a:t>xí</a:t>
            </a:r>
            <a:r>
              <a:rPr lang="en-US" sz="3600" dirty="0" smtClean="0">
                <a:solidFill>
                  <a:srgbClr val="000000"/>
                </a:solidFill>
                <a:latin typeface="Times New Roman"/>
                <a:ea typeface="Times New Roman"/>
                <a:cs typeface="Times New Roman"/>
              </a:rPr>
              <a:t>,…</a:t>
            </a:r>
            <a:endParaRPr lang="en-US" sz="3600" dirty="0">
              <a:latin typeface=".VnTime"/>
              <a:ea typeface="Times New Roman"/>
              <a:cs typeface="Times New Roman"/>
            </a:endParaRPr>
          </a:p>
          <a:p>
            <a:pPr algn="just">
              <a:spcAft>
                <a:spcPts val="0"/>
              </a:spcAft>
            </a:pPr>
            <a:r>
              <a:rPr lang="vi-VN" sz="3600" dirty="0">
                <a:solidFill>
                  <a:srgbClr val="000000"/>
                </a:solidFill>
                <a:latin typeface="Times New Roman"/>
                <a:ea typeface="Times New Roman"/>
                <a:cs typeface="Times New Roman"/>
              </a:rPr>
              <a:t>- Nguyên nhân: vì </a:t>
            </a:r>
            <a:r>
              <a:rPr lang="vi-VN" sz="3600" dirty="0" smtClean="0">
                <a:solidFill>
                  <a:srgbClr val="000000"/>
                </a:solidFill>
                <a:latin typeface="Times New Roman"/>
                <a:ea typeface="Times New Roman"/>
                <a:cs typeface="Times New Roman"/>
              </a:rPr>
              <a:t>em </a:t>
            </a:r>
            <a:r>
              <a:rPr lang="vi-VN" sz="3600" dirty="0">
                <a:solidFill>
                  <a:srgbClr val="000000"/>
                </a:solidFill>
                <a:latin typeface="Times New Roman"/>
                <a:ea typeface="Times New Roman"/>
                <a:cs typeface="Times New Roman"/>
              </a:rPr>
              <a:t>không được bình </a:t>
            </a:r>
            <a:r>
              <a:rPr lang="vi-VN" sz="3600" dirty="0" smtClean="0">
                <a:solidFill>
                  <a:srgbClr val="000000"/>
                </a:solidFill>
                <a:latin typeface="Times New Roman"/>
                <a:ea typeface="Times New Roman"/>
                <a:cs typeface="Times New Roman"/>
              </a:rPr>
              <a:t>thường</a:t>
            </a:r>
            <a:r>
              <a:rPr lang="en-US" sz="3600" dirty="0">
                <a:solidFill>
                  <a:srgbClr val="000000"/>
                </a:solidFill>
                <a:latin typeface="Times New Roman"/>
                <a:ea typeface="Times New Roman"/>
                <a:cs typeface="Times New Roman"/>
              </a:rPr>
              <a:t>.</a:t>
            </a:r>
            <a:endParaRPr lang="en-US" sz="3600" dirty="0">
              <a:effectLst/>
              <a:latin typeface=".VnTime"/>
              <a:ea typeface="Times New Roman"/>
              <a:cs typeface="Times New Roman"/>
            </a:endParaRPr>
          </a:p>
        </p:txBody>
      </p:sp>
      <p:sp>
        <p:nvSpPr>
          <p:cNvPr id="3" name="Rectangle 2"/>
          <p:cNvSpPr/>
          <p:nvPr/>
        </p:nvSpPr>
        <p:spPr>
          <a:xfrm>
            <a:off x="60287" y="2754794"/>
            <a:ext cx="8928992" cy="1754326"/>
          </a:xfrm>
          <a:prstGeom prst="rect">
            <a:avLst/>
          </a:prstGeom>
        </p:spPr>
        <p:txBody>
          <a:bodyPr wrap="square">
            <a:spAutoFit/>
          </a:bodyPr>
          <a:lstStyle/>
          <a:p>
            <a:pPr algn="just">
              <a:spcAft>
                <a:spcPts val="0"/>
              </a:spcAft>
            </a:pPr>
            <a:r>
              <a:rPr lang="vi-VN" sz="3600" dirty="0">
                <a:solidFill>
                  <a:srgbClr val="000000"/>
                </a:solidFill>
                <a:latin typeface="Times New Roman"/>
                <a:ea typeface="Times New Roman"/>
                <a:cs typeface="Times New Roman"/>
              </a:rPr>
              <a:t>- Khi nghe được cuộc nói chuyện giữa bố và em trai: người chị đã bật khóc vì biết em yêu quý, trân trọng mình.</a:t>
            </a:r>
            <a:endParaRPr lang="en-US" sz="3600" dirty="0">
              <a:effectLst/>
              <a:latin typeface=".VnTime"/>
              <a:ea typeface="Times New Roman"/>
              <a:cs typeface="Times New Roman"/>
            </a:endParaRPr>
          </a:p>
        </p:txBody>
      </p:sp>
      <p:sp>
        <p:nvSpPr>
          <p:cNvPr id="4" name="Rectangle 3"/>
          <p:cNvSpPr/>
          <p:nvPr/>
        </p:nvSpPr>
        <p:spPr>
          <a:xfrm>
            <a:off x="251520" y="4581128"/>
            <a:ext cx="6336704" cy="646331"/>
          </a:xfrm>
          <a:prstGeom prst="rect">
            <a:avLst/>
          </a:prstGeom>
        </p:spPr>
        <p:txBody>
          <a:bodyPr wrap="square">
            <a:spAutoFit/>
          </a:bodyPr>
          <a:lstStyle/>
          <a:p>
            <a:pPr lvl="0"/>
            <a:r>
              <a:rPr lang="fr-FR" sz="3600" b="1" dirty="0">
                <a:solidFill>
                  <a:srgbClr val="000000"/>
                </a:solidFill>
                <a:latin typeface="Times New Roman"/>
                <a:ea typeface="Times New Roman"/>
                <a:cs typeface="Times New Roman"/>
              </a:rPr>
              <a:t>2.</a:t>
            </a:r>
            <a:r>
              <a:rPr lang="vi-VN" sz="3600" b="1" dirty="0">
                <a:solidFill>
                  <a:srgbClr val="000000"/>
                </a:solidFill>
                <a:latin typeface="Times New Roman"/>
                <a:ea typeface="Times New Roman"/>
                <a:cs typeface="Times New Roman"/>
              </a:rPr>
              <a:t> Nhân vật người em</a:t>
            </a:r>
            <a:r>
              <a:rPr lang="en-US" sz="3600" b="1" dirty="0">
                <a:solidFill>
                  <a:srgbClr val="000000"/>
                </a:solidFill>
                <a:latin typeface="Times New Roman"/>
                <a:ea typeface="Times New Roman"/>
                <a:cs typeface="Times New Roman"/>
              </a:rPr>
              <a:t> </a:t>
            </a:r>
            <a:r>
              <a:rPr lang="en-US" sz="3600" b="1" dirty="0" err="1">
                <a:solidFill>
                  <a:srgbClr val="000000"/>
                </a:solidFill>
                <a:latin typeface="Times New Roman"/>
                <a:ea typeface="Times New Roman"/>
                <a:cs typeface="Times New Roman"/>
              </a:rPr>
              <a:t>trai</a:t>
            </a:r>
            <a:r>
              <a:rPr lang="en-US" sz="3600" b="1" dirty="0">
                <a:solidFill>
                  <a:srgbClr val="000000"/>
                </a:solidFill>
                <a:latin typeface="Times New Roman"/>
                <a:ea typeface="Times New Roman"/>
                <a:cs typeface="Times New Roman"/>
              </a:rPr>
              <a:t>:</a:t>
            </a:r>
            <a:endParaRPr lang="en-US" sz="3600" dirty="0">
              <a:solidFill>
                <a:prstClr val="black"/>
              </a:solidFill>
              <a:latin typeface=".VnTime"/>
              <a:ea typeface="Times New Roman"/>
              <a:cs typeface="Times New Roman"/>
            </a:endParaRPr>
          </a:p>
        </p:txBody>
      </p:sp>
    </p:spTree>
    <p:extLst>
      <p:ext uri="{BB962C8B-B14F-4D97-AF65-F5344CB8AC3E}">
        <p14:creationId xmlns:p14="http://schemas.microsoft.com/office/powerpoint/2010/main" val="74697652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9001000" cy="4524315"/>
          </a:xfrm>
          <a:prstGeom prst="rect">
            <a:avLst/>
          </a:prstGeom>
        </p:spPr>
        <p:txBody>
          <a:bodyPr wrap="square">
            <a:spAutoFit/>
          </a:bodyPr>
          <a:lstStyle/>
          <a:p>
            <a:pPr>
              <a:spcAft>
                <a:spcPts val="0"/>
              </a:spcAft>
            </a:pPr>
            <a:r>
              <a:rPr lang="fr-FR" sz="3600" b="1" dirty="0" smtClean="0">
                <a:solidFill>
                  <a:srgbClr val="000000"/>
                </a:solidFill>
                <a:latin typeface="Times New Roman"/>
                <a:ea typeface="Times New Roman"/>
                <a:cs typeface="Times New Roman"/>
              </a:rPr>
              <a:t>2</a:t>
            </a:r>
            <a:r>
              <a:rPr lang="fr-FR" sz="3600" b="1" dirty="0">
                <a:solidFill>
                  <a:srgbClr val="000000"/>
                </a:solidFill>
                <a:latin typeface="Times New Roman"/>
                <a:ea typeface="Times New Roman"/>
                <a:cs typeface="Times New Roman"/>
              </a:rPr>
              <a:t>.</a:t>
            </a:r>
            <a:r>
              <a:rPr lang="vi-VN" sz="3600" b="1" dirty="0">
                <a:solidFill>
                  <a:srgbClr val="000000"/>
                </a:solidFill>
                <a:latin typeface="Times New Roman"/>
                <a:ea typeface="Times New Roman"/>
                <a:cs typeface="Times New Roman"/>
              </a:rPr>
              <a:t> Nhân vật người </a:t>
            </a:r>
            <a:r>
              <a:rPr lang="vi-VN" sz="3600" b="1" dirty="0" smtClean="0">
                <a:solidFill>
                  <a:srgbClr val="000000"/>
                </a:solidFill>
                <a:latin typeface="Times New Roman"/>
                <a:ea typeface="Times New Roman"/>
                <a:cs typeface="Times New Roman"/>
              </a:rPr>
              <a:t>em</a:t>
            </a:r>
            <a:r>
              <a:rPr lang="en-US" sz="3600" b="1" dirty="0" smtClean="0">
                <a:solidFill>
                  <a:srgbClr val="000000"/>
                </a:solidFill>
                <a:latin typeface="Times New Roman"/>
                <a:ea typeface="Times New Roman"/>
                <a:cs typeface="Times New Roman"/>
              </a:rPr>
              <a:t> </a:t>
            </a:r>
            <a:r>
              <a:rPr lang="en-US" sz="3600" b="1" dirty="0" err="1" smtClean="0">
                <a:solidFill>
                  <a:srgbClr val="000000"/>
                </a:solidFill>
                <a:latin typeface="Times New Roman"/>
                <a:ea typeface="Times New Roman"/>
                <a:cs typeface="Times New Roman"/>
              </a:rPr>
              <a:t>trai</a:t>
            </a:r>
            <a:r>
              <a:rPr lang="en-US" sz="3600" b="1" dirty="0" smtClean="0">
                <a:solidFill>
                  <a:srgbClr val="000000"/>
                </a:solidFill>
                <a:latin typeface="Times New Roman"/>
                <a:ea typeface="Times New Roman"/>
                <a:cs typeface="Times New Roman"/>
              </a:rPr>
              <a:t>:</a:t>
            </a:r>
            <a:endParaRPr lang="en-US" sz="3600" dirty="0">
              <a:latin typeface=".VnTime"/>
              <a:ea typeface="Times New Roman"/>
              <a:cs typeface="Times New Roman"/>
            </a:endParaRPr>
          </a:p>
          <a:p>
            <a:pPr>
              <a:spcAft>
                <a:spcPts val="0"/>
              </a:spcAft>
            </a:pPr>
            <a:r>
              <a:rPr lang="en-US" sz="3600" dirty="0" smtClean="0">
                <a:solidFill>
                  <a:srgbClr val="000000"/>
                </a:solidFill>
                <a:latin typeface="Times New Roman"/>
                <a:ea typeface="Times New Roman"/>
                <a:cs typeface="Times New Roman"/>
              </a:rPr>
              <a:t>- </a:t>
            </a:r>
            <a:r>
              <a:rPr lang="vi-VN" sz="3600" dirty="0" smtClean="0">
                <a:solidFill>
                  <a:srgbClr val="000000"/>
                </a:solidFill>
                <a:latin typeface="Times New Roman"/>
                <a:ea typeface="Times New Roman"/>
                <a:cs typeface="Times New Roman"/>
              </a:rPr>
              <a:t>Hình </a:t>
            </a:r>
            <a:r>
              <a:rPr lang="vi-VN" sz="3600" dirty="0">
                <a:solidFill>
                  <a:srgbClr val="000000"/>
                </a:solidFill>
                <a:latin typeface="Times New Roman"/>
                <a:ea typeface="Times New Roman"/>
                <a:cs typeface="Times New Roman"/>
              </a:rPr>
              <a:t>dáng: đôi mắt to đen </a:t>
            </a:r>
            <a:r>
              <a:rPr lang="vi-VN" sz="3600" dirty="0" smtClean="0">
                <a:solidFill>
                  <a:srgbClr val="000000"/>
                </a:solidFill>
                <a:latin typeface="Times New Roman"/>
                <a:ea typeface="Times New Roman"/>
                <a:cs typeface="Times New Roman"/>
              </a:rPr>
              <a:t>láy</a:t>
            </a:r>
            <a:endParaRPr lang="en-US" sz="3600" dirty="0">
              <a:solidFill>
                <a:srgbClr val="000000"/>
              </a:solidFill>
              <a:latin typeface="Times New Roman"/>
              <a:ea typeface="Times New Roman"/>
              <a:cs typeface="Times New Roman"/>
            </a:endParaRPr>
          </a:p>
          <a:p>
            <a:pPr>
              <a:spcAft>
                <a:spcPts val="0"/>
              </a:spcAft>
            </a:pPr>
            <a:r>
              <a:rPr lang="vi-VN" sz="3600" dirty="0" smtClean="0">
                <a:solidFill>
                  <a:srgbClr val="000000"/>
                </a:solidFill>
                <a:latin typeface="Times New Roman"/>
                <a:ea typeface="Times New Roman"/>
                <a:cs typeface="Times New Roman"/>
              </a:rPr>
              <a:t>- </a:t>
            </a:r>
            <a:r>
              <a:rPr lang="vi-VN" sz="3600" dirty="0">
                <a:solidFill>
                  <a:srgbClr val="000000"/>
                </a:solidFill>
                <a:latin typeface="Times New Roman"/>
                <a:ea typeface="Times New Roman"/>
                <a:cs typeface="Times New Roman"/>
              </a:rPr>
              <a:t>Tính cách: hay cười vì không lí do </a:t>
            </a:r>
            <a:r>
              <a:rPr lang="vi-VN" sz="3600" dirty="0" smtClean="0">
                <a:solidFill>
                  <a:srgbClr val="000000"/>
                </a:solidFill>
                <a:latin typeface="Times New Roman"/>
                <a:ea typeface="Times New Roman"/>
                <a:cs typeface="Times New Roman"/>
              </a:rPr>
              <a:t>gì</a:t>
            </a:r>
            <a:r>
              <a:rPr lang="en-US" sz="3600" dirty="0" smtClean="0">
                <a:solidFill>
                  <a:srgbClr val="000000"/>
                </a:solidFill>
                <a:latin typeface="Times New Roman"/>
                <a:ea typeface="Times New Roman"/>
                <a:cs typeface="Times New Roman"/>
              </a:rPr>
              <a:t>,..</a:t>
            </a:r>
          </a:p>
          <a:p>
            <a:pPr>
              <a:spcAft>
                <a:spcPts val="0"/>
              </a:spcAft>
            </a:pPr>
            <a:r>
              <a:rPr lang="vi-VN" sz="3600" dirty="0" smtClean="0">
                <a:solidFill>
                  <a:srgbClr val="000000"/>
                </a:solidFill>
                <a:latin typeface="Times New Roman"/>
                <a:ea typeface="Times New Roman"/>
                <a:cs typeface="Times New Roman"/>
                <a:sym typeface="Wingdings"/>
              </a:rPr>
              <a:t></a:t>
            </a:r>
            <a:r>
              <a:rPr lang="vi-VN" sz="3600" dirty="0" smtClean="0">
                <a:solidFill>
                  <a:srgbClr val="000000"/>
                </a:solidFill>
                <a:latin typeface="Times New Roman"/>
                <a:ea typeface="Times New Roman"/>
                <a:cs typeface="Times New Roman"/>
              </a:rPr>
              <a:t> </a:t>
            </a:r>
            <a:r>
              <a:rPr lang="en-US" sz="3600" dirty="0" smtClean="0">
                <a:solidFill>
                  <a:srgbClr val="000000"/>
                </a:solidFill>
                <a:latin typeface="Times New Roman"/>
                <a:ea typeface="Times New Roman"/>
                <a:cs typeface="Times New Roman"/>
              </a:rPr>
              <a:t>M</a:t>
            </a:r>
            <a:r>
              <a:rPr lang="vi-VN" sz="3600" dirty="0" smtClean="0">
                <a:solidFill>
                  <a:srgbClr val="000000"/>
                </a:solidFill>
                <a:latin typeface="Times New Roman"/>
                <a:ea typeface="Times New Roman"/>
                <a:cs typeface="Times New Roman"/>
              </a:rPr>
              <a:t>ọi </a:t>
            </a:r>
            <a:r>
              <a:rPr lang="vi-VN" sz="3600" dirty="0">
                <a:solidFill>
                  <a:srgbClr val="000000"/>
                </a:solidFill>
                <a:latin typeface="Times New Roman"/>
                <a:ea typeface="Times New Roman"/>
                <a:cs typeface="Times New Roman"/>
              </a:rPr>
              <a:t>người đều nhìn chằm chằm vì em khác thường.</a:t>
            </a:r>
            <a:endParaRPr lang="en-US" sz="3600" dirty="0">
              <a:latin typeface=".VnTime"/>
              <a:ea typeface="Times New Roman"/>
              <a:cs typeface="Times New Roman"/>
            </a:endParaRPr>
          </a:p>
          <a:p>
            <a:pPr>
              <a:spcAft>
                <a:spcPts val="0"/>
              </a:spcAft>
            </a:pPr>
            <a:r>
              <a:rPr lang="vi-VN" sz="3600" dirty="0">
                <a:solidFill>
                  <a:srgbClr val="000000"/>
                </a:solidFill>
                <a:latin typeface="Times New Roman"/>
                <a:ea typeface="Times New Roman"/>
                <a:cs typeface="Times New Roman"/>
              </a:rPr>
              <a:t>- Dù bị chị mắng mỏ, quát nạt nhưng người em vẫn rất yêu quý chị.</a:t>
            </a:r>
            <a:endParaRPr lang="en-US" sz="3600" dirty="0">
              <a:latin typeface=".VnTime"/>
              <a:ea typeface="Times New Roman"/>
              <a:cs typeface="Times New Roman"/>
            </a:endParaRPr>
          </a:p>
          <a:p>
            <a:pPr>
              <a:spcAft>
                <a:spcPts val="0"/>
              </a:spcAft>
            </a:pPr>
            <a:r>
              <a:rPr lang="vi-VN" sz="3600" dirty="0">
                <a:solidFill>
                  <a:srgbClr val="000000"/>
                </a:solidFill>
                <a:latin typeface="Times New Roman"/>
                <a:ea typeface="Times New Roman"/>
                <a:cs typeface="Times New Roman"/>
                <a:sym typeface="Wingdings"/>
              </a:rPr>
              <a:t></a:t>
            </a:r>
            <a:r>
              <a:rPr lang="vi-VN" sz="3600" dirty="0">
                <a:solidFill>
                  <a:srgbClr val="000000"/>
                </a:solidFill>
                <a:latin typeface="Times New Roman"/>
                <a:ea typeface="Times New Roman"/>
                <a:cs typeface="Times New Roman"/>
              </a:rPr>
              <a:t> </a:t>
            </a:r>
            <a:r>
              <a:rPr lang="en-US" sz="3600" dirty="0" smtClean="0">
                <a:solidFill>
                  <a:srgbClr val="000000"/>
                </a:solidFill>
                <a:latin typeface="Times New Roman"/>
                <a:ea typeface="Times New Roman"/>
                <a:cs typeface="Times New Roman"/>
              </a:rPr>
              <a:t>L</a:t>
            </a:r>
            <a:r>
              <a:rPr lang="vi-VN" sz="3600" dirty="0" smtClean="0">
                <a:solidFill>
                  <a:srgbClr val="000000"/>
                </a:solidFill>
                <a:latin typeface="Times New Roman"/>
                <a:ea typeface="Times New Roman"/>
                <a:cs typeface="Times New Roman"/>
              </a:rPr>
              <a:t>à </a:t>
            </a:r>
            <a:r>
              <a:rPr lang="vi-VN" sz="3600" dirty="0">
                <a:solidFill>
                  <a:srgbClr val="000000"/>
                </a:solidFill>
                <a:latin typeface="Times New Roman"/>
                <a:ea typeface="Times New Roman"/>
                <a:cs typeface="Times New Roman"/>
              </a:rPr>
              <a:t>người có tình cảm trong sáng, nhân hậu.</a:t>
            </a:r>
            <a:endParaRPr lang="en-US" sz="3600" dirty="0">
              <a:effectLst/>
              <a:latin typeface=".VnTime"/>
              <a:ea typeface="Times New Roman"/>
              <a:cs typeface="Times New Roman"/>
            </a:endParaRPr>
          </a:p>
        </p:txBody>
      </p:sp>
    </p:spTree>
    <p:extLst>
      <p:ext uri="{BB962C8B-B14F-4D97-AF65-F5344CB8AC3E}">
        <p14:creationId xmlns:p14="http://schemas.microsoft.com/office/powerpoint/2010/main" val="199167994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3485234783"/>
              </p:ext>
            </p:extLst>
          </p:nvPr>
        </p:nvGraphicFramePr>
        <p:xfrm>
          <a:off x="228600" y="3124201"/>
          <a:ext cx="8686800" cy="3429000"/>
        </p:xfrm>
        <a:graphic>
          <a:graphicData uri="http://schemas.openxmlformats.org/drawingml/2006/table">
            <a:tbl>
              <a:tblPr/>
              <a:tblGrid>
                <a:gridCol w="8686800"/>
              </a:tblGrid>
              <a:tr h="3429000">
                <a:tc>
                  <a:txBody>
                    <a:bodyPr/>
                    <a:lstStyle/>
                    <a:p>
                      <a:pPr marL="0" marR="0" indent="0" algn="just">
                        <a:spcBef>
                          <a:spcPts val="600"/>
                        </a:spcBef>
                        <a:spcAft>
                          <a:spcPts val="0"/>
                        </a:spcAft>
                        <a:buNone/>
                      </a:pPr>
                      <a:r>
                        <a:rPr lang="en-US" sz="2800" b="1" kern="1200" smtClean="0">
                          <a:solidFill>
                            <a:srgbClr val="0000CC"/>
                          </a:solidFill>
                          <a:effectLst/>
                          <a:latin typeface="Times New Roman" pitchFamily="18" charset="0"/>
                          <a:ea typeface="+mn-ea"/>
                          <a:cs typeface="Times New Roman" pitchFamily="18" charset="0"/>
                        </a:rPr>
                        <a:t>Câu</a:t>
                      </a:r>
                      <a:r>
                        <a:rPr lang="en-US" sz="2800" b="1" kern="1200" baseline="0" smtClean="0">
                          <a:solidFill>
                            <a:srgbClr val="0000CC"/>
                          </a:solidFill>
                          <a:effectLst/>
                          <a:latin typeface="Times New Roman" pitchFamily="18" charset="0"/>
                          <a:ea typeface="+mn-ea"/>
                          <a:cs typeface="Times New Roman" pitchFamily="18" charset="0"/>
                        </a:rPr>
                        <a:t> hỏi</a:t>
                      </a:r>
                      <a:endParaRPr lang="en-US" sz="2800" b="1" kern="1200" smtClean="0">
                        <a:solidFill>
                          <a:srgbClr val="0000CC"/>
                        </a:solidFill>
                        <a:effectLst/>
                        <a:latin typeface="Times New Roman" pitchFamily="18" charset="0"/>
                        <a:ea typeface="+mn-ea"/>
                        <a:cs typeface="Times New Roman" pitchFamily="18" charset="0"/>
                      </a:endParaRPr>
                    </a:p>
                    <a:p>
                      <a:pPr marL="0" marR="0" indent="0" algn="just">
                        <a:spcBef>
                          <a:spcPts val="600"/>
                        </a:spcBef>
                        <a:spcAft>
                          <a:spcPts val="0"/>
                        </a:spcAft>
                        <a:buNone/>
                      </a:pPr>
                      <a:r>
                        <a:rPr lang="vi-VN" sz="2800" b="1" kern="1200" smtClean="0">
                          <a:solidFill>
                            <a:schemeClr val="tx1"/>
                          </a:solidFill>
                          <a:effectLst/>
                          <a:latin typeface="Times New Roman" pitchFamily="18" charset="0"/>
                          <a:ea typeface="+mn-ea"/>
                          <a:cs typeface="Times New Roman" pitchFamily="18" charset="0"/>
                        </a:rPr>
                        <a:t>1. Những điều gì đã làm nên giá trị của tác phẩm?</a:t>
                      </a:r>
                    </a:p>
                    <a:p>
                      <a:pPr marL="0" marR="0" indent="0" algn="just">
                        <a:spcBef>
                          <a:spcPts val="600"/>
                        </a:spcBef>
                        <a:spcAft>
                          <a:spcPts val="0"/>
                        </a:spcAft>
                        <a:buNone/>
                      </a:pPr>
                      <a:r>
                        <a:rPr lang="vi-VN" sz="2800" b="1" kern="1200" smtClean="0">
                          <a:solidFill>
                            <a:schemeClr val="tx1"/>
                          </a:solidFill>
                          <a:effectLst/>
                          <a:latin typeface="Times New Roman" pitchFamily="18" charset="0"/>
                          <a:ea typeface="+mn-ea"/>
                          <a:cs typeface="Times New Roman" pitchFamily="18" charset="0"/>
                        </a:rPr>
                        <a:t>2. Qua câu chuyện trên, em học được cách cư xử với những người thân trong gia đình như thế nào?</a:t>
                      </a: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dirty="0" err="1" smtClean="0">
                <a:solidFill>
                  <a:srgbClr val="0000CC"/>
                </a:solidFill>
                <a:latin typeface="Palatino Linotype" pitchFamily="18" charset="0"/>
              </a:rPr>
              <a:t>Phiếu</a:t>
            </a:r>
            <a:r>
              <a:rPr lang="en-US" sz="4000" b="1" dirty="0" smtClean="0">
                <a:solidFill>
                  <a:srgbClr val="0000CC"/>
                </a:solidFill>
                <a:latin typeface="Palatino Linotype" pitchFamily="18" charset="0"/>
              </a:rPr>
              <a:t> </a:t>
            </a:r>
            <a:r>
              <a:rPr lang="en-US" sz="4000" b="1" dirty="0" err="1" smtClean="0">
                <a:solidFill>
                  <a:srgbClr val="0000CC"/>
                </a:solidFill>
                <a:latin typeface="Palatino Linotype" pitchFamily="18" charset="0"/>
              </a:rPr>
              <a:t>học</a:t>
            </a:r>
            <a:r>
              <a:rPr lang="en-US" sz="4000" b="1" dirty="0" smtClean="0">
                <a:solidFill>
                  <a:srgbClr val="0000CC"/>
                </a:solidFill>
                <a:latin typeface="Palatino Linotype" pitchFamily="18" charset="0"/>
              </a:rPr>
              <a:t> </a:t>
            </a:r>
            <a:r>
              <a:rPr lang="en-US" sz="4000" b="1" dirty="0" err="1" smtClean="0">
                <a:solidFill>
                  <a:srgbClr val="0000CC"/>
                </a:solidFill>
                <a:latin typeface="Palatino Linotype" pitchFamily="18" charset="0"/>
              </a:rPr>
              <a:t>tập</a:t>
            </a:r>
            <a:r>
              <a:rPr lang="en-US" sz="4000" b="1" dirty="0" smtClean="0">
                <a:solidFill>
                  <a:srgbClr val="0000CC"/>
                </a:solidFill>
                <a:latin typeface="Palatino Linotype" pitchFamily="18" charset="0"/>
              </a:rPr>
              <a:t> </a:t>
            </a:r>
            <a:r>
              <a:rPr lang="en-US" sz="4000" b="1" dirty="0" err="1" smtClean="0">
                <a:solidFill>
                  <a:srgbClr val="0000CC"/>
                </a:solidFill>
                <a:latin typeface="Palatino Linotype" pitchFamily="18" charset="0"/>
              </a:rPr>
              <a:t>số</a:t>
            </a:r>
            <a:r>
              <a:rPr lang="en-US" sz="4000" b="1" dirty="0" smtClean="0">
                <a:solidFill>
                  <a:srgbClr val="0000CC"/>
                </a:solidFill>
                <a:latin typeface="Palatino Linotype" pitchFamily="18" charset="0"/>
              </a:rPr>
              <a:t> 3</a:t>
            </a:r>
          </a:p>
          <a:p>
            <a:pPr algn="ctr"/>
            <a:r>
              <a:rPr lang="en-US" sz="2800" b="1" i="1" dirty="0" err="1" smtClean="0">
                <a:solidFill>
                  <a:srgbClr val="0000CC"/>
                </a:solidFill>
                <a:latin typeface="Palatino Linotype" pitchFamily="18" charset="0"/>
              </a:rPr>
              <a:t>Thời</a:t>
            </a:r>
            <a:r>
              <a:rPr lang="en-US" sz="2800" b="1" i="1" dirty="0" smtClean="0">
                <a:solidFill>
                  <a:srgbClr val="0000CC"/>
                </a:solidFill>
                <a:latin typeface="Palatino Linotype" pitchFamily="18" charset="0"/>
              </a:rPr>
              <a:t> </a:t>
            </a:r>
            <a:r>
              <a:rPr lang="en-US" sz="2800" b="1" i="1" dirty="0" err="1" smtClean="0">
                <a:solidFill>
                  <a:srgbClr val="0000CC"/>
                </a:solidFill>
                <a:latin typeface="Palatino Linotype" pitchFamily="18" charset="0"/>
              </a:rPr>
              <a:t>gian</a:t>
            </a:r>
            <a:r>
              <a:rPr lang="en-US" sz="2800" b="1" i="1" dirty="0" smtClean="0">
                <a:solidFill>
                  <a:srgbClr val="0000CC"/>
                </a:solidFill>
                <a:latin typeface="Palatino Linotype" pitchFamily="18" charset="0"/>
              </a:rPr>
              <a:t>: </a:t>
            </a:r>
            <a:r>
              <a:rPr lang="en-US" sz="2800" b="1" i="1" dirty="0">
                <a:solidFill>
                  <a:srgbClr val="0000CC"/>
                </a:solidFill>
                <a:latin typeface="Palatino Linotype" pitchFamily="18" charset="0"/>
              </a:rPr>
              <a:t>5</a:t>
            </a:r>
            <a:r>
              <a:rPr lang="en-US" sz="2800" b="1" i="1" dirty="0" smtClean="0">
                <a:solidFill>
                  <a:srgbClr val="0000CC"/>
                </a:solidFill>
                <a:latin typeface="Palatino Linotype" pitchFamily="18" charset="0"/>
              </a:rPr>
              <a:t> </a:t>
            </a:r>
            <a:r>
              <a:rPr lang="en-US" sz="2800" b="1" i="1" dirty="0" err="1" smtClean="0">
                <a:solidFill>
                  <a:srgbClr val="0000CC"/>
                </a:solidFill>
                <a:latin typeface="Palatino Linotype" pitchFamily="18" charset="0"/>
              </a:rPr>
              <a:t>phút</a:t>
            </a:r>
            <a:endParaRPr lang="en-US" sz="2800" b="1" i="1" dirty="0">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04962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6&quot;/&gt;&lt;property id=&quot;20307&quot; value=&quot;261&quot;/&gt;&lt;/object&gt;&lt;object type=&quot;3&quot; unique_id=&quot;10010&quot;&gt;&lt;property id=&quot;20148&quot; value=&quot;5&quot;/&gt;&lt;property id=&quot;20300&quot; value=&quot;Slide 37&quot;/&gt;&lt;property id=&quot;20307&quot; value=&quot;259&quot;/&gt;&lt;/object&gt;&lt;object type=&quot;3&quot; unique_id=&quot;10011&quot;&gt;&lt;property id=&quot;20148&quot; value=&quot;5&quot;/&gt;&lt;property id=&quot;20300&quot; value=&quot;Slide 38&quot;/&gt;&lt;property id=&quot;20307&quot; value=&quot;258&quot;/&gt;&lt;/object&gt;&lt;object type=&quot;3&quot; unique_id=&quot;10409&quot;&gt;&lt;property id=&quot;20148&quot; value=&quot;5&quot;/&gt;&lt;property id=&quot;20300&quot; value=&quot;Slide 14&quot;/&gt;&lt;property id=&quot;20307&quot; value=&quot;271&quot;/&gt;&lt;/object&gt;&lt;object type=&quot;3&quot; unique_id=&quot;10411&quot;&gt;&lt;property id=&quot;20148&quot; value=&quot;5&quot;/&gt;&lt;property id=&quot;20300&quot; value=&quot;Slide 17&quot;/&gt;&lt;property id=&quot;20307&quot; value=&quot;275&quot;/&gt;&lt;/object&gt;&lt;object type=&quot;3&quot; unique_id=&quot;10412&quot;&gt;&lt;property id=&quot;20148&quot; value=&quot;5&quot;/&gt;&lt;property id=&quot;20300&quot; value=&quot;Slide 24&quot;/&gt;&lt;property id=&quot;20307&quot; value=&quot;276&quot;/&gt;&lt;/object&gt;&lt;object type=&quot;3&quot; unique_id=&quot;10426&quot;&gt;&lt;property id=&quot;20148&quot; value=&quot;5&quot;/&gt;&lt;property id=&quot;20300&quot; value=&quot;Slide 30&quot;/&gt;&lt;property id=&quot;20307&quot; value=&quot;292&quot;/&gt;&lt;/object&gt;&lt;object type=&quot;3&quot; unique_id=&quot;10810&quot;&gt;&lt;property id=&quot;20148&quot; value=&quot;5&quot;/&gt;&lt;property id=&quot;20300&quot; value=&quot;Slide 15&quot;/&gt;&lt;property id=&quot;20307&quot; value=&quot;303&quot;/&gt;&lt;/object&gt;&lt;object type=&quot;3&quot; unique_id=&quot;11113&quot;&gt;&lt;property id=&quot;20148&quot; value=&quot;5&quot;/&gt;&lt;property id=&quot;20300&quot; value=&quot;Slide 16&quot;/&gt;&lt;property id=&quot;20307&quot; value=&quot;304&quot;/&gt;&lt;/object&gt;&lt;object type=&quot;3&quot; unique_id=&quot;11225&quot;&gt;&lt;property id=&quot;20148&quot; value=&quot;5&quot;/&gt;&lt;property id=&quot;20300&quot; value=&quot;Slide 25&quot;/&gt;&lt;property id=&quot;20307&quot; value=&quot;305&quot;/&gt;&lt;/object&gt;&lt;object type=&quot;3&quot; unique_id=&quot;11492&quot;&gt;&lt;property id=&quot;20148&quot; value=&quot;5&quot;/&gt;&lt;property id=&quot;20300&quot; value=&quot;Slide 19&quot;/&gt;&lt;property id=&quot;20307&quot; value=&quot;309&quot;/&gt;&lt;/object&gt;&lt;object type=&quot;3&quot; unique_id=&quot;11493&quot;&gt;&lt;property id=&quot;20148&quot; value=&quot;5&quot;/&gt;&lt;property id=&quot;20300&quot; value=&quot;Slide 20&quot;/&gt;&lt;property id=&quot;20307&quot; value=&quot;308&quot;/&gt;&lt;/object&gt;&lt;object type=&quot;3&quot; unique_id=&quot;11495&quot;&gt;&lt;property id=&quot;20148&quot; value=&quot;5&quot;/&gt;&lt;property id=&quot;20300&quot; value=&quot;Slide 23&quot;/&gt;&lt;property id=&quot;20307&quot; value=&quot;306&quot;/&gt;&lt;/object&gt;&lt;object type=&quot;3&quot; unique_id=&quot;12056&quot;&gt;&lt;property id=&quot;20148&quot; value=&quot;5&quot;/&gt;&lt;property id=&quot;20300&quot; value=&quot;Slide 27&quot;/&gt;&lt;property id=&quot;20307&quot; value=&quot;311&quot;/&gt;&lt;/object&gt;&lt;object type=&quot;3&quot; unique_id=&quot;12057&quot;&gt;&lt;property id=&quot;20148&quot; value=&quot;5&quot;/&gt;&lt;property id=&quot;20300&quot; value=&quot;Slide 32&quot;/&gt;&lt;property id=&quot;20307&quot; value=&quot;313&quot;/&gt;&lt;/object&gt;&lt;object type=&quot;3&quot; unique_id=&quot;12587&quot;&gt;&lt;property id=&quot;20148&quot; value=&quot;5&quot;/&gt;&lt;property id=&quot;20300&quot; value=&quot;Slide 4&quot;/&gt;&lt;property id=&quot;20307&quot; value=&quot;315&quot;/&gt;&lt;/object&gt;&lt;object type=&quot;3&quot; unique_id=&quot;12588&quot;&gt;&lt;property id=&quot;20148&quot; value=&quot;5&quot;/&gt;&lt;property id=&quot;20300&quot; value=&quot;Slide 6&quot;/&gt;&lt;property id=&quot;20307&quot; value=&quot;316&quot;/&gt;&lt;/object&gt;&lt;object type=&quot;3&quot; unique_id=&quot;12589&quot;&gt;&lt;property id=&quot;20148&quot; value=&quot;5&quot;/&gt;&lt;property id=&quot;20300&quot; value=&quot;Slide 8&quot;/&gt;&lt;property id=&quot;20307&quot; value=&quot;320&quot;/&gt;&lt;/object&gt;&lt;object type=&quot;3&quot; unique_id=&quot;12590&quot;&gt;&lt;property id=&quot;20148&quot; value=&quot;5&quot;/&gt;&lt;property id=&quot;20300&quot; value=&quot;Slide 9&quot;/&gt;&lt;property id=&quot;20307&quot; value=&quot;321&quot;/&gt;&lt;/object&gt;&lt;object type=&quot;3&quot; unique_id=&quot;12591&quot;&gt;&lt;property id=&quot;20148&quot; value=&quot;5&quot;/&gt;&lt;property id=&quot;20300&quot; value=&quot;Slide 10&quot;/&gt;&lt;property id=&quot;20307&quot; value=&quot;317&quot;/&gt;&lt;/object&gt;&lt;object type=&quot;3&quot; unique_id=&quot;12871&quot;&gt;&lt;property id=&quot;20148&quot; value=&quot;5&quot;/&gt;&lt;property id=&quot;20300&quot; value=&quot;Slide 5&quot;/&gt;&lt;property id=&quot;20307&quot; value=&quot;323&quot;/&gt;&lt;/object&gt;&lt;object type=&quot;3&quot; unique_id=&quot;12872&quot;&gt;&lt;property id=&quot;20148&quot; value=&quot;5&quot;/&gt;&lt;property id=&quot;20300&quot; value=&quot;Slide 7&quot;/&gt;&lt;property id=&quot;20307&quot; value=&quot;322&quot;/&gt;&lt;/object&gt;&lt;object type=&quot;3&quot; unique_id=&quot;13270&quot;&gt;&lt;property id=&quot;20148&quot; value=&quot;5&quot;/&gt;&lt;property id=&quot;20300&quot; value=&quot;Slide 11&quot;/&gt;&lt;property id=&quot;20307&quot; value=&quot;327&quot;/&gt;&lt;/object&gt;&lt;object type=&quot;3&quot; unique_id=&quot;13520&quot;&gt;&lt;property id=&quot;20148&quot; value=&quot;5&quot;/&gt;&lt;property id=&quot;20300&quot; value=&quot;Slide 12&quot;/&gt;&lt;property id=&quot;20307&quot; value=&quot;335&quot;/&gt;&lt;/object&gt;&lt;object type=&quot;3&quot; unique_id=&quot;13521&quot;&gt;&lt;property id=&quot;20148&quot; value=&quot;5&quot;/&gt;&lt;property id=&quot;20300&quot; value=&quot;Slide 13&quot;/&gt;&lt;property id=&quot;20307&quot; value=&quot;334&quot;/&gt;&lt;/object&gt;&lt;object type=&quot;3&quot; unique_id=&quot;13522&quot;&gt;&lt;property id=&quot;20148&quot; value=&quot;5&quot;/&gt;&lt;property id=&quot;20300&quot; value=&quot;Slide 33&quot;/&gt;&lt;property id=&quot;20307&quot; value=&quot;331&quot;/&gt;&lt;/object&gt;&lt;object type=&quot;3&quot; unique_id=&quot;13523&quot;&gt;&lt;property id=&quot;20148&quot; value=&quot;5&quot;/&gt;&lt;property id=&quot;20300&quot; value=&quot;Slide 34&quot;/&gt;&lt;property id=&quot;20307&quot; value=&quot;332&quot;/&gt;&lt;/object&gt;&lt;object type=&quot;3&quot; unique_id=&quot;13524&quot;&gt;&lt;property id=&quot;20148&quot; value=&quot;5&quot;/&gt;&lt;property id=&quot;20300&quot; value=&quot;Slide 35&quot;/&gt;&lt;property id=&quot;20307&quot; value=&quot;333&quot;/&gt;&lt;/object&gt;&lt;object type=&quot;3&quot; unique_id=&quot;13777&quot;&gt;&lt;property id=&quot;20148&quot; value=&quot;5&quot;/&gt;&lt;property id=&quot;20300&quot; value=&quot;Slide 28&quot;/&gt;&lt;property id=&quot;20307&quot; value=&quot;338&quot;/&gt;&lt;/object&gt;&lt;object type=&quot;3&quot; unique_id=&quot;13778&quot;&gt;&lt;property id=&quot;20148&quot; value=&quot;5&quot;/&gt;&lt;property id=&quot;20300&quot; value=&quot;Slide 29&quot;/&gt;&lt;property id=&quot;20307&quot; value=&quot;339&quot;/&gt;&lt;/object&gt;&lt;object type=&quot;3&quot; unique_id=&quot;14063&quot;&gt;&lt;property id=&quot;20148&quot; value=&quot;5&quot;/&gt;&lt;property id=&quot;20300&quot; value=&quot;Slide 1&quot;/&gt;&lt;property id=&quot;20307&quot; value=&quot;340&quot;/&gt;&lt;/object&gt;&lt;object type=&quot;3&quot; unique_id=&quot;14064&quot;&gt;&lt;property id=&quot;20148&quot; value=&quot;5&quot;/&gt;&lt;property id=&quot;20300&quot; value=&quot;Slide 2&quot;/&gt;&lt;property id=&quot;20307&quot; value=&quot;341&quot;/&gt;&lt;/object&gt;&lt;object type=&quot;3&quot; unique_id=&quot;14065&quot;&gt;&lt;property id=&quot;20148&quot; value=&quot;5&quot;/&gt;&lt;property id=&quot;20300&quot; value=&quot;Slide 3&quot;/&gt;&lt;property id=&quot;20307&quot; value=&quot;342&quot;/&gt;&lt;/object&gt;&lt;object type=&quot;3&quot; unique_id=&quot;14066&quot;&gt;&lt;property id=&quot;20148&quot; value=&quot;5&quot;/&gt;&lt;property id=&quot;20300&quot; value=&quot;Slide 26&quot;/&gt;&lt;property id=&quot;20307&quot; value=&quot;343&quot;/&gt;&lt;/object&gt;&lt;object type=&quot;3&quot; unique_id=&quot;14308&quot;&gt;&lt;property id=&quot;20148&quot; value=&quot;5&quot;/&gt;&lt;property id=&quot;20300&quot; value=&quot;Slide 21&quot;/&gt;&lt;property id=&quot;20307&quot; value=&quot;346&quot;/&gt;&lt;/object&gt;&lt;object type=&quot;3&quot; unique_id=&quot;14710&quot;&gt;&lt;property id=&quot;20148&quot; value=&quot;5&quot;/&gt;&lt;property id=&quot;20300&quot; value=&quot;Slide 22&quot;/&gt;&lt;property id=&quot;20307&quot; value=&quot;347&quot;/&gt;&lt;/object&gt;&lt;object type=&quot;3&quot; unique_id=&quot;14711&quot;&gt;&lt;property id=&quot;20148&quot; value=&quot;5&quot;/&gt;&lt;property id=&quot;20300&quot; value=&quot;Slide 31&quot;/&gt;&lt;property id=&quot;20307&quot; value=&quot;348&quot;/&gt;&lt;/object&gt;&lt;object type=&quot;3&quot; unique_id=&quot;14985&quot;&gt;&lt;property id=&quot;20148&quot; value=&quot;5&quot;/&gt;&lt;property id=&quot;20300&quot; value=&quot;Slide 18&quot;/&gt;&lt;property id=&quot;20307&quot; value=&quot;35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yzbwub0">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766</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Office 主题​​</vt:lpstr>
      <vt:lpstr>PowerPoint Presentation</vt:lpstr>
      <vt:lpstr>PowerPoint Presentation</vt:lpstr>
      <vt:lpstr>PowerPoint Presentation</vt:lpstr>
      <vt:lpstr>PowerPoint Presentation</vt:lpstr>
      <vt:lpstr>II. Suy ngẫm và phản hồi</vt:lpstr>
      <vt:lpstr>I. TÌM HIỂU CHI TIẾT</vt:lpstr>
      <vt:lpstr>PowerPoint Presentation</vt:lpstr>
      <vt:lpstr>PowerPoint Presentation</vt:lpstr>
      <vt:lpstr>PowerPoint Presentation</vt:lpstr>
      <vt:lpstr>PowerPoint Presentation</vt:lpstr>
      <vt:lpstr>PowerPoint Presentation</vt:lpstr>
      <vt:lpstr>PowerPoint Presentation</vt:lpstr>
      <vt:lpstr>LUYỆN TẬP</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Khanh Chung</dc:creator>
  <cp:lastModifiedBy>Admin</cp:lastModifiedBy>
  <cp:revision>310</cp:revision>
  <dcterms:created xsi:type="dcterms:W3CDTF">2015-02-12T16:14:59Z</dcterms:created>
  <dcterms:modified xsi:type="dcterms:W3CDTF">2024-05-11T14:48:30Z</dcterms:modified>
</cp:coreProperties>
</file>