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744" r:id="rId3"/>
    <p:sldMasterId id="2147483756" r:id="rId4"/>
  </p:sldMasterIdLst>
  <p:sldIdLst>
    <p:sldId id="257" r:id="rId5"/>
    <p:sldId id="294" r:id="rId6"/>
    <p:sldId id="296" r:id="rId7"/>
    <p:sldId id="297" r:id="rId8"/>
    <p:sldId id="307" r:id="rId9"/>
    <p:sldId id="308" r:id="rId10"/>
    <p:sldId id="298" r:id="rId11"/>
    <p:sldId id="311" r:id="rId12"/>
    <p:sldId id="301" r:id="rId13"/>
    <p:sldId id="312" r:id="rId14"/>
    <p:sldId id="310" r:id="rId15"/>
    <p:sldId id="30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2" d="100"/>
          <a:sy n="62" d="100"/>
        </p:scale>
        <p:origin x="-1020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225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43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164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5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0708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8036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3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6385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3106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8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8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085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3099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9305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8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645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7196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6428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3213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6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6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0431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5320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1716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6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3094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1724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8160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2290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55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6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8991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4045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2606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6290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7320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5817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6169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6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59079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9082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4814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533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903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4149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61974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93678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56792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914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180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50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193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075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8A86E-19C2-43F4-876F-9AC3E30DCDA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78004-F735-4181-863C-D1644AC9E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19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8A86E-19C2-43F4-876F-9AC3E30DCDA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7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78004-F735-4181-863C-D1644AC9E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83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8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112FC-15F3-4657-95D4-1384037EDC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8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8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95CCC-B391-46B3-98D2-972E3FF559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455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8A86E-19C2-43F4-876F-9AC3E30DCD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7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78004-F735-4181-863C-D1644AC9E6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76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8A86E-19C2-43F4-876F-9AC3E30DCDA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7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78004-F735-4181-863C-D1644AC9E61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934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>
                <a:latin typeface="#9Slide03 AllRoundGothic" panose="020B0703020202020104" pitchFamily="34" charset="-93"/>
              </a:rPr>
              <a:t>                        </a:t>
            </a:r>
          </a:p>
          <a:p>
            <a:pPr marL="0" indent="0" algn="just">
              <a:buNone/>
            </a:pPr>
            <a:r>
              <a:rPr lang="en-US" dirty="0">
                <a:latin typeface="#9Slide03 AllRoundGothic" panose="020B0703020202020104" pitchFamily="34" charset="-93"/>
              </a:rPr>
              <a:t>	</a:t>
            </a:r>
            <a:r>
              <a:rPr lang="en-US" dirty="0" smtClean="0">
                <a:latin typeface="#9Slide03 AllRoundGothic" panose="020B0703020202020104" pitchFamily="34" charset="-93"/>
              </a:rPr>
              <a:t>	    						</a:t>
            </a:r>
            <a:endParaRPr lang="en-US" dirty="0">
              <a:latin typeface="#9Slide03 AllRoundGothic" panose="020B0703020202020104" pitchFamily="34" charset="-93"/>
            </a:endParaRPr>
          </a:p>
          <a:p>
            <a:pPr marL="0" indent="0" algn="just">
              <a:buNone/>
            </a:pPr>
            <a:endParaRPr lang="en-US" dirty="0" smtClean="0">
              <a:latin typeface="#9Slide03 AllRoundGothic" panose="020B0703020202020104" pitchFamily="34" charset="-93"/>
            </a:endParaRPr>
          </a:p>
          <a:p>
            <a:pPr marL="0" indent="0" algn="just">
              <a:buNone/>
            </a:pPr>
            <a:endParaRPr lang="en-US" dirty="0" smtClean="0">
              <a:latin typeface="#9Slide03 AllRoundGothic" panose="020B0703020202020104" pitchFamily="34" charset="-93"/>
            </a:endParaRPr>
          </a:p>
          <a:p>
            <a:pPr marL="0" indent="0" algn="just">
              <a:buNone/>
            </a:pPr>
            <a:r>
              <a:rPr lang="en-US" dirty="0" smtClean="0">
                <a:latin typeface="#9Slide03 AllRoundGothic" panose="020B0703020202020104" pitchFamily="34" charset="-93"/>
              </a:rPr>
              <a:t>				</a:t>
            </a:r>
          </a:p>
          <a:p>
            <a:pPr marL="0" indent="0" algn="just">
              <a:buNone/>
            </a:pPr>
            <a:r>
              <a:rPr lang="en-US" dirty="0">
                <a:latin typeface="#9Slide03 AllRoundGothic" panose="020B0703020202020104" pitchFamily="34" charset="-93"/>
              </a:rPr>
              <a:t>	</a:t>
            </a:r>
            <a:r>
              <a:rPr lang="en-US" dirty="0" smtClean="0">
                <a:latin typeface="#9Slide03 AllRoundGothic" panose="020B0703020202020104" pitchFamily="34" charset="-93"/>
              </a:rPr>
              <a:t>			</a:t>
            </a:r>
          </a:p>
          <a:p>
            <a:pPr marL="0" indent="0" algn="just">
              <a:buNone/>
            </a:pPr>
            <a:r>
              <a:rPr lang="en-US" dirty="0" smtClean="0">
                <a:latin typeface="#9Slide03 AllRoundGothic" panose="020B0703020202020104" pitchFamily="34" charset="-93"/>
                <a:cs typeface="#9Slide03 Arima Madurai Medium" panose="00000600000000000000" pitchFamily="2" charset="-93"/>
              </a:rPr>
              <a:t>                                                              </a:t>
            </a:r>
            <a:endParaRPr lang="en-US" dirty="0">
              <a:solidFill>
                <a:srgbClr val="00B0F0"/>
              </a:solidFill>
              <a:latin typeface="#9Slide03 Arima Madurai Medium" panose="00000600000000000000" pitchFamily="2" charset="-93"/>
              <a:cs typeface="#9Slide03 Arima Madurai Medium" panose="00000600000000000000" pitchFamily="2" charset="-93"/>
            </a:endParaRPr>
          </a:p>
        </p:txBody>
      </p:sp>
      <p:pic>
        <p:nvPicPr>
          <p:cNvPr id="9" name="Picture 14" descr="Chuyên đề: Xây dựng tiết đọc sách nhằm phát huy tính tích cực của học si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0901" y="3845943"/>
            <a:ext cx="3269411" cy="2535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4321835" y="597857"/>
            <a:ext cx="2898476" cy="10092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 1</a:t>
            </a:r>
            <a:endParaRPr 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432651" y="2550542"/>
            <a:ext cx="6944264" cy="8482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LẮNG NGHE LỊCH SỬ NƯỚC MÌNH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 descr="Đối tá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5841" y="353709"/>
            <a:ext cx="2449603" cy="4459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About: Ngữ Văn - Văn Mẫu Cấp 3 - Văn Học ( Van Mau ) (Google Play version)  | | Apptop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107" y="120796"/>
            <a:ext cx="2630759" cy="2398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312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892" y="86265"/>
            <a:ext cx="11930333" cy="6616460"/>
          </a:xfrm>
        </p:spPr>
        <p:txBody>
          <a:bodyPr/>
          <a:lstStyle/>
          <a:p>
            <a:endParaRPr lang="en-US" smtClean="0">
              <a:latin typeface="#9Slide03 Arima Madurai Medium" panose="00000600000000000000" pitchFamily="2" charset="-93"/>
              <a:cs typeface="#9Slide03 Arima Madurai Medium" panose="00000600000000000000" pitchFamily="2" charset="-93"/>
            </a:endParaRPr>
          </a:p>
        </p:txBody>
      </p:sp>
      <p:pic>
        <p:nvPicPr>
          <p:cNvPr id="1028" name="Picture 4" descr="TOP 5+] Mẫu Tượng Thánh Gióng Bằng Đồng Mạ Vàng Cao 19.5c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"/>
            <a:ext cx="11924360" cy="6707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00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18" y="-13252"/>
            <a:ext cx="9464431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Bà</a:t>
            </a:r>
            <a:r>
              <a:rPr lang="vi-VN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 1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LẮNG NGHE LỊCH SỬ NƯỚC MÌNH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 flipH="1">
            <a:off x="0" y="594372"/>
            <a:ext cx="12192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kern="0" smtClean="0">
              <a:solidFill>
                <a:sysClr val="windowText" lastClr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54445" y="432620"/>
            <a:ext cx="669459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400" dirty="0" smtClean="0">
                <a:solidFill>
                  <a:srgbClr val="008000"/>
                </a:solidFill>
                <a:latin typeface="Times New Roman"/>
                <a:ea typeface="Times New Roman"/>
                <a:cs typeface="Times New Roman"/>
              </a:rPr>
              <a:t>Văn bản 1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vi-VN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THÁNH GIÓNG</a:t>
            </a:r>
            <a:endParaRPr lang="en-US" sz="2800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989687" y="2634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28248" y="1214478"/>
            <a:ext cx="4005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Trải nghiệm cùng văn bản: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3899" y="690792"/>
            <a:ext cx="2009104" cy="472184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ĐỌC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7692503" y="594372"/>
            <a:ext cx="0" cy="6263628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6" name="Cloud 15"/>
          <p:cNvSpPr/>
          <p:nvPr/>
        </p:nvSpPr>
        <p:spPr>
          <a:xfrm>
            <a:off x="8421858" y="1214478"/>
            <a:ext cx="3066757" cy="2588488"/>
          </a:xfrm>
          <a:prstGeom prst="cloud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Chi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tiết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ảo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́ có ý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nghĩa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̀</a:t>
            </a:r>
            <a:r>
              <a:rPr lang="vi-VN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608" y="1692786"/>
            <a:ext cx="3608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Suy ngẫm và phản hồi: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3650" y="2111717"/>
            <a:ext cx="30428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sz="24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24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2400" dirty="0" err="1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đời</a:t>
            </a:r>
            <a:r>
              <a:rPr lang="en-US" sz="24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24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Gióng</a:t>
            </a:r>
            <a:r>
              <a:rPr lang="vi-VN" sz="24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x-none" sz="2400" dirty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3536" y="2606144"/>
            <a:ext cx="38427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trưởng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thành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Gióng</a:t>
            </a:r>
            <a:endParaRPr lang="x-none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1610" y="3027894"/>
            <a:ext cx="5759910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Gióng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giặc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48467" y="3662842"/>
            <a:ext cx="7685711" cy="2028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Mặc áo giáp sắt và  phi ngựa đến nơi có giặc.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Đánh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hết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lớp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này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đến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lớp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khác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Roi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sắt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gãy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nhô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tre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đánh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giặc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Giặc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tan,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Gióng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cưỡi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ngựa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trời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6620" y="5573077"/>
            <a:ext cx="733050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Wingdings"/>
              </a:rPr>
              <a:t>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Sự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oai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phong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lẫm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liệt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sức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mạnh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không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thể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địch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nổi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tráng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sĩ</a:t>
            </a:r>
            <a:r>
              <a:rPr lang="vi-VN" sz="28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800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27128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18" y="-13252"/>
            <a:ext cx="9464431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Bà</a:t>
            </a:r>
            <a:r>
              <a:rPr lang="vi-VN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 1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LẮNG NGHE LỊCH SỬ NƯỚC MÌNH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 flipH="1">
            <a:off x="0" y="594372"/>
            <a:ext cx="12192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kern="0" smtClean="0">
              <a:solidFill>
                <a:sysClr val="windowText" lastClr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02045" y="447860"/>
            <a:ext cx="669459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400" dirty="0" smtClean="0">
                <a:solidFill>
                  <a:srgbClr val="008000"/>
                </a:solidFill>
                <a:latin typeface="Times New Roman"/>
                <a:ea typeface="Times New Roman"/>
                <a:cs typeface="Times New Roman"/>
              </a:rPr>
              <a:t>Văn bản 1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vi-VN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THÁNH GIÓNG</a:t>
            </a:r>
            <a:endParaRPr lang="en-US" sz="2800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989687" y="2634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28248" y="1183998"/>
            <a:ext cx="4005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Trải nghiệm cùng văn bản: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2459" y="690792"/>
            <a:ext cx="2009104" cy="472184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ĐỌC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7829662" y="574601"/>
            <a:ext cx="1" cy="6283399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Cloud 5"/>
          <p:cNvSpPr/>
          <p:nvPr/>
        </p:nvSpPr>
        <p:spPr>
          <a:xfrm>
            <a:off x="7835118" y="926884"/>
            <a:ext cx="3968262" cy="2588488"/>
          </a:xfrm>
          <a:prstGeom prst="cloud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giặc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Thánh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Gióng</a:t>
            </a:r>
            <a:r>
              <a:rPr lang="vi-VN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Cloud 15"/>
          <p:cNvSpPr/>
          <p:nvPr/>
        </p:nvSpPr>
        <p:spPr>
          <a:xfrm>
            <a:off x="7387703" y="669692"/>
            <a:ext cx="4684542" cy="3569285"/>
          </a:xfrm>
          <a:prstGeom prst="cloud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ts val="1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giặc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Gióng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608" y="1616586"/>
            <a:ext cx="3608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Suy ngẫm và phản hồi: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8890" y="1974557"/>
            <a:ext cx="30428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sz="24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24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2400" dirty="0" err="1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đời</a:t>
            </a:r>
            <a:r>
              <a:rPr lang="en-US" sz="24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24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Gióng</a:t>
            </a:r>
            <a:r>
              <a:rPr lang="vi-VN" sz="24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x-none" sz="2400" dirty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8776" y="2377544"/>
            <a:ext cx="38427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trưởng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thành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Gióng</a:t>
            </a:r>
            <a:endParaRPr lang="x-none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2090" y="2799294"/>
            <a:ext cx="4378122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Gióng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giặc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vi-VN" sz="2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06263" y="3568041"/>
            <a:ext cx="7432450" cy="214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Đền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thờ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Phù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Đổng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Thiên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Vương</a:t>
            </a:r>
            <a:endParaRPr lang="en-US" sz="28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Bụi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tre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đằng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ngà</a:t>
            </a:r>
            <a:endParaRPr lang="en-US" sz="28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Ao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hồ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liên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tiếp</a:t>
            </a:r>
            <a:endParaRPr lang="en-US" sz="28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Làng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Cháy</a:t>
            </a:r>
            <a:endParaRPr lang="en-US" sz="28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3033" y="3057658"/>
            <a:ext cx="4466287" cy="6586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n-US" sz="32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d</a:t>
            </a:r>
            <a:r>
              <a:rPr lang="en-US" sz="32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32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Những</a:t>
            </a:r>
            <a:r>
              <a:rPr lang="en-US" sz="32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dấu</a:t>
            </a:r>
            <a:r>
              <a:rPr lang="en-US" sz="32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tích</a:t>
            </a:r>
            <a:r>
              <a:rPr lang="en-US" sz="32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còn</a:t>
            </a:r>
            <a:r>
              <a:rPr lang="en-US" sz="32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lại</a:t>
            </a:r>
            <a:r>
              <a:rPr lang="vi-VN" sz="32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:</a:t>
            </a:r>
            <a:endParaRPr lang="en-US" sz="3200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378" y="5532376"/>
            <a:ext cx="7806461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  <a:sym typeface="Wingdings"/>
              </a:rPr>
              <a:t></a:t>
            </a:r>
            <a:r>
              <a:rPr lang="en-US" sz="2800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Thể</a:t>
            </a: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hiện</a:t>
            </a: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sự</a:t>
            </a: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trân</a:t>
            </a: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trọng</a:t>
            </a: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biết</a:t>
            </a: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ơn</a:t>
            </a:r>
            <a:r>
              <a:rPr lang="en-US" sz="28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ước</a:t>
            </a: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muốn</a:t>
            </a: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về</a:t>
            </a: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một</a:t>
            </a: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người</a:t>
            </a: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anh</a:t>
            </a: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hùng</a:t>
            </a: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cứu</a:t>
            </a: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nước</a:t>
            </a: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giúp</a:t>
            </a: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dân</a:t>
            </a: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2800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0727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6" grpId="0" animBg="1"/>
      <p:bldP spid="19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18" y="-13252"/>
            <a:ext cx="9464431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Bà</a:t>
            </a:r>
            <a:r>
              <a:rPr lang="vi-VN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 1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LẮNG NGHE LỊCH SỬ NƯỚC MÌNH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 flipH="1">
            <a:off x="0" y="563892"/>
            <a:ext cx="12192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kern="0" smtClean="0">
              <a:solidFill>
                <a:sysClr val="windowText" lastClr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42965" y="539300"/>
            <a:ext cx="66945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3200" dirty="0" smtClean="0">
                <a:solidFill>
                  <a:srgbClr val="008000"/>
                </a:solidFill>
                <a:latin typeface="Times New Roman"/>
                <a:ea typeface="Times New Roman"/>
                <a:cs typeface="Times New Roman"/>
              </a:rPr>
              <a:t>Văn bản 1</a:t>
            </a:r>
            <a:r>
              <a:rPr lang="en-US" sz="3200" dirty="0" smtClean="0">
                <a:solidFill>
                  <a:srgbClr val="008000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vi-VN" sz="32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THÁNH GIÓNG</a:t>
            </a:r>
            <a:endParaRPr lang="en-US" sz="3200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989687" y="2634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95" y="1497158"/>
            <a:ext cx="52747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Trải nghiệm cùng văn bản: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1979" y="759804"/>
            <a:ext cx="1772308" cy="472184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ĐỌC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7050071" y="539300"/>
            <a:ext cx="0" cy="631870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9026" y="2034457"/>
            <a:ext cx="22525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Thê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loại</a:t>
            </a:r>
            <a:r>
              <a:rPr lang="vi-VN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1547" y="2619232"/>
            <a:ext cx="71226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2. Đọc, giải thích từ khó, tóm tắt, bố </a:t>
            </a:r>
            <a:r>
              <a:rPr lang="vi-VN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cục: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75253" y="2105104"/>
            <a:ext cx="32959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ruyền thuyết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1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  <p:bldP spid="9" grpId="0" animBg="1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18" y="-13252"/>
            <a:ext cx="9464431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Bà</a:t>
            </a:r>
            <a:r>
              <a:rPr lang="vi-VN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 1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LẮNG NGHE LỊCH SỬ NƯỚC MÌNH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 flipH="1">
            <a:off x="67880" y="618916"/>
            <a:ext cx="12192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kern="0" smtClean="0">
              <a:solidFill>
                <a:sysClr val="windowText" lastClr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17285" y="585020"/>
            <a:ext cx="6694595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400" dirty="0" smtClean="0">
                <a:solidFill>
                  <a:srgbClr val="008000"/>
                </a:solidFill>
                <a:latin typeface="Times New Roman"/>
                <a:ea typeface="Times New Roman"/>
                <a:cs typeface="Times New Roman"/>
              </a:rPr>
              <a:t>Văn bản1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vi-VN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THÁNH GIÓNG</a:t>
            </a:r>
            <a:endParaRPr lang="en-US" sz="2800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989687" y="2634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28248" y="1349294"/>
            <a:ext cx="4005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Trải nghiệm cùng văn bản: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5779" y="797472"/>
            <a:ext cx="2009104" cy="472184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ĐỌC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7176683" y="618916"/>
            <a:ext cx="0" cy="6239084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0817" y="1785064"/>
            <a:ext cx="2252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Thê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loại</a:t>
            </a:r>
            <a:r>
              <a:rPr lang="vi-VN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2168" y="2207752"/>
            <a:ext cx="656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Đọc, giải thích từ khó, tóm tắt, bố </a:t>
            </a:r>
            <a:r>
              <a:rPr lang="vi-V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cục: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loud 5"/>
          <p:cNvSpPr/>
          <p:nvPr/>
        </p:nvSpPr>
        <p:spPr>
          <a:xfrm>
            <a:off x="7934178" y="1547414"/>
            <a:ext cx="3066757" cy="2588488"/>
          </a:xfrm>
          <a:prstGeom prst="cloud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 smtClean="0">
                <a:solidFill>
                  <a:schemeClr val="tx1"/>
                </a:solidFill>
                <a:latin typeface="+mj-lt"/>
              </a:rPr>
              <a:t>Ai là nhân vật chính?Truyện được kể theo ngôi thứ mấy?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2328" y="2614260"/>
            <a:ext cx="46247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PTBĐ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Cloud 15"/>
          <p:cNvSpPr/>
          <p:nvPr/>
        </p:nvSpPr>
        <p:spPr>
          <a:xfrm>
            <a:off x="8086578" y="2051514"/>
            <a:ext cx="3066757" cy="2588488"/>
          </a:xfrm>
          <a:prstGeom prst="cloud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vi-VN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Văn bản chia làm mấy phần? Nêu nội dung của từng phần?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2327" y="3982368"/>
            <a:ext cx="74664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cục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phần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4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ừ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đấy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Gióng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Gióng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giặc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+P4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Gióng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880" y="5881526"/>
            <a:ext cx="47420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Suy ngẫm và phản hồi: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149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5" grpId="0"/>
      <p:bldP spid="16" grpId="0" animBg="1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18" y="-13252"/>
            <a:ext cx="9464431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Bà</a:t>
            </a:r>
            <a:r>
              <a:rPr lang="vi-VN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 1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LẮNG NGHE LỊCH SỬ NƯỚC MÌNH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 flipH="1">
            <a:off x="0" y="624852"/>
            <a:ext cx="12192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kern="0" smtClean="0">
              <a:solidFill>
                <a:sysClr val="windowText" lastClr="000000"/>
              </a:solidFill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989687" y="2634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28248" y="1135934"/>
            <a:ext cx="46431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Trải nghiệm cùng văn bản: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1499" y="721272"/>
            <a:ext cx="2009104" cy="472184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ĐỌC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7176683" y="624852"/>
            <a:ext cx="0" cy="6160116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Cloud 5"/>
          <p:cNvSpPr/>
          <p:nvPr/>
        </p:nvSpPr>
        <p:spPr>
          <a:xfrm>
            <a:off x="7498080" y="957364"/>
            <a:ext cx="4526280" cy="3178538"/>
          </a:xfrm>
          <a:prstGeom prst="cloud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ts val="1000"/>
              </a:spcBef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Tìm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liệt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tiết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ảo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đời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Gióng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608" y="1573230"/>
            <a:ext cx="47420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Suy ngẫm và phản hồi: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0652" y="2510321"/>
            <a:ext cx="38956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đời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Gióng</a:t>
            </a:r>
            <a:r>
              <a:rPr lang="vi-VN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x-none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Picture 2" descr="Sở Giáo Dục Và Đào Tạo Vĩnh Phú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1" y="3363761"/>
            <a:ext cx="6797039" cy="3433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2095365" y="493580"/>
            <a:ext cx="669459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400" dirty="0" smtClean="0">
                <a:solidFill>
                  <a:srgbClr val="008000"/>
                </a:solidFill>
                <a:latin typeface="Times New Roman"/>
                <a:ea typeface="Times New Roman"/>
                <a:cs typeface="Times New Roman"/>
              </a:rPr>
              <a:t>Văn bản 1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vi-VN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THÁNH GIÓNG</a:t>
            </a:r>
            <a:endParaRPr lang="en-US" sz="2800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26481" y="2001746"/>
            <a:ext cx="55755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cốt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x-none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133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18" y="-13252"/>
            <a:ext cx="9464431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Bà</a:t>
            </a:r>
            <a:r>
              <a:rPr lang="vi-VN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 1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LẮNG NGHE LỊCH SỬ NƯỚC MÌNH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 flipH="1">
            <a:off x="0" y="624852"/>
            <a:ext cx="12192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kern="0" smtClean="0">
              <a:solidFill>
                <a:sysClr val="windowText" lastClr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86805" y="569780"/>
            <a:ext cx="6694595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400" dirty="0" smtClean="0">
                <a:solidFill>
                  <a:srgbClr val="008000"/>
                </a:solidFill>
                <a:latin typeface="Times New Roman"/>
                <a:ea typeface="Times New Roman"/>
                <a:cs typeface="Times New Roman"/>
              </a:rPr>
              <a:t>Văn bản1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vi-VN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THÁNH GIÓNG</a:t>
            </a:r>
            <a:endParaRPr lang="en-US" sz="2800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989687" y="2634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32" y="1257854"/>
            <a:ext cx="46431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Trải nghiệm cùng văn bản: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7699" y="782232"/>
            <a:ext cx="1834353" cy="472184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ĐỌC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7771043" y="600114"/>
            <a:ext cx="0" cy="6233148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Cloud 5"/>
          <p:cNvSpPr/>
          <p:nvPr/>
        </p:nvSpPr>
        <p:spPr>
          <a:xfrm>
            <a:off x="7934178" y="1230987"/>
            <a:ext cx="3480582" cy="2904915"/>
          </a:xfrm>
          <a:prstGeom prst="cloud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Tìm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liệt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tiết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ảo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đời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Gióng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6" name="Cloud 15"/>
          <p:cNvSpPr/>
          <p:nvPr/>
        </p:nvSpPr>
        <p:spPr>
          <a:xfrm>
            <a:off x="7816763" y="1046264"/>
            <a:ext cx="4112459" cy="3176940"/>
          </a:xfrm>
          <a:prstGeom prst="cloud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những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biểu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hiện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khác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thường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Gióng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̣ 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báo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điều gì ?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848" y="1740870"/>
            <a:ext cx="47420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Suy ngẫm và phản hồi: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96920" y="3178140"/>
            <a:ext cx="72870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Người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mẹ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ướm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mình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vào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vết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lạ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thai.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Mười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tháng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cậu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bé.</a:t>
            </a:r>
          </a:p>
          <a:p>
            <a:r>
              <a:rPr lang="vi-VN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biết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nói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biết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cười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chẳng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biết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9692" y="2677961"/>
            <a:ext cx="38956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đời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Gióng</a:t>
            </a:r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x-none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78416" y="5486560"/>
            <a:ext cx="51780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trưởng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thành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Gióng</a:t>
            </a:r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x-none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-76114" y="4983480"/>
            <a:ext cx="8259994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b="1" dirty="0">
                <a:solidFill>
                  <a:srgbClr val="1F497D"/>
                </a:solidFill>
                <a:latin typeface="Times New Roman"/>
                <a:ea typeface="Times New Roman"/>
                <a:cs typeface="Times New Roman"/>
                <a:sym typeface="Wingdings"/>
              </a:rPr>
              <a:t></a:t>
            </a:r>
            <a:r>
              <a:rPr lang="en-US" sz="2800" b="1" dirty="0">
                <a:solidFill>
                  <a:srgbClr val="1F497D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1F497D"/>
                </a:solidFill>
                <a:latin typeface="Times New Roman"/>
                <a:ea typeface="Times New Roman"/>
                <a:cs typeface="Times New Roman"/>
              </a:rPr>
              <a:t>Sự</a:t>
            </a:r>
            <a:r>
              <a:rPr lang="en-US" sz="2800" dirty="0">
                <a:solidFill>
                  <a:srgbClr val="1F497D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1F497D"/>
                </a:solidFill>
                <a:latin typeface="Times New Roman"/>
                <a:ea typeface="Times New Roman"/>
                <a:cs typeface="Times New Roman"/>
              </a:rPr>
              <a:t>ra</a:t>
            </a:r>
            <a:r>
              <a:rPr lang="en-US" sz="2800" dirty="0">
                <a:solidFill>
                  <a:srgbClr val="1F497D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1F497D"/>
                </a:solidFill>
                <a:latin typeface="Times New Roman"/>
                <a:ea typeface="Times New Roman"/>
                <a:cs typeface="Times New Roman"/>
              </a:rPr>
              <a:t>đời</a:t>
            </a:r>
            <a:r>
              <a:rPr lang="en-US" sz="2800" dirty="0">
                <a:solidFill>
                  <a:srgbClr val="1F497D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1F497D"/>
                </a:solidFill>
                <a:latin typeface="Times New Roman"/>
                <a:ea typeface="Times New Roman"/>
                <a:cs typeface="Times New Roman"/>
              </a:rPr>
              <a:t>kì</a:t>
            </a:r>
            <a:r>
              <a:rPr lang="en-US" sz="2800" dirty="0">
                <a:solidFill>
                  <a:srgbClr val="1F497D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1F497D"/>
                </a:solidFill>
                <a:latin typeface="Times New Roman"/>
                <a:ea typeface="Times New Roman"/>
                <a:cs typeface="Times New Roman"/>
              </a:rPr>
              <a:t>lạ</a:t>
            </a:r>
            <a:r>
              <a:rPr lang="en-US" sz="2800" dirty="0">
                <a:solidFill>
                  <a:srgbClr val="1F497D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dirty="0" err="1">
                <a:solidFill>
                  <a:srgbClr val="1F497D"/>
                </a:solidFill>
                <a:latin typeface="Times New Roman"/>
                <a:ea typeface="Times New Roman"/>
                <a:cs typeface="Times New Roman"/>
              </a:rPr>
              <a:t>báo</a:t>
            </a:r>
            <a:r>
              <a:rPr lang="en-US" sz="2800" dirty="0">
                <a:solidFill>
                  <a:srgbClr val="1F497D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1F497D"/>
                </a:solidFill>
                <a:latin typeface="Times New Roman"/>
                <a:ea typeface="Times New Roman"/>
                <a:cs typeface="Times New Roman"/>
              </a:rPr>
              <a:t>hiệu</a:t>
            </a:r>
            <a:r>
              <a:rPr lang="en-US" sz="2800" dirty="0">
                <a:solidFill>
                  <a:srgbClr val="1F497D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solidFill>
                  <a:srgbClr val="1F497D"/>
                </a:solidFill>
                <a:latin typeface="Times New Roman"/>
                <a:ea typeface="Times New Roman"/>
                <a:cs typeface="Times New Roman"/>
              </a:rPr>
              <a:t>một</a:t>
            </a:r>
            <a:r>
              <a:rPr lang="en-US" sz="2800" dirty="0">
                <a:solidFill>
                  <a:srgbClr val="1F497D"/>
                </a:solidFill>
                <a:latin typeface="Times New Roman"/>
                <a:ea typeface="Times New Roman"/>
                <a:cs typeface="Times New Roman"/>
              </a:rPr>
              <a:t> con </a:t>
            </a:r>
            <a:r>
              <a:rPr lang="en-US" sz="2800" dirty="0" err="1">
                <a:solidFill>
                  <a:srgbClr val="1F497D"/>
                </a:solidFill>
                <a:latin typeface="Times New Roman"/>
                <a:ea typeface="Times New Roman"/>
                <a:cs typeface="Times New Roman"/>
              </a:rPr>
              <a:t>người</a:t>
            </a:r>
            <a:r>
              <a:rPr lang="en-US" sz="2800" dirty="0">
                <a:solidFill>
                  <a:srgbClr val="1F497D"/>
                </a:solidFill>
                <a:latin typeface="Times New Roman"/>
                <a:ea typeface="Times New Roman"/>
                <a:cs typeface="Times New Roman"/>
              </a:rPr>
              <a:t> phi </a:t>
            </a:r>
            <a:r>
              <a:rPr lang="en-US" sz="2800" dirty="0" err="1">
                <a:solidFill>
                  <a:srgbClr val="1F497D"/>
                </a:solidFill>
                <a:latin typeface="Times New Roman"/>
                <a:ea typeface="Times New Roman"/>
                <a:cs typeface="Times New Roman"/>
              </a:rPr>
              <a:t>thường</a:t>
            </a:r>
            <a:endParaRPr lang="en-US" sz="2800" dirty="0">
              <a:solidFill>
                <a:srgbClr val="1F497D"/>
              </a:solidFill>
              <a:ea typeface="Calibri"/>
              <a:cs typeface="Times New Roman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5041" y="2199866"/>
            <a:ext cx="55755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cốt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x-none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8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6" grpId="0" animBg="1"/>
      <p:bldP spid="19" grpId="0"/>
      <p:bldP spid="14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Sự tích Thánh Gióng - KHO TÀNG TRUYỆN CỔ TÍ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86" y="411480"/>
            <a:ext cx="10089454" cy="6080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748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18" y="-13252"/>
            <a:ext cx="9464431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Bà</a:t>
            </a:r>
            <a:r>
              <a:rPr lang="vi-VN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 1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LẮNG NGHE LỊCH SỬ NƯỚC MÌNH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 flipH="1">
            <a:off x="0" y="609612"/>
            <a:ext cx="12192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kern="0" smtClean="0">
              <a:solidFill>
                <a:sysClr val="windowText" lastClr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71565" y="463100"/>
            <a:ext cx="6694595" cy="661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400" dirty="0" smtClean="0">
                <a:solidFill>
                  <a:srgbClr val="008000"/>
                </a:solidFill>
                <a:latin typeface="Times New Roman"/>
                <a:ea typeface="Times New Roman"/>
                <a:cs typeface="Times New Roman"/>
              </a:rPr>
              <a:t>Văn bản1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vi-VN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THÁNH GIÓNG</a:t>
            </a:r>
            <a:endParaRPr lang="en-US" sz="2800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989687" y="2634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28248" y="1214478"/>
            <a:ext cx="46431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Trải nghiệm cùng văn bản: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6739" y="736512"/>
            <a:ext cx="2009104" cy="472184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ĐỌC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7800354" y="609612"/>
            <a:ext cx="29309" cy="6248388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Cloud 5"/>
          <p:cNvSpPr/>
          <p:nvPr/>
        </p:nvSpPr>
        <p:spPr>
          <a:xfrm>
            <a:off x="8101818" y="1112232"/>
            <a:ext cx="3526302" cy="2950635"/>
          </a:xfrm>
          <a:prstGeom prst="cloud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Tìm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liệt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những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tiết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̀ lạ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trưởng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thành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Gióng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6" name="Cloud 15"/>
          <p:cNvSpPr/>
          <p:nvPr/>
        </p:nvSpPr>
        <p:spPr>
          <a:xfrm>
            <a:off x="8132298" y="1675218"/>
            <a:ext cx="3495822" cy="2588488"/>
          </a:xfrm>
          <a:prstGeom prst="cloud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vi-VN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tiết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ảo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́ có ý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nghĩa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̀</a:t>
            </a:r>
            <a:r>
              <a:rPr lang="vi-VN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608" y="1675218"/>
            <a:ext cx="41809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Suy ngẫm và phản hồi: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4170" y="2552521"/>
            <a:ext cx="34275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đời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Gióng</a:t>
            </a:r>
            <a:r>
              <a:rPr lang="vi-VN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x-none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1542" y="2971920"/>
            <a:ext cx="50754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trưởng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thành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Gióng</a:t>
            </a:r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x-none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2215" y="4049180"/>
            <a:ext cx="76081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Gióng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lớn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thổi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, bà con làng xóm phải góp gạo nuôi.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6264" y="3524069"/>
            <a:ext cx="75940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000"/>
              </a:spcBef>
            </a:pPr>
            <a:r>
              <a:rPr lang="vi-VN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Tiếng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nói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đầu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Gióng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là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đòi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đánh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giặc</a:t>
            </a:r>
            <a:r>
              <a:rPr lang="vi-VN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20331" y="4968323"/>
            <a:ext cx="7460629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latin typeface="Times New Roman"/>
                <a:ea typeface="Times New Roman"/>
                <a:cs typeface="Times New Roman"/>
                <a:sym typeface="Wingdings"/>
              </a:rPr>
              <a:t>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Khi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Tổ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quốc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cần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tự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mình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thay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đổi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tư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latin typeface="Times New Roman"/>
                <a:ea typeface="Times New Roman"/>
                <a:cs typeface="Times New Roman"/>
              </a:rPr>
              <a:t>thế</a:t>
            </a:r>
            <a:r>
              <a:rPr lang="en-US" sz="2800" dirty="0" smtClean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tầm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vóc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mình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để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ea typeface="Times New Roman"/>
                <a:cs typeface="Times New Roman"/>
              </a:rPr>
              <a:t>đánh</a:t>
            </a:r>
            <a:r>
              <a:rPr lang="en-US" sz="2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800" dirty="0" err="1" smtClean="0">
                <a:latin typeface="Times New Roman"/>
                <a:ea typeface="Times New Roman"/>
                <a:cs typeface="Times New Roman"/>
              </a:rPr>
              <a:t>giặc</a:t>
            </a:r>
            <a:r>
              <a:rPr lang="vi-VN" sz="2800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en-US" sz="2800" dirty="0">
              <a:ea typeface="Calibri"/>
              <a:cs typeface="Times New Roman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5041" y="2093186"/>
            <a:ext cx="55755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cốt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x-none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414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6" grpId="0" animBg="1"/>
      <p:bldP spid="20" grpId="0"/>
      <p:bldP spid="15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RƯỜNG MẦM NON CHẤT LƯỢNG CAO THĂNG LONG KIDSMART quận LONG BIÊ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1" y="502920"/>
            <a:ext cx="9494519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79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6018" y="-13252"/>
            <a:ext cx="9464431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en-US" sz="2400" b="1" dirty="0" err="1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Bà</a:t>
            </a:r>
            <a:r>
              <a:rPr lang="vi-VN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 1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LẮNG NGHE LỊCH SỬ NƯỚC MÌNH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 flipH="1">
            <a:off x="0" y="609612"/>
            <a:ext cx="12192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kern="0" smtClean="0">
              <a:solidFill>
                <a:sysClr val="windowText" lastClr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08725" y="493580"/>
            <a:ext cx="669459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2400" dirty="0" smtClean="0">
                <a:solidFill>
                  <a:srgbClr val="008000"/>
                </a:solidFill>
                <a:latin typeface="Times New Roman"/>
                <a:ea typeface="Times New Roman"/>
                <a:cs typeface="Times New Roman"/>
              </a:rPr>
              <a:t>Văn bản 1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ea typeface="Times New Roman"/>
                <a:cs typeface="Times New Roman"/>
              </a:rPr>
              <a:t>: </a:t>
            </a:r>
            <a:r>
              <a:rPr lang="vi-VN" sz="2800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THÁNH GIÓNG</a:t>
            </a:r>
            <a:endParaRPr lang="en-US" sz="2800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989687" y="26347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28248" y="1183998"/>
            <a:ext cx="40050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Trải nghiệm cùng văn bản: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8659" y="675552"/>
            <a:ext cx="2009104" cy="472184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1000"/>
              </a:spcBef>
            </a:pPr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ĐỌC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>
            <a:off x="7387702" y="624840"/>
            <a:ext cx="34177" cy="623316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Cloud 5"/>
          <p:cNvSpPr/>
          <p:nvPr/>
        </p:nvSpPr>
        <p:spPr>
          <a:xfrm>
            <a:off x="7299960" y="774484"/>
            <a:ext cx="4739640" cy="3523196"/>
          </a:xfrm>
          <a:prstGeom prst="cloud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ts val="1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Tìm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liệt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tiết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ảo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Gióng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ctr">
              <a:spcBef>
                <a:spcPts val="1000"/>
              </a:spcBef>
            </a:pP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đánh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tan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giặc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̀ bay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trời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608" y="1647066"/>
            <a:ext cx="3608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Suy ngẫm và phản hồi: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3650" y="2081237"/>
            <a:ext cx="30428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sz="24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24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2400" dirty="0" err="1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đời</a:t>
            </a:r>
            <a:r>
              <a:rPr lang="en-US" sz="24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2400" dirty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Gióng</a:t>
            </a:r>
            <a:r>
              <a:rPr lang="vi-VN" sz="2400" dirty="0" smtClean="0">
                <a:solidFill>
                  <a:srgbClr val="1F497D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x-none" sz="2400" dirty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3536" y="2560424"/>
            <a:ext cx="38427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̣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trưởng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thành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Gióng</a:t>
            </a:r>
            <a:endParaRPr lang="x-none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1610" y="3027894"/>
            <a:ext cx="5759910" cy="5355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Gióng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giặc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48467" y="3571402"/>
            <a:ext cx="7685711" cy="996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Mặc áo giáp sắt và  phi ngựa đến nơi có giặc.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Đánh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hết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lớp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này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đến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lớp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khác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2939" y="4637795"/>
            <a:ext cx="6096000" cy="99617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Roi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sắt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gãy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nhô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̉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tre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đánh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giặc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Giặc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tan,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Gióng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cưỡi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ngựa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vê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trời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93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22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1075</TotalTime>
  <Words>969</Words>
  <Application>Microsoft Office PowerPoint</Application>
  <PresentationFormat>Custom</PresentationFormat>
  <Paragraphs>116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Office Theme</vt:lpstr>
      <vt:lpstr>1_Office Theme</vt:lpstr>
      <vt:lpstr>8_Office Theme</vt:lpstr>
      <vt:lpstr>9_Office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Admin</cp:lastModifiedBy>
  <cp:revision>100</cp:revision>
  <dcterms:created xsi:type="dcterms:W3CDTF">2021-08-02T08:54:01Z</dcterms:created>
  <dcterms:modified xsi:type="dcterms:W3CDTF">2024-05-11T14:44:00Z</dcterms:modified>
</cp:coreProperties>
</file>