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7" r:id="rId2"/>
    <p:sldMasterId id="2147483699" r:id="rId3"/>
    <p:sldMasterId id="2147483711" r:id="rId4"/>
  </p:sldMasterIdLst>
  <p:notesMasterIdLst>
    <p:notesMasterId r:id="rId16"/>
  </p:notesMasterIdLst>
  <p:sldIdLst>
    <p:sldId id="294" r:id="rId5"/>
    <p:sldId id="295" r:id="rId6"/>
    <p:sldId id="320" r:id="rId7"/>
    <p:sldId id="299" r:id="rId8"/>
    <p:sldId id="321" r:id="rId9"/>
    <p:sldId id="300" r:id="rId10"/>
    <p:sldId id="301" r:id="rId11"/>
    <p:sldId id="302" r:id="rId12"/>
    <p:sldId id="303" r:id="rId13"/>
    <p:sldId id="315" r:id="rId14"/>
    <p:sldId id="3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70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3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485F1-98E9-4B48-9580-5B1894B3581D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739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4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4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4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2F7D9-4554-41F7-ACE5-4801863CA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62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C8C73AC2-4FF3-463E-8886-A6A0A3ACDF9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1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6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7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7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图片 7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6531"/>
            <a:ext cx="12192000" cy="6874531"/>
          </a:xfrm>
          <a:prstGeom prst="rect">
            <a:avLst/>
          </a:prstGeom>
        </p:spPr>
      </p:pic>
      <p:sp>
        <p:nvSpPr>
          <p:cNvPr id="1048608" name="圆角矩形 1"/>
          <p:cNvSpPr/>
          <p:nvPr userDrawn="1"/>
        </p:nvSpPr>
        <p:spPr>
          <a:xfrm>
            <a:off x="237068" y="745074"/>
            <a:ext cx="11751733" cy="5875867"/>
          </a:xfrm>
          <a:prstGeom prst="roundRect">
            <a:avLst>
              <a:gd name="adj" fmla="val 19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43" tIns="72571" rIns="145143" bIns="72571" rtlCol="0" anchor="ctr"/>
          <a:lstStyle/>
          <a:p>
            <a:pPr algn="ctr"/>
            <a:endParaRPr lang="zh-CN" altLang="en-US" sz="1600" dirty="0"/>
          </a:p>
        </p:txBody>
      </p:sp>
      <p:sp>
        <p:nvSpPr>
          <p:cNvPr id="1048609" name="文本框 6"/>
          <p:cNvSpPr txBox="1"/>
          <p:nvPr userDrawn="1"/>
        </p:nvSpPr>
        <p:spPr>
          <a:xfrm>
            <a:off x="237067" y="211593"/>
            <a:ext cx="3386916" cy="515891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单击此处添加文字标题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63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3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44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97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7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0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6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22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75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777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94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63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36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441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97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79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05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6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7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606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220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75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777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943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368451"/>
      </p:ext>
    </p:extLst>
  </p:cSld>
  <p:clrMapOvr>
    <a:masterClrMapping/>
  </p:clrMapOvr>
  <p:transition spd="slow" advTm="3000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266392"/>
      </p:ext>
    </p:extLst>
  </p:cSld>
  <p:clrMapOvr>
    <a:masterClrMapping/>
  </p:clrMapOvr>
  <p:transition spd="slow" advTm="3000"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8C7664E4-B61D-49EA-93F6-5B7E260044A6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2ADFCAF7-A50E-4AC6-A8EA-788E3C8CBD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02107"/>
      </p:ext>
    </p:extLst>
  </p:cSld>
  <p:clrMapOvr>
    <a:masterClrMapping/>
  </p:clrMapOvr>
  <p:transition spd="slow" advTm="3000"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00155"/>
            <a:ext cx="5384800" cy="3394075"/>
          </a:xfrm>
          <a:prstGeom prst="rect">
            <a:avLst/>
          </a:prstGeo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00155"/>
            <a:ext cx="5384800" cy="3394075"/>
          </a:xfrm>
          <a:prstGeom prst="rect">
            <a:avLst/>
          </a:prstGeo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2F124C07-8E64-4EEF-94ED-8E0F77CE2183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DEDB9121-82E2-44C3-A1E9-72C28034E5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055786"/>
      </p:ext>
    </p:extLst>
  </p:cSld>
  <p:clrMapOvr>
    <a:masterClrMapping/>
  </p:clrMapOvr>
  <p:transition spd="slow" advTm="3000"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2" y="1535117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FB66275E-D609-4124-B3CE-FD4FC800D9BD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0A257C20-0CF2-4E96-9CBE-EFC4190DF4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145104"/>
      </p:ext>
    </p:extLst>
  </p:cSld>
  <p:clrMapOvr>
    <a:masterClrMapping/>
  </p:clrMapOvr>
  <p:transition spd="slow" advTm="3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5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2755DB5D-9057-4C36-80B2-7B3C2562A431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841D576C-CCD9-4742-A7B1-B58241D7C7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959360"/>
      </p:ext>
    </p:extLst>
  </p:cSld>
  <p:clrMapOvr>
    <a:masterClrMapping/>
  </p:clrMapOvr>
  <p:transition spd="slow" advTm="3000"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6795224B-D1D9-42BA-A272-19A5B1A5F564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B81CFA5F-76BA-4A74-8A36-4FA9FB29A4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361874"/>
      </p:ext>
    </p:extLst>
  </p:cSld>
  <p:clrMapOvr>
    <a:masterClrMapping/>
  </p:clrMapOvr>
  <p:transition spd="slow" advTm="3000"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3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507152D2-B97B-4CF1-AE9C-02E6F79BFE4D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63B5385F-D202-45FA-AEA4-B3C2C11B39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378626"/>
      </p:ext>
    </p:extLst>
  </p:cSld>
  <p:clrMapOvr>
    <a:masterClrMapping/>
  </p:clrMapOvr>
  <p:transition spd="slow" advTm="3000"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52FB26FE-B957-4C0D-BF8B-8E43F3B75A02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1BC610E0-E2C2-44B1-A27A-770EBC9E36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130620"/>
      </p:ext>
    </p:extLst>
  </p:cSld>
  <p:clrMapOvr>
    <a:masterClrMapping/>
  </p:clrMapOvr>
  <p:transition spd="slow" advTm="3000"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991B9F19-B9C1-4075-B0EF-DEA419A37FC9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37C8A9D7-D457-47A6-8542-4E4330431A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308754"/>
      </p:ext>
    </p:extLst>
  </p:cSld>
  <p:clrMapOvr>
    <a:masterClrMapping/>
  </p:clrMapOvr>
  <p:transition spd="slow" advTm="3000"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06379"/>
            <a:ext cx="2743200" cy="438785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06379"/>
            <a:ext cx="8026400" cy="43878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D1E91D8B-170D-49AC-BE80-4E21227C6510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69DF576A-C7D5-4A89-819A-D123C12BAA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530967"/>
      </p:ext>
    </p:extLst>
  </p:cSld>
  <p:clrMapOvr>
    <a:masterClrMapping/>
  </p:clrMapOvr>
  <p:transition spd="slow" advTm="3000"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>
                    <a:tint val="75000"/>
                  </a:prstClr>
                </a:solidFill>
                <a:latin typeface="方正静蕾简体"/>
              </a:defRPr>
            </a:lvl1pPr>
          </a:lstStyle>
          <a:p>
            <a:pPr>
              <a:defRPr/>
            </a:pPr>
            <a:fld id="{DD043E09-FD41-40E9-83F9-14F7827149F2}" type="datetimeFigureOut">
              <a:rPr lang="zh-CN" altLang="en-US"/>
              <a:pPr>
                <a:defRPr/>
              </a:pPr>
              <a:t>2024/5/11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>
                    <a:tint val="75000"/>
                  </a:prstClr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>
                    <a:tint val="75000"/>
                  </a:prstClr>
                </a:solidFill>
                <a:latin typeface="方正静蕾简体"/>
              </a:defRPr>
            </a:lvl1pPr>
          </a:lstStyle>
          <a:p>
            <a:pPr>
              <a:defRPr/>
            </a:pPr>
            <a:fld id="{3B83D953-F2C4-4892-A5CC-BC3D3F2C46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9396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5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121856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方正静蕾简体"/>
              </a:defRPr>
            </a:lvl1pPr>
          </a:lstStyle>
          <a:p>
            <a:pPr>
              <a:defRPr/>
            </a:pPr>
            <a:fld id="{29652C25-7C42-43CB-9FCB-9F0CFE0F6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8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1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22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24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72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6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7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2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7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0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7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376BA-9B29-4F4A-BD0A-9D928A49574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5D5DA-3E78-404E-BEFF-028928D64F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7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7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185651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-349251" y="165101"/>
            <a:ext cx="321733" cy="188913"/>
          </a:xfrm>
          <a:prstGeom prst="rect">
            <a:avLst/>
          </a:prstGeom>
          <a:solidFill>
            <a:srgbClr val="FFA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565"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-349251" y="441326"/>
            <a:ext cx="321733" cy="187325"/>
          </a:xfrm>
          <a:prstGeom prst="rect">
            <a:avLst/>
          </a:prstGeom>
          <a:solidFill>
            <a:srgbClr val="FF4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565"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-349251" y="715963"/>
            <a:ext cx="321733" cy="188912"/>
          </a:xfrm>
          <a:prstGeom prst="rect">
            <a:avLst/>
          </a:prstGeom>
          <a:solidFill>
            <a:srgbClr val="87B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565"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-349251" y="1020763"/>
            <a:ext cx="321733" cy="188912"/>
          </a:xfrm>
          <a:prstGeom prst="rect">
            <a:avLst/>
          </a:prstGeom>
          <a:solidFill>
            <a:srgbClr val="009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565"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349251" y="1295401"/>
            <a:ext cx="321733" cy="188913"/>
          </a:xfrm>
          <a:prstGeom prst="rect">
            <a:avLst/>
          </a:prstGeom>
          <a:solidFill>
            <a:srgbClr val="CE61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565"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49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5" r:id="rId13"/>
  </p:sldLayoutIdLst>
  <p:transition spd="slow" advTm="3000">
    <p:random/>
  </p:transition>
  <p:txStyles>
    <p:titleStyle>
      <a:lvl1pPr algn="ctr" defTabSz="1217613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方正静蕾简体"/>
        </a:defRPr>
      </a:lvl1pPr>
      <a:lvl2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方正静蕾简体"/>
          <a:ea typeface="方正静蕾简体"/>
          <a:cs typeface="方正静蕾简体"/>
        </a:defRPr>
      </a:lvl2pPr>
      <a:lvl3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方正静蕾简体"/>
          <a:ea typeface="方正静蕾简体"/>
          <a:cs typeface="方正静蕾简体"/>
        </a:defRPr>
      </a:lvl3pPr>
      <a:lvl4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方正静蕾简体"/>
          <a:ea typeface="方正静蕾简体"/>
          <a:cs typeface="方正静蕾简体"/>
        </a:defRPr>
      </a:lvl4pPr>
      <a:lvl5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方正静蕾简体"/>
          <a:ea typeface="方正静蕾简体"/>
          <a:cs typeface="方正静蕾简体"/>
        </a:defRPr>
      </a:lvl5pPr>
      <a:lvl6pPr marL="4572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方正静蕾简体"/>
          <a:ea typeface="方正静蕾简体"/>
          <a:cs typeface="方正静蕾简体"/>
        </a:defRPr>
      </a:lvl6pPr>
      <a:lvl7pPr marL="9144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方正静蕾简体"/>
          <a:ea typeface="方正静蕾简体"/>
          <a:cs typeface="方正静蕾简体"/>
        </a:defRPr>
      </a:lvl7pPr>
      <a:lvl8pPr marL="13716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方正静蕾简体"/>
          <a:ea typeface="方正静蕾简体"/>
          <a:cs typeface="方正静蕾简体"/>
        </a:defRPr>
      </a:lvl8pPr>
      <a:lvl9pPr marL="18288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方正静蕾简体"/>
          <a:ea typeface="方正静蕾简体"/>
          <a:cs typeface="方正静蕾简体"/>
        </a:defRPr>
      </a:lvl9pPr>
    </p:titleStyle>
    <p:bodyStyle>
      <a:lvl1pPr marL="457200" indent="-457200" algn="l" defTabSz="1217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方正静蕾简体"/>
        </a:defRPr>
      </a:lvl1pPr>
      <a:lvl2pPr marL="990600" indent="-381000" algn="l" defTabSz="1217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方正静蕾简体"/>
        </a:defRPr>
      </a:lvl2pPr>
      <a:lvl3pPr marL="1524000" indent="-304800" algn="l" defTabSz="1217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方正静蕾简体"/>
        </a:defRPr>
      </a:lvl3pPr>
      <a:lvl4pPr marL="2133600" indent="-304800" algn="l" defTabSz="1217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方正静蕾简体"/>
        </a:defRPr>
      </a:lvl4pPr>
      <a:lvl5pPr marL="2743200" indent="-304800" algn="l" defTabSz="12176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方正静蕾简体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3" descr="Ngữ Văn 6 Tập 1 – SGK Chân Trời Sáng Tạo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" y="0"/>
            <a:ext cx="5069536" cy="660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59" name="Picture 4" descr="Tài liệu tập huấn - Bộ SGK Lớp 6 - Chân trời sáng tạo - Công ty Cổ phần Đầu  tư và Phát triển Giáo dục Phương Nam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93511" y="0"/>
            <a:ext cx="2298492" cy="233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644" name="TextBox 7"/>
          <p:cNvSpPr txBox="1"/>
          <p:nvPr/>
        </p:nvSpPr>
        <p:spPr>
          <a:xfrm>
            <a:off x="6115987" y="2803160"/>
            <a:ext cx="58461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man"/>
              </a:rPr>
              <a:t>                 </a:t>
            </a:r>
            <a:r>
              <a:rPr lang="en-US" sz="2600" b="1" dirty="0" smtClean="0">
                <a:solidFill>
                  <a:schemeClr val="accent5"/>
                </a:solidFill>
                <a:latin typeface="Times New Rman"/>
              </a:rPr>
              <a:t>BÀI MỞ ĐẦU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Times New Rman"/>
              </a:rPr>
              <a:t>HÒA NHẬP VỚI MÔI TRƯỜNG MỚI</a:t>
            </a:r>
            <a:endParaRPr lang="en-US" sz="2600" b="1" dirty="0">
              <a:solidFill>
                <a:srgbClr val="002060"/>
              </a:solidFill>
              <a:latin typeface="Times New Rman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0" y="0"/>
            <a:ext cx="110744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mở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HÒA NHẬP VỚI MÔI TRƯỜNG MỚI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457200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400" y="1143005"/>
            <a:ext cx="1168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/>
              </a:rPr>
              <a:t>CHIA SẺ CẢM NGHĨ VỀ MÔI TRƯỜNG TRUNG HỌC CƠ SỞ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94616"/>
            <a:ext cx="3352800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NÓI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 NGHE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70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3938" y="1622788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6400" y="2057414"/>
            <a:ext cx="10283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/>
              </a:rPr>
              <a:t>KHÁM PHÁ MỘT CHẶNG HÀNH TRÌNH,....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8233" y="2510396"/>
            <a:ext cx="612969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5" name="Rectangle 4"/>
          <p:cNvSpPr/>
          <p:nvPr/>
        </p:nvSpPr>
        <p:spPr>
          <a:xfrm>
            <a:off x="494083" y="2932893"/>
            <a:ext cx="569162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20739" y="4060365"/>
            <a:ext cx="7821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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phương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Ngữ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trình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bày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hứng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thú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phương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Tạo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nhóm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thảo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luận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môn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sản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phẩm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sáng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tạo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7" name="Cloud 6"/>
          <p:cNvSpPr/>
          <p:nvPr/>
        </p:nvSpPr>
        <p:spPr>
          <a:xfrm>
            <a:off x="8054497" y="1326522"/>
            <a:ext cx="3716800" cy="2733549"/>
          </a:xfrm>
          <a:prstGeom prst="cloud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vi-VN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các phương pháp học tập môn Ngữ văn vừa nêu, em hứng thú với phương pháp nào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Vì sao ?</a:t>
            </a:r>
            <a:endParaRPr lang="en-US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2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0" y="0"/>
            <a:ext cx="110744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mở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HÒA NHẬP VỚI MÔI TRƯỜNG MỚI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457200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400" y="1143005"/>
            <a:ext cx="1168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/>
              </a:rPr>
              <a:t>CHIA SẺ CẢM NGHĨ VỀ MÔI TRƯỜNG TRUNG HỌC CƠ SỞ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94616"/>
            <a:ext cx="3352800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NÓI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 NGHE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70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3938" y="1622788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6400" y="2057414"/>
            <a:ext cx="10283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/>
              </a:rPr>
              <a:t>KHÁM PHÁ MỘT CHẶNG HÀNH TRÌNH,....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1364" y="2510396"/>
            <a:ext cx="620342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5" name="Rectangle 4"/>
          <p:cNvSpPr/>
          <p:nvPr/>
        </p:nvSpPr>
        <p:spPr>
          <a:xfrm>
            <a:off x="494083" y="2932893"/>
            <a:ext cx="569162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3590" y="3410200"/>
            <a:ext cx="34027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Sử dụng 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ổ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1293" y="3821012"/>
            <a:ext cx="2831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-Tạo nhóm t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4249" y="4218572"/>
            <a:ext cx="4435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086" y="5101440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C. VIẾT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8024" y="5601053"/>
            <a:ext cx="6248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LẬP KẾ HOACH CÂU LẠC BỘ ĐỌC SÁCH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6573" y="4662298"/>
            <a:ext cx="5934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- </a:t>
            </a:r>
            <a:r>
              <a:rPr lang="en-US" sz="2400" kern="0" dirty="0" err="1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Sưu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en-US" sz="2400" kern="0" dirty="0" err="1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tầm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 video </a:t>
            </a:r>
            <a:r>
              <a:rPr lang="en-US" sz="2400" kern="0" dirty="0" err="1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tranh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en-US" sz="2400" kern="0" dirty="0" err="1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ảnh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lang="en-US" sz="2400" kern="0" dirty="0" err="1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bài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en-US" sz="2400" kern="0" dirty="0" err="1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hát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en-US" sz="2400" kern="0" dirty="0" err="1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về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en-US" sz="2400" kern="0" dirty="0" err="1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bài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en-US" sz="2400" kern="0" dirty="0" err="1" smtClean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học</a:t>
            </a:r>
            <a:r>
              <a:rPr lang="vi-VN" sz="2400" kern="0" dirty="0" smtClean="0">
                <a:solidFill>
                  <a:sysClr val="windowText" lastClr="000000"/>
                </a:solidFill>
                <a:latin typeface="Times New Roman"/>
                <a:ea typeface="Arial"/>
                <a:cs typeface="Times New Roman"/>
              </a:rPr>
              <a:t>,..</a:t>
            </a:r>
            <a:endParaRPr lang="en-US" sz="2400" kern="0" dirty="0">
              <a:solidFill>
                <a:sysClr val="windowText" lastClr="000000"/>
              </a:solidFill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460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5" grpId="0" animBg="1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3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-425392" y="4586031"/>
            <a:ext cx="2827791" cy="2115364"/>
          </a:xfrm>
          <a:prstGeom prst="rect">
            <a:avLst/>
          </a:prstGeom>
          <a:noFill/>
        </p:spPr>
      </p:pic>
      <p:sp>
        <p:nvSpPr>
          <p:cNvPr id="1048610" name="Hộp Văn bản 2"/>
          <p:cNvSpPr txBox="1"/>
          <p:nvPr/>
        </p:nvSpPr>
        <p:spPr>
          <a:xfrm>
            <a:off x="391775" y="89374"/>
            <a:ext cx="4503351" cy="731335"/>
          </a:xfrm>
          <a:prstGeom prst="rect">
            <a:avLst/>
          </a:prstGeom>
          <a:solidFill>
            <a:srgbClr val="0E873A"/>
          </a:solidFill>
        </p:spPr>
        <p:txBody>
          <a:bodyPr wrap="square" lIns="145143" tIns="72571" rIns="145143" bIns="72571" rtlCol="0">
            <a:spAutoFit/>
          </a:bodyPr>
          <a:lstStyle/>
          <a:p>
            <a:endParaRPr lang="en-US" sz="3800" dirty="0"/>
          </a:p>
        </p:txBody>
      </p:sp>
      <p:sp>
        <p:nvSpPr>
          <p:cNvPr id="1048611" name="Round Same Side Corner Rectangle 18"/>
          <p:cNvSpPr/>
          <p:nvPr/>
        </p:nvSpPr>
        <p:spPr>
          <a:xfrm rot="5400000">
            <a:off x="6723694" y="-931143"/>
            <a:ext cx="856445" cy="6439990"/>
          </a:xfrm>
          <a:prstGeom prst="round2SameRect">
            <a:avLst>
              <a:gd name="adj1" fmla="val 23321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43" tIns="72571" rIns="145143" bIns="72571" anchor="ctr"/>
          <a:lstStyle/>
          <a:p>
            <a:pPr algn="ctr"/>
            <a:endParaRPr lang="en-US" sz="1200" dirty="0"/>
          </a:p>
        </p:txBody>
      </p:sp>
      <p:sp>
        <p:nvSpPr>
          <p:cNvPr id="1048612" name="Round Same Side Corner Rectangle 19"/>
          <p:cNvSpPr/>
          <p:nvPr/>
        </p:nvSpPr>
        <p:spPr>
          <a:xfrm rot="16200000" flipH="1">
            <a:off x="2708563" y="1763972"/>
            <a:ext cx="849085" cy="1004889"/>
          </a:xfrm>
          <a:prstGeom prst="round2SameRect">
            <a:avLst>
              <a:gd name="adj1" fmla="val 34679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43" tIns="72571" rIns="145143" bIns="72571" anchor="ctr"/>
          <a:lstStyle/>
          <a:p>
            <a:pPr algn="ctr"/>
            <a:endParaRPr lang="en-US" sz="1200" dirty="0"/>
          </a:p>
        </p:txBody>
      </p:sp>
      <p:sp>
        <p:nvSpPr>
          <p:cNvPr id="1048613" name="Round Same Side Corner Rectangle 22"/>
          <p:cNvSpPr/>
          <p:nvPr/>
        </p:nvSpPr>
        <p:spPr>
          <a:xfrm rot="5400000">
            <a:off x="6800633" y="55275"/>
            <a:ext cx="741759" cy="6400799"/>
          </a:xfrm>
          <a:prstGeom prst="round2SameRect">
            <a:avLst>
              <a:gd name="adj1" fmla="val 23321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43" tIns="72571" rIns="145143" bIns="72571" anchor="ctr"/>
          <a:lstStyle/>
          <a:p>
            <a:pPr algn="ctr"/>
            <a:endParaRPr lang="en-US" sz="1200" dirty="0"/>
          </a:p>
        </p:txBody>
      </p:sp>
      <p:sp>
        <p:nvSpPr>
          <p:cNvPr id="1048614" name="Round Same Side Corner Rectangle 23"/>
          <p:cNvSpPr/>
          <p:nvPr/>
        </p:nvSpPr>
        <p:spPr>
          <a:xfrm rot="16200000" flipH="1">
            <a:off x="2754256" y="2762160"/>
            <a:ext cx="741759" cy="1004889"/>
          </a:xfrm>
          <a:prstGeom prst="round2SameRect">
            <a:avLst>
              <a:gd name="adj1" fmla="val 34679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43" tIns="72571" rIns="145143" bIns="72571" anchor="ctr"/>
          <a:lstStyle/>
          <a:p>
            <a:pPr algn="ctr"/>
            <a:endParaRPr lang="en-US" sz="1200" dirty="0"/>
          </a:p>
        </p:txBody>
      </p:sp>
      <p:sp>
        <p:nvSpPr>
          <p:cNvPr id="1048615" name="Round Same Side Corner Rectangle 24"/>
          <p:cNvSpPr/>
          <p:nvPr/>
        </p:nvSpPr>
        <p:spPr>
          <a:xfrm rot="5400000">
            <a:off x="6762041" y="1019578"/>
            <a:ext cx="740569" cy="6348548"/>
          </a:xfrm>
          <a:prstGeom prst="round2SameRect">
            <a:avLst>
              <a:gd name="adj1" fmla="val 23321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43" tIns="72571" rIns="145143" bIns="72571" anchor="ctr"/>
          <a:lstStyle/>
          <a:p>
            <a:pPr algn="ctr"/>
            <a:endParaRPr lang="en-US" sz="1200" dirty="0"/>
          </a:p>
        </p:txBody>
      </p:sp>
      <p:sp>
        <p:nvSpPr>
          <p:cNvPr id="1048616" name="Round Same Side Corner Rectangle 26"/>
          <p:cNvSpPr/>
          <p:nvPr/>
        </p:nvSpPr>
        <p:spPr>
          <a:xfrm rot="16200000" flipH="1">
            <a:off x="2723619" y="3691406"/>
            <a:ext cx="740569" cy="1004889"/>
          </a:xfrm>
          <a:prstGeom prst="round2SameRect">
            <a:avLst>
              <a:gd name="adj1" fmla="val 3467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43" tIns="72571" rIns="145143" bIns="72571" anchor="ctr"/>
          <a:lstStyle/>
          <a:p>
            <a:pPr algn="ctr"/>
            <a:endParaRPr lang="en-US" sz="1200" dirty="0"/>
          </a:p>
        </p:txBody>
      </p:sp>
      <p:sp>
        <p:nvSpPr>
          <p:cNvPr id="1048617" name="Round Same Side Corner Rectangle 27"/>
          <p:cNvSpPr/>
          <p:nvPr/>
        </p:nvSpPr>
        <p:spPr>
          <a:xfrm rot="5400000">
            <a:off x="6884129" y="1920244"/>
            <a:ext cx="666207" cy="6518365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1"/>
              </a:gs>
              <a:gs pos="99000">
                <a:schemeClr val="accent1">
                  <a:lumMod val="75000"/>
                </a:schemeClr>
              </a:gs>
            </a:gsLst>
            <a:lin ang="5400000" scaled="1"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43" tIns="72571" rIns="145143" bIns="72571" anchor="ctr"/>
          <a:lstStyle/>
          <a:p>
            <a:pPr algn="ctr"/>
            <a:endParaRPr lang="en-US" sz="1200" dirty="0"/>
          </a:p>
        </p:txBody>
      </p:sp>
      <p:sp>
        <p:nvSpPr>
          <p:cNvPr id="1048618" name="Round Same Side Corner Rectangle 28"/>
          <p:cNvSpPr/>
          <p:nvPr/>
        </p:nvSpPr>
        <p:spPr>
          <a:xfrm rot="16200000" flipH="1">
            <a:off x="2778370" y="4790051"/>
            <a:ext cx="679269" cy="974703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6200000" scaled="1"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43" tIns="72571" rIns="145143" bIns="72571" anchor="ctr"/>
          <a:lstStyle/>
          <a:p>
            <a:pPr algn="ctr"/>
            <a:endParaRPr lang="en-US" sz="1200" dirty="0"/>
          </a:p>
        </p:txBody>
      </p:sp>
      <p:sp>
        <p:nvSpPr>
          <p:cNvPr id="1048619" name="TextBox 8"/>
          <p:cNvSpPr txBox="1">
            <a:spLocks noChangeArrowheads="1"/>
          </p:cNvSpPr>
          <p:nvPr/>
        </p:nvSpPr>
        <p:spPr bwMode="auto">
          <a:xfrm>
            <a:off x="2845332" y="1977721"/>
            <a:ext cx="523953" cy="70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5143" tIns="72571" rIns="145143" bIns="72571" anchor="ctr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48620" name="TextBox 33"/>
          <p:cNvSpPr txBox="1">
            <a:spLocks noChangeArrowheads="1"/>
          </p:cNvSpPr>
          <p:nvPr/>
        </p:nvSpPr>
        <p:spPr bwMode="auto">
          <a:xfrm>
            <a:off x="2858396" y="2919369"/>
            <a:ext cx="523953" cy="70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5143" tIns="72571" rIns="145143" bIns="72571" anchor="ctr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48621" name="TextBox 34"/>
          <p:cNvSpPr txBox="1">
            <a:spLocks noChangeArrowheads="1"/>
          </p:cNvSpPr>
          <p:nvPr/>
        </p:nvSpPr>
        <p:spPr bwMode="auto">
          <a:xfrm>
            <a:off x="2847703" y="3810020"/>
            <a:ext cx="457200" cy="70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143" tIns="72571" rIns="145143" bIns="72571" anchor="ctr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48622" name="TextBox 35"/>
          <p:cNvSpPr txBox="1">
            <a:spLocks noChangeArrowheads="1"/>
          </p:cNvSpPr>
          <p:nvPr/>
        </p:nvSpPr>
        <p:spPr bwMode="auto">
          <a:xfrm>
            <a:off x="2821748" y="4868472"/>
            <a:ext cx="523953" cy="70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5143" tIns="72571" rIns="145143" bIns="72571" anchor="ctr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48623" name="Rectangle 32"/>
          <p:cNvSpPr>
            <a:spLocks noChangeArrowheads="1"/>
          </p:cNvSpPr>
          <p:nvPr/>
        </p:nvSpPr>
        <p:spPr bwMode="auto">
          <a:xfrm>
            <a:off x="3762103" y="1828799"/>
            <a:ext cx="6126480" cy="113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143" tIns="72571" rIns="145143" bIns="72571">
            <a:spAutoFit/>
          </a:bodyPr>
          <a:lstStyle/>
          <a:p>
            <a:pPr algn="ctr"/>
            <a:r>
              <a:rPr lang="vi-V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 biết được nội dung cơ vản của SGK   Ngữ Văn 6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dirty="0"/>
          </a:p>
        </p:txBody>
      </p:sp>
      <p:sp>
        <p:nvSpPr>
          <p:cNvPr id="1048624" name="Rectangle 37"/>
          <p:cNvSpPr>
            <a:spLocks noChangeArrowheads="1"/>
          </p:cNvSpPr>
          <p:nvPr/>
        </p:nvSpPr>
        <p:spPr bwMode="auto">
          <a:xfrm>
            <a:off x="3832413" y="2821581"/>
            <a:ext cx="6787691" cy="136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143" tIns="72571" rIns="145143" bIns="72571">
            <a:spAutoFit/>
          </a:bodyPr>
          <a:lstStyle/>
          <a:p>
            <a:pPr algn="ctr"/>
            <a:r>
              <a:rPr lang="vi-V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một số phương pháp học tập môn Ngữ Văn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900" dirty="0"/>
          </a:p>
        </p:txBody>
      </p:sp>
      <p:sp>
        <p:nvSpPr>
          <p:cNvPr id="1048625" name="Title 3"/>
          <p:cNvSpPr txBox="1"/>
          <p:nvPr/>
        </p:nvSpPr>
        <p:spPr>
          <a:xfrm>
            <a:off x="359703" y="770708"/>
            <a:ext cx="3657600" cy="875708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rgbClr val="7030A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0" algn="l"/>
                <a:tab pos="57150" algn="l"/>
              </a:tabLst>
            </a:pPr>
            <a:r>
              <a:rPr kumimoji="0" lang="fr-F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Yêu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fr-FR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cầu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fr-FR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cần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fr-FR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đạt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048626" name="TextBox 43"/>
          <p:cNvSpPr txBox="1"/>
          <p:nvPr/>
        </p:nvSpPr>
        <p:spPr>
          <a:xfrm>
            <a:off x="4232372" y="3984171"/>
            <a:ext cx="58390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dirty="0" smtClean="0">
                <a:latin typeface="+mj-lt"/>
              </a:rPr>
              <a:t>Biết  lập kế hoạch câu lạc bộ đọc sách</a:t>
            </a:r>
            <a:endParaRPr lang="en-US" sz="2500" dirty="0">
              <a:latin typeface="+mj-lt"/>
            </a:endParaRPr>
          </a:p>
        </p:txBody>
      </p:sp>
      <p:sp>
        <p:nvSpPr>
          <p:cNvPr id="1048627" name="TextBox 44"/>
          <p:cNvSpPr txBox="1"/>
          <p:nvPr/>
        </p:nvSpPr>
        <p:spPr>
          <a:xfrm>
            <a:off x="4036428" y="4963886"/>
            <a:ext cx="68449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dirty="0" smtClean="0">
                <a:latin typeface="+mj-lt"/>
              </a:rPr>
              <a:t>Có trách nhiệm với việc học tập của bản  thân</a:t>
            </a:r>
            <a:endParaRPr lang="en-US" sz="2500" dirty="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0" y="0"/>
            <a:ext cx="110744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mở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HÒA NHẬP VỚI MÔI TRƯỜNG MỚI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457200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400" y="1143005"/>
            <a:ext cx="1168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/>
              </a:rPr>
              <a:t>CHIA SẺ CẢM NGHĨ VỀ MÔI TRƯỜNG TRUNG HỌC CƠ SỞ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94616"/>
            <a:ext cx="3352800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A.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NÓI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 NGHE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000" y="1447804"/>
            <a:ext cx="8223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vi-VN" sz="2400" b="1" dirty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cảm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nghĩ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môi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trường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mới</a:t>
            </a:r>
            <a:endParaRPr lang="en-US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70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0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2419852" y="255494"/>
            <a:ext cx="6936377" cy="42446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Cảm</a:t>
            </a:r>
            <a:r>
              <a:rPr lang="en-US" sz="2400" b="1" dirty="0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nghĩ</a:t>
            </a:r>
            <a:r>
              <a:rPr lang="en-US" sz="2400" b="1" dirty="0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về</a:t>
            </a:r>
            <a:r>
              <a:rPr lang="en-US" sz="2400" b="1" dirty="0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môi</a:t>
            </a:r>
            <a:r>
              <a:rPr lang="en-US" sz="2400" b="1" dirty="0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trường</a:t>
            </a:r>
            <a:r>
              <a:rPr lang="en-US" sz="2400" b="1" dirty="0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học</a:t>
            </a:r>
            <a:r>
              <a:rPr lang="en-US" sz="2400" b="1" dirty="0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tập</a:t>
            </a:r>
            <a:r>
              <a:rPr lang="en-US" sz="2400" b="1" dirty="0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man"/>
                <a:cs typeface="#9Slide03 Arima Madurai" panose="00000500000000000000" pitchFamily="2" charset="-93"/>
              </a:rPr>
              <a:t>mới</a:t>
            </a:r>
            <a:endParaRPr lang="en-US" sz="2400" b="1" dirty="0">
              <a:solidFill>
                <a:schemeClr val="bg1"/>
              </a:solidFill>
              <a:latin typeface="Times New Rman"/>
              <a:cs typeface="#9Slide03 Arima Madurai" panose="00000500000000000000" pitchFamily="2" charset="-93"/>
            </a:endParaRPr>
          </a:p>
        </p:txBody>
      </p:sp>
      <p:sp>
        <p:nvSpPr>
          <p:cNvPr id="1048600" name="Notched Right Arrow 13"/>
          <p:cNvSpPr/>
          <p:nvPr/>
        </p:nvSpPr>
        <p:spPr>
          <a:xfrm>
            <a:off x="282394" y="834792"/>
            <a:ext cx="1854927" cy="1371600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man"/>
              </a:rPr>
              <a:t>Cảm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xúc</a:t>
            </a:r>
            <a:endParaRPr lang="en-US" sz="2400" dirty="0">
              <a:latin typeface="Times New Rman"/>
            </a:endParaRPr>
          </a:p>
        </p:txBody>
      </p:sp>
      <p:sp>
        <p:nvSpPr>
          <p:cNvPr id="1048601" name="Rectangle 14"/>
          <p:cNvSpPr/>
          <p:nvPr/>
        </p:nvSpPr>
        <p:spPr>
          <a:xfrm>
            <a:off x="2132409" y="1110666"/>
            <a:ext cx="4585063" cy="94052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347345" algn="l"/>
              </a:tabLst>
            </a:pP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Háo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hức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Nôn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nao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, lo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lắng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Tự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tin,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tự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hào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…..</a:t>
            </a:r>
            <a:endParaRPr lang="en-US" sz="24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048602" name="Notched Right Arrow 15"/>
          <p:cNvSpPr/>
          <p:nvPr/>
        </p:nvSpPr>
        <p:spPr>
          <a:xfrm>
            <a:off x="5" y="2632340"/>
            <a:ext cx="2090057" cy="1463040"/>
          </a:xfrm>
          <a:prstGeom prst="notchedRightArrow">
            <a:avLst>
              <a:gd name="adj1" fmla="val 50000"/>
              <a:gd name="adj2" fmla="val 5156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man"/>
              </a:rPr>
              <a:t>Thuận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lợi</a:t>
            </a:r>
            <a:endParaRPr lang="en-US" sz="2400" dirty="0">
              <a:latin typeface="Times New Rman"/>
            </a:endParaRPr>
          </a:p>
        </p:txBody>
      </p:sp>
      <p:sp>
        <p:nvSpPr>
          <p:cNvPr id="1048603" name="Rectangle 16"/>
          <p:cNvSpPr/>
          <p:nvPr/>
        </p:nvSpPr>
        <p:spPr>
          <a:xfrm>
            <a:off x="2123100" y="2357853"/>
            <a:ext cx="4506685" cy="19071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400" dirty="0" smtClean="0">
              <a:solidFill>
                <a:srgbClr val="FFFF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400" dirty="0" smtClean="0">
              <a:solidFill>
                <a:srgbClr val="FFFF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Học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tập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linh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hoạt</a:t>
            </a:r>
            <a:endParaRPr lang="en-US" sz="2400" dirty="0" smtClean="0">
              <a:solidFill>
                <a:srgbClr val="FFFF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Cơ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sở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vật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chất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khang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trang</a:t>
            </a:r>
            <a:endParaRPr lang="fr-FR" sz="2400" dirty="0" smtClean="0">
              <a:solidFill>
                <a:srgbClr val="FFFF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Bạn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bè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hòa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đồng</a:t>
            </a:r>
            <a:endParaRPr lang="fr-FR" sz="2400" dirty="0" smtClean="0">
              <a:solidFill>
                <a:srgbClr val="FFFF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Thầy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cô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tận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tình</a:t>
            </a:r>
            <a:r>
              <a:rPr lang="fr-FR" sz="24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, chu </a:t>
            </a:r>
            <a:r>
              <a:rPr lang="fr-FR" sz="2400" dirty="0" err="1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đáo</a:t>
            </a:r>
            <a:endParaRPr lang="fr-FR" sz="2400" dirty="0" smtClean="0">
              <a:solidFill>
                <a:srgbClr val="FFFF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en-US" sz="2400" dirty="0" smtClean="0">
              <a:solidFill>
                <a:srgbClr val="FFFF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en-US" sz="2400" dirty="0" smtClean="0">
              <a:solidFill>
                <a:srgbClr val="FFFF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4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048604" name="Notched Right Arrow 19"/>
          <p:cNvSpPr/>
          <p:nvPr/>
        </p:nvSpPr>
        <p:spPr>
          <a:xfrm>
            <a:off x="255499" y="4702501"/>
            <a:ext cx="1842247" cy="1371600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man"/>
              </a:rPr>
              <a:t>Khó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khăn</a:t>
            </a:r>
            <a:endParaRPr lang="en-US" sz="2400" dirty="0">
              <a:latin typeface="Times New Rman"/>
            </a:endParaRPr>
          </a:p>
        </p:txBody>
      </p:sp>
      <p:sp>
        <p:nvSpPr>
          <p:cNvPr id="1048605" name="Rectangle 20"/>
          <p:cNvSpPr/>
          <p:nvPr/>
        </p:nvSpPr>
        <p:spPr>
          <a:xfrm>
            <a:off x="2084298" y="4646920"/>
            <a:ext cx="4598127" cy="16851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2400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2400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2400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fr-FR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Chưa</a:t>
            </a: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thích</a:t>
            </a: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nghi</a:t>
            </a: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phương</a:t>
            </a: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pháp</a:t>
            </a: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học</a:t>
            </a: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tập</a:t>
            </a: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mới</a:t>
            </a:r>
            <a:r>
              <a:rPr lang="fr-FR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làm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quen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hết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bạn</a:t>
            </a:r>
            <a:endParaRPr lang="en-US" sz="2400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làm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quen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hết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thầy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cô</a:t>
            </a:r>
            <a:endParaRPr lang="en-US" sz="2400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en-US" sz="2400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2400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4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1048606" name="Notched Right Arrow 24"/>
          <p:cNvSpPr/>
          <p:nvPr/>
        </p:nvSpPr>
        <p:spPr>
          <a:xfrm>
            <a:off x="8112376" y="1426586"/>
            <a:ext cx="2090057" cy="1463040"/>
          </a:xfrm>
          <a:prstGeom prst="notchedRightArrow">
            <a:avLst>
              <a:gd name="adj1" fmla="val 50000"/>
              <a:gd name="adj2" fmla="val 5156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man"/>
              </a:rPr>
              <a:t>Nguyện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vọng</a:t>
            </a:r>
            <a:endParaRPr lang="en-US" sz="2400" dirty="0">
              <a:latin typeface="Times New Rman"/>
            </a:endParaRPr>
          </a:p>
        </p:txBody>
      </p:sp>
      <p:sp>
        <p:nvSpPr>
          <p:cNvPr id="1048607" name="Rectangle 25"/>
          <p:cNvSpPr/>
          <p:nvPr/>
        </p:nvSpPr>
        <p:spPr>
          <a:xfrm>
            <a:off x="7342098" y="3133164"/>
            <a:ext cx="4141695" cy="1896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347345" algn="l"/>
              </a:tabLst>
            </a:pP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Học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nhiều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điều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mới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347345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Phát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triển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kĩ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347345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Hòa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đồng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bạn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bè</a:t>
            </a:r>
            <a:endParaRPr lang="en-US" sz="24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 animBg="1"/>
      <p:bldP spid="1048601" grpId="0" animBg="1"/>
      <p:bldP spid="1048602" grpId="0" animBg="1"/>
      <p:bldP spid="1048603" grpId="0" animBg="1"/>
      <p:bldP spid="1048604" grpId="0" animBg="1"/>
      <p:bldP spid="1048605" grpId="0" animBg="1"/>
      <p:bldP spid="1048606" grpId="0" animBg="1"/>
      <p:bldP spid="10486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0" y="-13252"/>
            <a:ext cx="110744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mở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HÒA NHẬP VỚI MÔI TRƯỜNG MỚI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457200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400" y="969898"/>
            <a:ext cx="1168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/>
              </a:rPr>
              <a:t>CHIA SẺ CẢM NGHĨ VỀ MÔI TRƯỜNG TRUNG HỌC CƠ SỞ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54275"/>
            <a:ext cx="3352800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A.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NÓI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 NGHE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000" y="1220909"/>
            <a:ext cx="8223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vi-VN" sz="2400" b="1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cảm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nghĩ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môi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trường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mới</a:t>
            </a:r>
            <a:endParaRPr lang="en-US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70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762707"/>
            <a:ext cx="7021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kern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vi-VN" sz="2400" kern="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Cảm xúc</a:t>
            </a:r>
            <a:r>
              <a:rPr lang="vi-VN" sz="2400" kern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Háo</a:t>
            </a:r>
            <a:r>
              <a:rPr lang="en-US" sz="2400" kern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hức</a:t>
            </a:r>
            <a:r>
              <a:rPr lang="en-US" sz="2400" kern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Nôn</a:t>
            </a:r>
            <a:r>
              <a:rPr lang="en-US" sz="2400" kern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nao</a:t>
            </a:r>
            <a:r>
              <a:rPr lang="en-US" sz="2400" kern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lo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lắng</a:t>
            </a:r>
            <a:r>
              <a:rPr lang="en-US" sz="2400" kern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Tự</a:t>
            </a:r>
            <a:r>
              <a:rPr lang="en-US" sz="2400" kern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tin</a:t>
            </a:r>
            <a:r>
              <a:rPr lang="vi-VN" sz="2400" kern="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tự hào,...</a:t>
            </a:r>
            <a:endParaRPr lang="en-U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130825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vi-VN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Những thuận lợi:</a:t>
            </a:r>
          </a:p>
          <a:p>
            <a:pPr algn="just">
              <a:lnSpc>
                <a:spcPct val="115000"/>
              </a:lnSpc>
            </a:pPr>
            <a:r>
              <a:rPr lang="vi-VN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+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Học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tập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linh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hoạt</a:t>
            </a:r>
            <a:endParaRPr lang="en-US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vi-VN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+</a:t>
            </a:r>
            <a:r>
              <a:rPr lang="fr-FR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Cơ</a:t>
            </a:r>
            <a:r>
              <a:rPr lang="fr-FR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sở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vật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chất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khang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trang</a:t>
            </a:r>
            <a:endParaRPr lang="fr-FR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vi-VN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+</a:t>
            </a:r>
            <a:r>
              <a:rPr lang="fr-FR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Bạn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bè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hòa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đồng</a:t>
            </a:r>
            <a:endParaRPr lang="fr-FR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vi-VN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+</a:t>
            </a:r>
            <a:r>
              <a:rPr lang="fr-FR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Thầy</a:t>
            </a:r>
            <a:r>
              <a:rPr lang="fr-FR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cô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tận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tình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chu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đáo</a:t>
            </a:r>
            <a:endParaRPr lang="fr-FR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4274563"/>
            <a:ext cx="8950817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Tx/>
              <a:buChar char="-"/>
            </a:pPr>
            <a:r>
              <a:rPr lang="vi-VN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Những khó khăn:</a:t>
            </a:r>
          </a:p>
          <a:p>
            <a:pPr algn="just">
              <a:lnSpc>
                <a:spcPct val="115000"/>
              </a:lnSpc>
            </a:pPr>
            <a:r>
              <a:rPr lang="vi-VN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+ </a:t>
            </a:r>
            <a:r>
              <a:rPr lang="fr-FR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Chưa</a:t>
            </a:r>
            <a:r>
              <a:rPr lang="fr-FR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thích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nghi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phương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pháp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học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tập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mới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vi-VN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+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Chưa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quen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hết</a:t>
            </a:r>
            <a:r>
              <a:rPr lang="vi-VN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thầy cô, bạn bè.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0400" y="5413095"/>
            <a:ext cx="59979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b="1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2.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Chia sẻ ý kiến với các bạn</a:t>
            </a:r>
            <a:endParaRPr lang="en-US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2618" y="5989422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6428" y="5992191"/>
            <a:ext cx="7529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/>
              </a:rPr>
              <a:t>KHÁM PHÁ MỘT CHẶNG HÀNH TRÌNH,....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2815" y="6357936"/>
            <a:ext cx="612969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231083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Flowchart: Alternate Process 4"/>
          <p:cNvSpPr/>
          <p:nvPr/>
        </p:nvSpPr>
        <p:spPr>
          <a:xfrm>
            <a:off x="4068422" y="609608"/>
            <a:ext cx="6347791" cy="901147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ĐỌC : KHÁM PHÁ MỘT CHẶNG HÀNH TRÌNH…..</a:t>
            </a:r>
            <a:endParaRPr lang="en-US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2" name="Hexagon 7"/>
          <p:cNvSpPr/>
          <p:nvPr/>
        </p:nvSpPr>
        <p:spPr>
          <a:xfrm>
            <a:off x="1" y="3591339"/>
            <a:ext cx="3869635" cy="1086678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man"/>
              </a:rPr>
              <a:t>1.Nội dung </a:t>
            </a:r>
            <a:r>
              <a:rPr lang="en-US" sz="2400" dirty="0" err="1" smtClean="0">
                <a:latin typeface="Times New Rman"/>
              </a:rPr>
              <a:t>cơ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bản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của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sách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Ngữ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Văn</a:t>
            </a:r>
            <a:r>
              <a:rPr lang="en-US" sz="2400" dirty="0" smtClean="0">
                <a:latin typeface="Times New Rman"/>
              </a:rPr>
              <a:t> 6</a:t>
            </a:r>
            <a:endParaRPr lang="en-US" sz="2400" dirty="0">
              <a:latin typeface="Times New Rman"/>
            </a:endParaRPr>
          </a:p>
        </p:txBody>
      </p:sp>
      <p:sp>
        <p:nvSpPr>
          <p:cNvPr id="1048633" name="Arc 9"/>
          <p:cNvSpPr/>
          <p:nvPr/>
        </p:nvSpPr>
        <p:spPr>
          <a:xfrm>
            <a:off x="3154017" y="2226366"/>
            <a:ext cx="1378227" cy="62285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34" name="Oval 10"/>
          <p:cNvSpPr/>
          <p:nvPr/>
        </p:nvSpPr>
        <p:spPr>
          <a:xfrm>
            <a:off x="3644349" y="2252869"/>
            <a:ext cx="1683027" cy="7553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man"/>
              </a:rPr>
              <a:t>Chủ</a:t>
            </a:r>
            <a:r>
              <a:rPr lang="en-US" sz="2400" dirty="0" smtClean="0">
                <a:solidFill>
                  <a:srgbClr val="FF000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man"/>
              </a:rPr>
              <a:t>đề</a:t>
            </a:r>
            <a:endParaRPr lang="en-US" sz="2400" dirty="0">
              <a:solidFill>
                <a:srgbClr val="FF0000"/>
              </a:solidFill>
              <a:latin typeface="Times New Rman"/>
            </a:endParaRPr>
          </a:p>
        </p:txBody>
      </p:sp>
      <p:sp>
        <p:nvSpPr>
          <p:cNvPr id="1048635" name="Rectangle 11"/>
          <p:cNvSpPr/>
          <p:nvPr/>
        </p:nvSpPr>
        <p:spPr>
          <a:xfrm>
            <a:off x="5353878" y="2186617"/>
            <a:ext cx="4002156" cy="7421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Times New Rman"/>
              </a:rPr>
              <a:t>10 </a:t>
            </a:r>
            <a:r>
              <a:rPr lang="en-US" sz="2400" dirty="0" err="1" smtClean="0">
                <a:solidFill>
                  <a:srgbClr val="00B050"/>
                </a:solidFill>
                <a:latin typeface="Times New Rman"/>
              </a:rPr>
              <a:t>chủ</a:t>
            </a:r>
            <a:r>
              <a:rPr lang="en-US" sz="2400" dirty="0" smtClean="0">
                <a:solidFill>
                  <a:srgbClr val="00B05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man"/>
              </a:rPr>
              <a:t>đề</a:t>
            </a:r>
            <a:r>
              <a:rPr lang="en-US" sz="2400" dirty="0" smtClean="0">
                <a:solidFill>
                  <a:srgbClr val="00B050"/>
                </a:solidFill>
                <a:latin typeface="Times New Rman"/>
              </a:rPr>
              <a:t> ở </a:t>
            </a:r>
            <a:r>
              <a:rPr lang="en-US" sz="2400" dirty="0" err="1" smtClean="0">
                <a:solidFill>
                  <a:srgbClr val="00B050"/>
                </a:solidFill>
                <a:latin typeface="Times New Rman"/>
              </a:rPr>
              <a:t>hai</a:t>
            </a:r>
            <a:r>
              <a:rPr lang="en-US" sz="2400" dirty="0" smtClean="0">
                <a:solidFill>
                  <a:srgbClr val="00B05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man"/>
              </a:rPr>
              <a:t>học</a:t>
            </a:r>
            <a:r>
              <a:rPr lang="en-US" sz="2400" dirty="0" smtClean="0">
                <a:solidFill>
                  <a:srgbClr val="00B05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man"/>
              </a:rPr>
              <a:t>kỳ</a:t>
            </a:r>
            <a:endParaRPr lang="en-US" sz="2400" dirty="0">
              <a:solidFill>
                <a:srgbClr val="00B050"/>
              </a:solidFill>
              <a:latin typeface="Times New Rman"/>
            </a:endParaRPr>
          </a:p>
        </p:txBody>
      </p:sp>
      <p:sp>
        <p:nvSpPr>
          <p:cNvPr id="1048636" name="Arc 12"/>
          <p:cNvSpPr/>
          <p:nvPr/>
        </p:nvSpPr>
        <p:spPr>
          <a:xfrm>
            <a:off x="4386474" y="2981742"/>
            <a:ext cx="450575" cy="153725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37" name="Oval 13"/>
          <p:cNvSpPr/>
          <p:nvPr/>
        </p:nvSpPr>
        <p:spPr>
          <a:xfrm>
            <a:off x="4094925" y="3617849"/>
            <a:ext cx="2120347" cy="9144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man"/>
              </a:rPr>
              <a:t>Mạch</a:t>
            </a:r>
            <a:r>
              <a:rPr lang="en-US" sz="2400" dirty="0" smtClean="0">
                <a:solidFill>
                  <a:srgbClr val="FF000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man"/>
              </a:rPr>
              <a:t>kết</a:t>
            </a:r>
            <a:r>
              <a:rPr lang="en-US" sz="2400" dirty="0" smtClean="0">
                <a:solidFill>
                  <a:srgbClr val="FF000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man"/>
              </a:rPr>
              <a:t>nối</a:t>
            </a:r>
            <a:endParaRPr lang="en-US" sz="2400" dirty="0">
              <a:solidFill>
                <a:srgbClr val="FF0000"/>
              </a:solidFill>
              <a:latin typeface="Times New Rman"/>
            </a:endParaRPr>
          </a:p>
        </p:txBody>
      </p:sp>
      <p:sp>
        <p:nvSpPr>
          <p:cNvPr id="1048638" name="Rectangle 14"/>
          <p:cNvSpPr/>
          <p:nvPr/>
        </p:nvSpPr>
        <p:spPr>
          <a:xfrm>
            <a:off x="6228525" y="3578092"/>
            <a:ext cx="5473147" cy="1060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  <a:latin typeface="Times New Rman"/>
              </a:rPr>
              <a:t>Kết</a:t>
            </a:r>
            <a:r>
              <a:rPr lang="en-US" sz="2400" dirty="0" smtClean="0">
                <a:solidFill>
                  <a:srgbClr val="0070C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man"/>
              </a:rPr>
              <a:t>nối</a:t>
            </a:r>
            <a:r>
              <a:rPr lang="en-US" sz="2400" dirty="0" smtClean="0">
                <a:solidFill>
                  <a:srgbClr val="0070C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man"/>
              </a:rPr>
              <a:t>thiên</a:t>
            </a:r>
            <a:r>
              <a:rPr lang="en-US" sz="2400" dirty="0" smtClean="0">
                <a:solidFill>
                  <a:srgbClr val="0070C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man"/>
              </a:rPr>
              <a:t>nhiên</a:t>
            </a:r>
            <a:r>
              <a:rPr lang="en-US" sz="2400" dirty="0" smtClean="0">
                <a:solidFill>
                  <a:srgbClr val="0070C0"/>
                </a:solidFill>
                <a:latin typeface="Times New Rman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man"/>
              </a:rPr>
              <a:t>cộng</a:t>
            </a:r>
            <a:r>
              <a:rPr lang="en-US" sz="2400" dirty="0" smtClean="0">
                <a:solidFill>
                  <a:srgbClr val="0070C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man"/>
              </a:rPr>
              <a:t>đồng</a:t>
            </a:r>
            <a:r>
              <a:rPr lang="en-US" sz="2400" dirty="0" smtClean="0">
                <a:solidFill>
                  <a:srgbClr val="0070C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man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man"/>
              </a:rPr>
              <a:t>chính</a:t>
            </a:r>
            <a:r>
              <a:rPr lang="en-US" sz="2400" dirty="0" smtClean="0">
                <a:solidFill>
                  <a:srgbClr val="0070C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man"/>
              </a:rPr>
              <a:t>mình</a:t>
            </a:r>
            <a:endParaRPr lang="en-US" sz="2400" dirty="0">
              <a:solidFill>
                <a:srgbClr val="0070C0"/>
              </a:solidFill>
              <a:latin typeface="Times New Rman"/>
            </a:endParaRPr>
          </a:p>
        </p:txBody>
      </p:sp>
      <p:sp>
        <p:nvSpPr>
          <p:cNvPr id="1048639" name="Arc 15"/>
          <p:cNvSpPr/>
          <p:nvPr/>
        </p:nvSpPr>
        <p:spPr>
          <a:xfrm>
            <a:off x="4664767" y="4525618"/>
            <a:ext cx="583096" cy="1232452"/>
          </a:xfrm>
          <a:prstGeom prst="arc">
            <a:avLst>
              <a:gd name="adj1" fmla="val 16200000"/>
              <a:gd name="adj2" fmla="val 21532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40" name="Oval 16"/>
          <p:cNvSpPr/>
          <p:nvPr/>
        </p:nvSpPr>
        <p:spPr>
          <a:xfrm>
            <a:off x="6885168" y="6506825"/>
            <a:ext cx="45719" cy="53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41" name="Oval 17"/>
          <p:cNvSpPr/>
          <p:nvPr/>
        </p:nvSpPr>
        <p:spPr>
          <a:xfrm>
            <a:off x="4253949" y="5155096"/>
            <a:ext cx="2093843" cy="8083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man"/>
              </a:rPr>
              <a:t>Kỹ</a:t>
            </a:r>
            <a:r>
              <a:rPr lang="en-US" sz="2400" dirty="0" smtClean="0">
                <a:solidFill>
                  <a:srgbClr val="FF000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man"/>
              </a:rPr>
              <a:t>năng</a:t>
            </a:r>
            <a:endParaRPr lang="en-US" sz="2400" dirty="0">
              <a:solidFill>
                <a:srgbClr val="FF0000"/>
              </a:solidFill>
              <a:latin typeface="Times New Rman"/>
            </a:endParaRPr>
          </a:p>
        </p:txBody>
      </p:sp>
      <p:sp>
        <p:nvSpPr>
          <p:cNvPr id="1048642" name="Rectangle 18"/>
          <p:cNvSpPr/>
          <p:nvPr/>
        </p:nvSpPr>
        <p:spPr>
          <a:xfrm>
            <a:off x="6361044" y="4956321"/>
            <a:ext cx="5327373" cy="12589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Phát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triển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kỹ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năng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đọc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–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hiểu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theo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thể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loại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,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viết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nói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và</a:t>
            </a:r>
            <a:r>
              <a:rPr lang="en-US" sz="2400" dirty="0" smtClean="0">
                <a:solidFill>
                  <a:srgbClr val="7030A0"/>
                </a:solidFill>
                <a:latin typeface="Times New R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man"/>
              </a:rPr>
              <a:t>nghe</a:t>
            </a:r>
            <a:endParaRPr lang="en-US" sz="2400" dirty="0">
              <a:solidFill>
                <a:srgbClr val="7030A0"/>
              </a:solidFill>
              <a:latin typeface="Times New Rman"/>
            </a:endParaRPr>
          </a:p>
        </p:txBody>
      </p:sp>
      <p:pic>
        <p:nvPicPr>
          <p:cNvPr id="2097156" name="Picture 2" descr="Hình ảnh Mùa Học đọc Sách Trẻ Em Cô Bé, Hình, Tươi Mới, Phí miễn phí tải  tập tin PNG PSDComment và V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3191115" cy="26239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2" grpId="0" animBg="1"/>
      <p:bldP spid="1048633" grpId="0" animBg="1"/>
      <p:bldP spid="1048634" grpId="0" animBg="1"/>
      <p:bldP spid="1048635" grpId="0" animBg="1"/>
      <p:bldP spid="1048636" grpId="0" animBg="1"/>
      <p:bldP spid="1048637" grpId="0" animBg="1"/>
      <p:bldP spid="1048638" grpId="0" animBg="1"/>
      <p:bldP spid="1048639" grpId="0" animBg="1"/>
      <p:bldP spid="1048641" grpId="0" animBg="1"/>
      <p:bldP spid="10486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extBox 5"/>
          <p:cNvSpPr txBox="1"/>
          <p:nvPr/>
        </p:nvSpPr>
        <p:spPr>
          <a:xfrm>
            <a:off x="1058091" y="3213462"/>
            <a:ext cx="454587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7" name="Flowchart: Alternate Process 6"/>
          <p:cNvSpPr/>
          <p:nvPr/>
        </p:nvSpPr>
        <p:spPr>
          <a:xfrm>
            <a:off x="7017408" y="2009982"/>
            <a:ext cx="4691269" cy="4397829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HK1</a:t>
            </a: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1.Lắng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2.Miền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3.Vẻ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4.Những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5.Trò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HK2</a:t>
            </a: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6.Điểm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7.Gia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8.Những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9.Nuôi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10.Mẹ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8" name="Hexagon 7"/>
          <p:cNvSpPr/>
          <p:nvPr/>
        </p:nvSpPr>
        <p:spPr>
          <a:xfrm>
            <a:off x="3334437" y="474617"/>
            <a:ext cx="3869635" cy="12192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man"/>
              </a:rPr>
              <a:t>Nội</a:t>
            </a:r>
            <a:r>
              <a:rPr lang="en-US" sz="2400" dirty="0" smtClean="0">
                <a:latin typeface="Times New Rman"/>
              </a:rPr>
              <a:t> dung </a:t>
            </a:r>
            <a:r>
              <a:rPr lang="en-US" sz="2400" dirty="0" err="1" smtClean="0">
                <a:latin typeface="Times New Rman"/>
              </a:rPr>
              <a:t>cơ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bản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của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sách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Ngữ</a:t>
            </a:r>
            <a:r>
              <a:rPr lang="en-US" sz="2400" dirty="0" smtClean="0">
                <a:latin typeface="Times New Rman"/>
              </a:rPr>
              <a:t> </a:t>
            </a:r>
            <a:r>
              <a:rPr lang="en-US" sz="2400" dirty="0" err="1" smtClean="0">
                <a:latin typeface="Times New Rman"/>
              </a:rPr>
              <a:t>Văn</a:t>
            </a:r>
            <a:r>
              <a:rPr lang="en-US" sz="2400" dirty="0" smtClean="0">
                <a:latin typeface="Times New Rman"/>
              </a:rPr>
              <a:t> 6</a:t>
            </a:r>
            <a:endParaRPr lang="en-US" sz="2400" dirty="0">
              <a:latin typeface="Times New Rman"/>
            </a:endParaRPr>
          </a:p>
        </p:txBody>
      </p:sp>
      <p:cxnSp>
        <p:nvCxnSpPr>
          <p:cNvPr id="3145731" name="Straight Arrow Connector 9"/>
          <p:cNvCxnSpPr>
            <a:cxnSpLocks/>
          </p:cNvCxnSpPr>
          <p:nvPr/>
        </p:nvCxnSpPr>
        <p:spPr>
          <a:xfrm flipV="1">
            <a:off x="5698440" y="3922646"/>
            <a:ext cx="1272209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12"/>
          <p:cNvCxnSpPr>
            <a:cxnSpLocks/>
          </p:cNvCxnSpPr>
          <p:nvPr/>
        </p:nvCxnSpPr>
        <p:spPr>
          <a:xfrm rot="16200000" flipH="1">
            <a:off x="3575308" y="2401436"/>
            <a:ext cx="1531606" cy="152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61" name="Picture 4" descr="About: Ngữ Văn - Văn Mẫu Cấp 3 - Văn Học ( Van Mau ) (Google Play version)  | | Apptop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" y="8"/>
            <a:ext cx="2630759" cy="23981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6" grpId="0" animBg="1"/>
      <p:bldP spid="10486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Hexagon 6"/>
          <p:cNvSpPr/>
          <p:nvPr/>
        </p:nvSpPr>
        <p:spPr>
          <a:xfrm>
            <a:off x="1245705" y="516835"/>
            <a:ext cx="1431235" cy="1656522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5733" name="Elbow Connector 8"/>
          <p:cNvCxnSpPr>
            <a:cxnSpLocks/>
          </p:cNvCxnSpPr>
          <p:nvPr/>
        </p:nvCxnSpPr>
        <p:spPr>
          <a:xfrm>
            <a:off x="4068419" y="3240163"/>
            <a:ext cx="1484244" cy="52346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50" name="Rectangle 10"/>
          <p:cNvSpPr/>
          <p:nvPr/>
        </p:nvSpPr>
        <p:spPr>
          <a:xfrm>
            <a:off x="4559005" y="1619796"/>
            <a:ext cx="3939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5.Trò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/>
          </a:p>
        </p:txBody>
      </p:sp>
      <p:sp>
        <p:nvSpPr>
          <p:cNvPr id="1048651" name="Rectangle 11"/>
          <p:cNvSpPr/>
          <p:nvPr/>
        </p:nvSpPr>
        <p:spPr>
          <a:xfrm>
            <a:off x="4564011" y="2112831"/>
            <a:ext cx="2828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10.Mẹ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48652" name="Left Brace 12"/>
          <p:cNvSpPr/>
          <p:nvPr/>
        </p:nvSpPr>
        <p:spPr>
          <a:xfrm>
            <a:off x="4015410" y="1325215"/>
            <a:ext cx="207420" cy="8481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3" name="Hexagon 13"/>
          <p:cNvSpPr/>
          <p:nvPr/>
        </p:nvSpPr>
        <p:spPr>
          <a:xfrm>
            <a:off x="2577547" y="2431774"/>
            <a:ext cx="1510748" cy="1656522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5734" name="Elbow Connector 14"/>
          <p:cNvCxnSpPr>
            <a:cxnSpLocks/>
          </p:cNvCxnSpPr>
          <p:nvPr/>
        </p:nvCxnSpPr>
        <p:spPr>
          <a:xfrm>
            <a:off x="2551043" y="1166199"/>
            <a:ext cx="1484244" cy="52346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54" name="Left Brace 15"/>
          <p:cNvSpPr/>
          <p:nvPr/>
        </p:nvSpPr>
        <p:spPr>
          <a:xfrm>
            <a:off x="5592419" y="2822713"/>
            <a:ext cx="92764" cy="16167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5" name="Rectangle 16"/>
          <p:cNvSpPr/>
          <p:nvPr/>
        </p:nvSpPr>
        <p:spPr>
          <a:xfrm>
            <a:off x="5685190" y="2754981"/>
            <a:ext cx="58448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1.Lắng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2.Miền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7.Gia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8.Những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6" name="Hexagon 17"/>
          <p:cNvSpPr/>
          <p:nvPr/>
        </p:nvSpPr>
        <p:spPr>
          <a:xfrm>
            <a:off x="4399723" y="4625014"/>
            <a:ext cx="1510748" cy="1656522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5735" name="Elbow Connector 18"/>
          <p:cNvCxnSpPr>
            <a:cxnSpLocks/>
          </p:cNvCxnSpPr>
          <p:nvPr/>
        </p:nvCxnSpPr>
        <p:spPr>
          <a:xfrm>
            <a:off x="5903843" y="5446655"/>
            <a:ext cx="1484244" cy="52346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57" name="Left Brace 20"/>
          <p:cNvSpPr/>
          <p:nvPr/>
        </p:nvSpPr>
        <p:spPr>
          <a:xfrm>
            <a:off x="7355543" y="5344927"/>
            <a:ext cx="228600" cy="10757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8" name="Rectangle 21"/>
          <p:cNvSpPr/>
          <p:nvPr/>
        </p:nvSpPr>
        <p:spPr>
          <a:xfrm>
            <a:off x="7573463" y="5276994"/>
            <a:ext cx="3956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4.Những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2400" dirty="0"/>
          </a:p>
        </p:txBody>
      </p:sp>
      <p:sp>
        <p:nvSpPr>
          <p:cNvPr id="1048659" name="Rectangle 22"/>
          <p:cNvSpPr/>
          <p:nvPr/>
        </p:nvSpPr>
        <p:spPr>
          <a:xfrm>
            <a:off x="7611041" y="5695997"/>
            <a:ext cx="2865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6.Điểm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endParaRPr lang="en-US" sz="2400" dirty="0"/>
          </a:p>
        </p:txBody>
      </p:sp>
      <p:sp>
        <p:nvSpPr>
          <p:cNvPr id="1048660" name="Rectangle 23"/>
          <p:cNvSpPr/>
          <p:nvPr/>
        </p:nvSpPr>
        <p:spPr>
          <a:xfrm>
            <a:off x="7597979" y="6170627"/>
            <a:ext cx="3287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9.Nuôi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endParaRPr lang="en-US" sz="2400" dirty="0"/>
          </a:p>
        </p:txBody>
      </p:sp>
      <p:sp>
        <p:nvSpPr>
          <p:cNvPr id="1048661" name="Flowchart: Alternate Process 24"/>
          <p:cNvSpPr/>
          <p:nvPr/>
        </p:nvSpPr>
        <p:spPr>
          <a:xfrm>
            <a:off x="3160060" y="53790"/>
            <a:ext cx="7624482" cy="901147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1619" y="1140777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3.Vẻ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4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4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4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4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4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4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9" grpId="0" animBg="1"/>
      <p:bldP spid="1048650" grpId="0"/>
      <p:bldP spid="1048651" grpId="0"/>
      <p:bldP spid="1048652" grpId="0" animBg="1"/>
      <p:bldP spid="1048653" grpId="0" animBg="1"/>
      <p:bldP spid="1048654" grpId="0" animBg="1"/>
      <p:bldP spid="1048655" grpId="0"/>
      <p:bldP spid="1048656" grpId="0" animBg="1"/>
      <p:bldP spid="1048657" grpId="0" animBg="1"/>
      <p:bldP spid="1048658" grpId="0"/>
      <p:bldP spid="1048659" grpId="0"/>
      <p:bldP spid="1048660" grpId="0"/>
      <p:bldP spid="1048661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Flowchart: Alternate Process 11"/>
          <p:cNvSpPr/>
          <p:nvPr/>
        </p:nvSpPr>
        <p:spPr>
          <a:xfrm>
            <a:off x="2955236" y="198790"/>
            <a:ext cx="6003237" cy="795131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3" name="Pentagon 13"/>
          <p:cNvSpPr/>
          <p:nvPr/>
        </p:nvSpPr>
        <p:spPr>
          <a:xfrm>
            <a:off x="636109" y="2080591"/>
            <a:ext cx="2160105" cy="1020418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4" name="Pentagon 14"/>
          <p:cNvSpPr/>
          <p:nvPr/>
        </p:nvSpPr>
        <p:spPr>
          <a:xfrm>
            <a:off x="2809461" y="2107104"/>
            <a:ext cx="2160104" cy="1046921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5" name="Pentagon 16"/>
          <p:cNvSpPr/>
          <p:nvPr/>
        </p:nvSpPr>
        <p:spPr>
          <a:xfrm>
            <a:off x="4969568" y="2146852"/>
            <a:ext cx="2226365" cy="1020418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6" name="Pentagon 17"/>
          <p:cNvSpPr/>
          <p:nvPr/>
        </p:nvSpPr>
        <p:spPr>
          <a:xfrm>
            <a:off x="7182679" y="2107097"/>
            <a:ext cx="3048000" cy="10336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62" name="Picture 8" descr="99 Mẫu logo sách | Biểu tượng quyển sách đẹp | Pen, Vector, Boo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57" y="3114262"/>
            <a:ext cx="1881809" cy="1305090"/>
          </a:xfrm>
          <a:prstGeom prst="rect">
            <a:avLst/>
          </a:prstGeom>
          <a:noFill/>
        </p:spPr>
      </p:pic>
      <p:pic>
        <p:nvPicPr>
          <p:cNvPr id="2097163" name="Picture 14" descr="Đọc sách hiệu quả với trẻ sơ sinh và trẻ nhỏ | Vinm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4661" y="3174770"/>
            <a:ext cx="2160104" cy="1224952"/>
          </a:xfrm>
          <a:prstGeom prst="rect">
            <a:avLst/>
          </a:prstGeom>
          <a:noFill/>
        </p:spPr>
      </p:pic>
      <p:pic>
        <p:nvPicPr>
          <p:cNvPr id="2097164" name="Picture 18" descr="Hình ảnh Biểu Tượng Thông Tin Cho Dự án Của Bạn, Hỏi đáp, Thông Tin, Thông  Tin Vector và PNG với nền trong suốt để tải xuống miễn phí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7044" y="3127514"/>
            <a:ext cx="2173357" cy="1285461"/>
          </a:xfrm>
          <a:prstGeom prst="rect">
            <a:avLst/>
          </a:prstGeom>
          <a:noFill/>
        </p:spPr>
      </p:pic>
      <p:pic>
        <p:nvPicPr>
          <p:cNvPr id="2097165" name="Picture 4" descr="Trung tâm dưỡng sinh Thiền Việt - Home | Faceboo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9918" y="3177742"/>
            <a:ext cx="2544417" cy="122198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3" grpId="0" animBg="1"/>
      <p:bldP spid="1048664" grpId="0" animBg="1"/>
      <p:bldP spid="1048665" grpId="0" animBg="1"/>
      <p:bldP spid="10486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方正静蕾简体">
      <a:majorFont>
        <a:latin typeface="方正静蕾简体"/>
        <a:ea typeface="方正静蕾简体"/>
        <a:cs typeface=""/>
      </a:majorFont>
      <a:minorFont>
        <a:latin typeface="方正静蕾简体"/>
        <a:ea typeface="方正静蕾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823</Words>
  <Application>Microsoft Office PowerPoint</Application>
  <PresentationFormat>Custom</PresentationFormat>
  <Paragraphs>124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1_Office Theme</vt:lpstr>
      <vt:lpstr>2_Office Theme</vt:lpstr>
      <vt:lpstr>Office 主题​​</vt:lpstr>
      <vt:lpstr>PowerPoint Presentation</vt:lpstr>
      <vt:lpstr>PowerPoint Presentation</vt:lpstr>
      <vt:lpstr>PowerPoint Presentation</vt:lpstr>
      <vt:lpstr>Cảm nghĩ về môi trường học tập mới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MỞ ĐẦU (NỘI DUNG VÀ CẤU TRÚC SÁCH NGỮ VĂN 6)</dc:title>
  <dc:creator>Admin</dc:creator>
  <cp:lastModifiedBy>Admin</cp:lastModifiedBy>
  <cp:revision>30</cp:revision>
  <dcterms:created xsi:type="dcterms:W3CDTF">2021-06-27T09:51:56Z</dcterms:created>
  <dcterms:modified xsi:type="dcterms:W3CDTF">2024-05-11T14:35:54Z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d5c08ceb0ac24bebab23427e852193c0</vt:lpwstr>
  </property>
</Properties>
</file>