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7" r:id="rId2"/>
    <p:sldMasterId id="2147483699" r:id="rId3"/>
    <p:sldMasterId id="2147483711" r:id="rId4"/>
  </p:sldMasterIdLst>
  <p:notesMasterIdLst>
    <p:notesMasterId r:id="rId16"/>
  </p:notesMasterIdLst>
  <p:sldIdLst>
    <p:sldId id="294" r:id="rId5"/>
    <p:sldId id="295" r:id="rId6"/>
    <p:sldId id="320" r:id="rId7"/>
    <p:sldId id="299" r:id="rId8"/>
    <p:sldId id="321" r:id="rId9"/>
    <p:sldId id="300" r:id="rId10"/>
    <p:sldId id="301" r:id="rId11"/>
    <p:sldId id="302" r:id="rId12"/>
    <p:sldId id="303" r:id="rId13"/>
    <p:sldId id="315" r:id="rId14"/>
    <p:sldId id="31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ED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1" d="100"/>
          <a:sy n="71" d="100"/>
        </p:scale>
        <p:origin x="-702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7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38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485F1-98E9-4B48-9580-5B1894B3581D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1048739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1048740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41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42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F2F7D9-4554-41F7-ACE5-4801863CA9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368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1048629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0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fld id="{C8C73AC2-4FF3-463E-8886-A6A0A3ACDF9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0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91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69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76BA-9B29-4F4A-BD0A-9D928A49574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104869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5D5DA-3E78-404E-BEFF-028928D64F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1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76BA-9B29-4F4A-BD0A-9D928A49574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10487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5D5DA-3E78-404E-BEFF-028928D64F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9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0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76BA-9B29-4F4A-BD0A-9D928A49574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10487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5D5DA-3E78-404E-BEFF-028928D64F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图片 70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6531"/>
            <a:ext cx="12192000" cy="6874531"/>
          </a:xfrm>
          <a:prstGeom prst="rect">
            <a:avLst/>
          </a:prstGeom>
        </p:spPr>
      </p:pic>
      <p:sp>
        <p:nvSpPr>
          <p:cNvPr id="1048608" name="圆角矩形 1"/>
          <p:cNvSpPr/>
          <p:nvPr userDrawn="1"/>
        </p:nvSpPr>
        <p:spPr>
          <a:xfrm>
            <a:off x="237068" y="745074"/>
            <a:ext cx="11751733" cy="5875867"/>
          </a:xfrm>
          <a:prstGeom prst="roundRect">
            <a:avLst>
              <a:gd name="adj" fmla="val 197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143" tIns="72571" rIns="145143" bIns="72571" rtlCol="0" anchor="ctr"/>
          <a:lstStyle/>
          <a:p>
            <a:pPr algn="ctr"/>
            <a:endParaRPr lang="zh-CN" altLang="en-US" sz="1600" dirty="0"/>
          </a:p>
        </p:txBody>
      </p:sp>
      <p:sp>
        <p:nvSpPr>
          <p:cNvPr id="1048609" name="文本框 6"/>
          <p:cNvSpPr txBox="1"/>
          <p:nvPr userDrawn="1"/>
        </p:nvSpPr>
        <p:spPr>
          <a:xfrm>
            <a:off x="237067" y="211593"/>
            <a:ext cx="3386916" cy="515891"/>
          </a:xfrm>
          <a:prstGeom prst="rect">
            <a:avLst/>
          </a:prstGeom>
          <a:noFill/>
        </p:spPr>
        <p:txBody>
          <a:bodyPr wrap="none" lIns="145143" tIns="72571" rIns="145143" bIns="72571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</a:rPr>
              <a:t>单击此处添加文字标题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6637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936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244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8970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4179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053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660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76BA-9B29-4F4A-BD0A-9D928A49574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10485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5D5DA-3E78-404E-BEFF-028928D64F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9220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6758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9777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5943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6637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936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2441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8970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4179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053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5" name="Title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16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487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76BA-9B29-4F4A-BD0A-9D928A49574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10487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5D5DA-3E78-404E-BEFF-028928D64F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6606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9220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6758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97778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59439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5368451"/>
      </p:ext>
    </p:extLst>
  </p:cSld>
  <p:clrMapOvr>
    <a:masterClrMapping/>
  </p:clrMapOvr>
  <p:transition spd="slow" advTm="3000">
    <p:random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1266392"/>
      </p:ext>
    </p:extLst>
  </p:cSld>
  <p:clrMapOvr>
    <a:masterClrMapping/>
  </p:clrMapOvr>
  <p:transition spd="slow" advTm="3000">
    <p:random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方正静蕾简体"/>
              </a:defRPr>
            </a:lvl1pPr>
          </a:lstStyle>
          <a:p>
            <a:pPr>
              <a:defRPr/>
            </a:pPr>
            <a:fld id="{8C7664E4-B61D-49EA-93F6-5B7E260044A6}" type="datetimeFigureOut">
              <a:rPr lang="zh-CN" altLang="en-US"/>
              <a:pPr>
                <a:defRPr/>
              </a:pPr>
              <a:t>2024/5/11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方正静蕾简体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方正静蕾简体"/>
              </a:defRPr>
            </a:lvl1pPr>
          </a:lstStyle>
          <a:p>
            <a:pPr>
              <a:defRPr/>
            </a:pPr>
            <a:fld id="{2ADFCAF7-A50E-4AC6-A8EA-788E3C8CBD8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502107"/>
      </p:ext>
    </p:extLst>
  </p:cSld>
  <p:clrMapOvr>
    <a:masterClrMapping/>
  </p:clrMapOvr>
  <p:transition spd="slow" advTm="3000">
    <p:random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200155"/>
            <a:ext cx="5384800" cy="3394075"/>
          </a:xfrm>
          <a:prstGeom prst="rect">
            <a:avLst/>
          </a:prstGeo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200155"/>
            <a:ext cx="5384800" cy="3394075"/>
          </a:xfrm>
          <a:prstGeom prst="rect">
            <a:avLst/>
          </a:prstGeo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方正静蕾简体"/>
              </a:defRPr>
            </a:lvl1pPr>
          </a:lstStyle>
          <a:p>
            <a:pPr>
              <a:defRPr/>
            </a:pPr>
            <a:fld id="{2F124C07-8E64-4EEF-94ED-8E0F77CE2183}" type="datetimeFigureOut">
              <a:rPr lang="zh-CN" altLang="en-US"/>
              <a:pPr>
                <a:defRPr/>
              </a:pPr>
              <a:t>2024/5/11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方正静蕾简体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方正静蕾简体"/>
              </a:defRPr>
            </a:lvl1pPr>
          </a:lstStyle>
          <a:p>
            <a:pPr>
              <a:defRPr/>
            </a:pPr>
            <a:fld id="{DEDB9121-82E2-44C3-A1E9-72C28034E5B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0055786"/>
      </p:ext>
    </p:extLst>
  </p:cSld>
  <p:clrMapOvr>
    <a:masterClrMapping/>
  </p:clrMapOvr>
  <p:transition spd="slow" advTm="3000">
    <p:random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7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2" y="1535117"/>
            <a:ext cx="5389033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方正静蕾简体"/>
              </a:defRPr>
            </a:lvl1pPr>
          </a:lstStyle>
          <a:p>
            <a:pPr>
              <a:defRPr/>
            </a:pPr>
            <a:fld id="{FB66275E-D609-4124-B3CE-FD4FC800D9BD}" type="datetimeFigureOut">
              <a:rPr lang="zh-CN" altLang="en-US"/>
              <a:pPr>
                <a:defRPr/>
              </a:pPr>
              <a:t>2024/5/11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方正静蕾简体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方正静蕾简体"/>
              </a:defRPr>
            </a:lvl1pPr>
          </a:lstStyle>
          <a:p>
            <a:pPr>
              <a:defRPr/>
            </a:pPr>
            <a:fld id="{0A257C20-0CF2-4E96-9CBE-EFC4190DF4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3145104"/>
      </p:ext>
    </p:extLst>
  </p:cSld>
  <p:clrMapOvr>
    <a:masterClrMapping/>
  </p:clrMapOvr>
  <p:transition spd="slow" advTm="3000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3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76BA-9B29-4F4A-BD0A-9D928A49574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10485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5D5DA-3E78-404E-BEFF-028928D64F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方正静蕾简体"/>
              </a:defRPr>
            </a:lvl1pPr>
          </a:lstStyle>
          <a:p>
            <a:pPr>
              <a:defRPr/>
            </a:pPr>
            <a:fld id="{2755DB5D-9057-4C36-80B2-7B3C2562A431}" type="datetimeFigureOut">
              <a:rPr lang="zh-CN" altLang="en-US"/>
              <a:pPr>
                <a:defRPr/>
              </a:pPr>
              <a:t>2024/5/11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方正静蕾简体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方正静蕾简体"/>
              </a:defRPr>
            </a:lvl1pPr>
          </a:lstStyle>
          <a:p>
            <a:pPr>
              <a:defRPr/>
            </a:pPr>
            <a:fld id="{841D576C-CCD9-4742-A7B1-B58241D7C7C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0959360"/>
      </p:ext>
    </p:extLst>
  </p:cSld>
  <p:clrMapOvr>
    <a:masterClrMapping/>
  </p:clrMapOvr>
  <p:transition spd="slow" advTm="3000">
    <p:random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方正静蕾简体"/>
              </a:defRPr>
            </a:lvl1pPr>
          </a:lstStyle>
          <a:p>
            <a:pPr>
              <a:defRPr/>
            </a:pPr>
            <a:fld id="{6795224B-D1D9-42BA-A272-19A5B1A5F564}" type="datetimeFigureOut">
              <a:rPr lang="zh-CN" altLang="en-US"/>
              <a:pPr>
                <a:defRPr/>
              </a:pPr>
              <a:t>2024/5/11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方正静蕾简体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方正静蕾简体"/>
              </a:defRPr>
            </a:lvl1pPr>
          </a:lstStyle>
          <a:p>
            <a:pPr>
              <a:defRPr/>
            </a:pPr>
            <a:fld id="{B81CFA5F-76BA-4A74-8A36-4FA9FB29A41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0361874"/>
      </p:ext>
    </p:extLst>
  </p:cSld>
  <p:clrMapOvr>
    <a:masterClrMapping/>
  </p:clrMapOvr>
  <p:transition spd="slow" advTm="3000">
    <p:random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53"/>
            <a:ext cx="4011084" cy="1162051"/>
          </a:xfrm>
          <a:prstGeom prst="rect">
            <a:avLst/>
          </a:prstGeo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6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方正静蕾简体"/>
              </a:defRPr>
            </a:lvl1pPr>
          </a:lstStyle>
          <a:p>
            <a:pPr>
              <a:defRPr/>
            </a:pPr>
            <a:fld id="{507152D2-B97B-4CF1-AE9C-02E6F79BFE4D}" type="datetimeFigureOut">
              <a:rPr lang="zh-CN" altLang="en-US"/>
              <a:pPr>
                <a:defRPr/>
              </a:pPr>
              <a:t>2024/5/11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方正静蕾简体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方正静蕾简体"/>
              </a:defRPr>
            </a:lvl1pPr>
          </a:lstStyle>
          <a:p>
            <a:pPr>
              <a:defRPr/>
            </a:pPr>
            <a:fld id="{63B5385F-D202-45FA-AEA4-B3C2C11B395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2378626"/>
      </p:ext>
    </p:extLst>
  </p:cSld>
  <p:clrMapOvr>
    <a:masterClrMapping/>
  </p:clrMapOvr>
  <p:transition spd="slow" advTm="3000">
    <p:random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4"/>
            <a:ext cx="7315200" cy="566739"/>
          </a:xfrm>
          <a:prstGeom prst="rect">
            <a:avLst/>
          </a:prstGeo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42"/>
            <a:ext cx="73152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方正静蕾简体"/>
              </a:defRPr>
            </a:lvl1pPr>
          </a:lstStyle>
          <a:p>
            <a:pPr>
              <a:defRPr/>
            </a:pPr>
            <a:fld id="{52FB26FE-B957-4C0D-BF8B-8E43F3B75A02}" type="datetimeFigureOut">
              <a:rPr lang="zh-CN" altLang="en-US"/>
              <a:pPr>
                <a:defRPr/>
              </a:pPr>
              <a:t>2024/5/11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方正静蕾简体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方正静蕾简体"/>
              </a:defRPr>
            </a:lvl1pPr>
          </a:lstStyle>
          <a:p>
            <a:pPr>
              <a:defRPr/>
            </a:pPr>
            <a:fld id="{1BC610E0-E2C2-44B1-A27A-770EBC9E36C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4130620"/>
      </p:ext>
    </p:extLst>
  </p:cSld>
  <p:clrMapOvr>
    <a:masterClrMapping/>
  </p:clrMapOvr>
  <p:transition spd="slow" advTm="3000">
    <p:random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方正静蕾简体"/>
              </a:defRPr>
            </a:lvl1pPr>
          </a:lstStyle>
          <a:p>
            <a:pPr>
              <a:defRPr/>
            </a:pPr>
            <a:fld id="{991B9F19-B9C1-4075-B0EF-DEA419A37FC9}" type="datetimeFigureOut">
              <a:rPr lang="zh-CN" altLang="en-US"/>
              <a:pPr>
                <a:defRPr/>
              </a:pPr>
              <a:t>2024/5/11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方正静蕾简体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方正静蕾简体"/>
              </a:defRPr>
            </a:lvl1pPr>
          </a:lstStyle>
          <a:p>
            <a:pPr>
              <a:defRPr/>
            </a:pPr>
            <a:fld id="{37C8A9D7-D457-47A6-8542-4E4330431AB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2308754"/>
      </p:ext>
    </p:extLst>
  </p:cSld>
  <p:clrMapOvr>
    <a:masterClrMapping/>
  </p:clrMapOvr>
  <p:transition spd="slow" advTm="3000">
    <p:random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06379"/>
            <a:ext cx="2743200" cy="4387851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06379"/>
            <a:ext cx="8026400" cy="438785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方正静蕾简体"/>
              </a:defRPr>
            </a:lvl1pPr>
          </a:lstStyle>
          <a:p>
            <a:pPr>
              <a:defRPr/>
            </a:pPr>
            <a:fld id="{D1E91D8B-170D-49AC-BE80-4E21227C6510}" type="datetimeFigureOut">
              <a:rPr lang="zh-CN" altLang="en-US"/>
              <a:pPr>
                <a:defRPr/>
              </a:pPr>
              <a:t>2024/5/11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方正静蕾简体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方正静蕾简体"/>
              </a:defRPr>
            </a:lvl1pPr>
          </a:lstStyle>
          <a:p>
            <a:pPr>
              <a:defRPr/>
            </a:pPr>
            <a:fld id="{69DF576A-C7D5-4A89-819A-D123C12BAA5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6530967"/>
      </p:ext>
    </p:extLst>
  </p:cSld>
  <p:clrMapOvr>
    <a:masterClrMapping/>
  </p:clrMapOvr>
  <p:transition spd="slow" advTm="3000">
    <p:random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>
                    <a:tint val="75000"/>
                  </a:prstClr>
                </a:solidFill>
                <a:latin typeface="方正静蕾简体"/>
              </a:defRPr>
            </a:lvl1pPr>
          </a:lstStyle>
          <a:p>
            <a:pPr>
              <a:defRPr/>
            </a:pPr>
            <a:fld id="{DD043E09-FD41-40E9-83F9-14F7827149F2}" type="datetimeFigureOut">
              <a:rPr lang="zh-CN" altLang="en-US"/>
              <a:pPr>
                <a:defRPr/>
              </a:pPr>
              <a:t>2024/5/11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>
                    <a:tint val="75000"/>
                  </a:prstClr>
                </a:solidFill>
                <a:latin typeface="方正静蕾简体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>
                    <a:tint val="75000"/>
                  </a:prstClr>
                </a:solidFill>
                <a:latin typeface="方正静蕾简体"/>
              </a:defRPr>
            </a:lvl1pPr>
          </a:lstStyle>
          <a:p>
            <a:pPr>
              <a:defRPr/>
            </a:pPr>
            <a:fld id="{3B83D953-F2C4-4892-A5CC-BC3D3F2C465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09396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5"/>
            <a:ext cx="109728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方正静蕾简体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方正静蕾简体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 defTabSz="121856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方正静蕾简体"/>
              </a:defRPr>
            </a:lvl1pPr>
          </a:lstStyle>
          <a:p>
            <a:pPr>
              <a:defRPr/>
            </a:pPr>
            <a:fld id="{29652C25-7C42-43CB-9FCB-9F0CFE0F62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185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0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21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48722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2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48724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2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76BA-9B29-4F4A-BD0A-9D928A49574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104872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2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5D5DA-3E78-404E-BEFF-028928D64F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9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76BA-9B29-4F4A-BD0A-9D928A49574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104869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9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5D5DA-3E78-404E-BEFF-028928D64F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76BA-9B29-4F4A-BD0A-9D928A49574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104872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3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5D5DA-3E78-404E-BEFF-028928D64F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1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32" name="Content Placeholder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33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4873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76BA-9B29-4F4A-BD0A-9D928A49574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104873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3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5D5DA-3E78-404E-BEFF-028928D64F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4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05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706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4870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76BA-9B29-4F4A-BD0A-9D928A49574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104870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0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5D5DA-3E78-404E-BEFF-028928D64F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376BA-9B29-4F4A-BD0A-9D928A49574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5D5DA-3E78-404E-BEFF-028928D64FA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979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979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12185651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 userDrawn="1"/>
        </p:nvSpPr>
        <p:spPr>
          <a:xfrm>
            <a:off x="-349251" y="165101"/>
            <a:ext cx="321733" cy="188913"/>
          </a:xfrm>
          <a:prstGeom prst="rect">
            <a:avLst/>
          </a:prstGeom>
          <a:solidFill>
            <a:srgbClr val="FFA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8565">
              <a:defRPr/>
            </a:pPr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 userDrawn="1"/>
        </p:nvSpPr>
        <p:spPr>
          <a:xfrm>
            <a:off x="-349251" y="441326"/>
            <a:ext cx="321733" cy="187325"/>
          </a:xfrm>
          <a:prstGeom prst="rect">
            <a:avLst/>
          </a:prstGeom>
          <a:solidFill>
            <a:srgbClr val="FF46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8565">
              <a:defRPr/>
            </a:pPr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5" name="矩形 4"/>
          <p:cNvSpPr/>
          <p:nvPr userDrawn="1"/>
        </p:nvSpPr>
        <p:spPr>
          <a:xfrm>
            <a:off x="-349251" y="715963"/>
            <a:ext cx="321733" cy="188912"/>
          </a:xfrm>
          <a:prstGeom prst="rect">
            <a:avLst/>
          </a:prstGeom>
          <a:solidFill>
            <a:srgbClr val="87B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8565">
              <a:defRPr/>
            </a:pPr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-349251" y="1020763"/>
            <a:ext cx="321733" cy="188912"/>
          </a:xfrm>
          <a:prstGeom prst="rect">
            <a:avLst/>
          </a:prstGeom>
          <a:solidFill>
            <a:srgbClr val="009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8565">
              <a:defRPr/>
            </a:pPr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7" name="矩形 6"/>
          <p:cNvSpPr/>
          <p:nvPr userDrawn="1"/>
        </p:nvSpPr>
        <p:spPr>
          <a:xfrm>
            <a:off x="-349251" y="1295401"/>
            <a:ext cx="321733" cy="188913"/>
          </a:xfrm>
          <a:prstGeom prst="rect">
            <a:avLst/>
          </a:prstGeom>
          <a:solidFill>
            <a:srgbClr val="CE61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8565">
              <a:defRPr/>
            </a:pPr>
            <a:endParaRPr lang="zh-CN" altLang="en-US" sz="24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49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5" r:id="rId13"/>
  </p:sldLayoutIdLst>
  <p:transition spd="slow" advTm="3000">
    <p:random/>
  </p:transition>
  <p:txStyles>
    <p:titleStyle>
      <a:lvl1pPr algn="ctr" defTabSz="1217613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方正静蕾简体"/>
        </a:defRPr>
      </a:lvl1pPr>
      <a:lvl2pPr algn="ctr" defTabSz="1217613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方正静蕾简体"/>
          <a:ea typeface="方正静蕾简体"/>
          <a:cs typeface="方正静蕾简体"/>
        </a:defRPr>
      </a:lvl2pPr>
      <a:lvl3pPr algn="ctr" defTabSz="1217613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方正静蕾简体"/>
          <a:ea typeface="方正静蕾简体"/>
          <a:cs typeface="方正静蕾简体"/>
        </a:defRPr>
      </a:lvl3pPr>
      <a:lvl4pPr algn="ctr" defTabSz="1217613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方正静蕾简体"/>
          <a:ea typeface="方正静蕾简体"/>
          <a:cs typeface="方正静蕾简体"/>
        </a:defRPr>
      </a:lvl4pPr>
      <a:lvl5pPr algn="ctr" defTabSz="1217613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方正静蕾简体"/>
          <a:ea typeface="方正静蕾简体"/>
          <a:cs typeface="方正静蕾简体"/>
        </a:defRPr>
      </a:lvl5pPr>
      <a:lvl6pPr marL="457200" algn="ctr" defTabSz="1217613" rtl="0" fontAlgn="base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方正静蕾简体"/>
          <a:ea typeface="方正静蕾简体"/>
          <a:cs typeface="方正静蕾简体"/>
        </a:defRPr>
      </a:lvl6pPr>
      <a:lvl7pPr marL="914400" algn="ctr" defTabSz="1217613" rtl="0" fontAlgn="base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方正静蕾简体"/>
          <a:ea typeface="方正静蕾简体"/>
          <a:cs typeface="方正静蕾简体"/>
        </a:defRPr>
      </a:lvl7pPr>
      <a:lvl8pPr marL="1371600" algn="ctr" defTabSz="1217613" rtl="0" fontAlgn="base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方正静蕾简体"/>
          <a:ea typeface="方正静蕾简体"/>
          <a:cs typeface="方正静蕾简体"/>
        </a:defRPr>
      </a:lvl8pPr>
      <a:lvl9pPr marL="1828800" algn="ctr" defTabSz="1217613" rtl="0" fontAlgn="base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方正静蕾简体"/>
          <a:ea typeface="方正静蕾简体"/>
          <a:cs typeface="方正静蕾简体"/>
        </a:defRPr>
      </a:lvl9pPr>
    </p:titleStyle>
    <p:bodyStyle>
      <a:lvl1pPr marL="457200" indent="-457200" algn="l" defTabSz="12176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方正静蕾简体"/>
        </a:defRPr>
      </a:lvl1pPr>
      <a:lvl2pPr marL="990600" indent="-381000" algn="l" defTabSz="12176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方正静蕾简体"/>
        </a:defRPr>
      </a:lvl2pPr>
      <a:lvl3pPr marL="1524000" indent="-304800" algn="l" defTabSz="12176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方正静蕾简体"/>
        </a:defRPr>
      </a:lvl3pPr>
      <a:lvl4pPr marL="2133600" indent="-304800" algn="l" defTabSz="12176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方正静蕾简体"/>
        </a:defRPr>
      </a:lvl4pPr>
      <a:lvl5pPr marL="2743200" indent="-304800" algn="l" defTabSz="12176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方正静蕾简体"/>
        </a:defRPr>
      </a:lvl5pPr>
      <a:lvl6pPr marL="33528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Picture 3" descr="Ngữ Văn 6 Tập 1 – SGK Chân Trời Sáng Tạo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" y="0"/>
            <a:ext cx="5069536" cy="6602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97159" name="Picture 4" descr="Tài liệu tập huấn - Bộ SGK Lớp 6 - Chân trời sáng tạo - Công ty Cổ phần Đầu  tư và Phát triển Giáo dục Phương Nam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893511" y="0"/>
            <a:ext cx="2298492" cy="2338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8644" name="TextBox 7"/>
          <p:cNvSpPr txBox="1"/>
          <p:nvPr/>
        </p:nvSpPr>
        <p:spPr>
          <a:xfrm>
            <a:off x="6115987" y="2803160"/>
            <a:ext cx="58461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Times New Rman"/>
              </a:rPr>
              <a:t>                 </a:t>
            </a:r>
            <a:r>
              <a:rPr lang="en-US" sz="2600" b="1" dirty="0" smtClean="0">
                <a:solidFill>
                  <a:schemeClr val="accent5"/>
                </a:solidFill>
                <a:latin typeface="Times New Rman"/>
              </a:rPr>
              <a:t>BÀI MỞ ĐẦU</a:t>
            </a:r>
          </a:p>
          <a:p>
            <a:r>
              <a:rPr lang="en-US" sz="2600" b="1" dirty="0" smtClean="0">
                <a:solidFill>
                  <a:srgbClr val="002060"/>
                </a:solidFill>
                <a:latin typeface="Times New Rman"/>
              </a:rPr>
              <a:t>HÒA NHẬP VỚI MÔI TRƯỜNG MỚI</a:t>
            </a:r>
            <a:endParaRPr lang="en-US" sz="2600" b="1" dirty="0">
              <a:solidFill>
                <a:srgbClr val="002060"/>
              </a:solidFill>
              <a:latin typeface="Times New Rman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00" y="0"/>
            <a:ext cx="11074400" cy="1234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mở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đầu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HÒA NHẬP VỚI MÔI TRƯỜNG MỚI</a:t>
            </a:r>
          </a:p>
          <a:p>
            <a:pPr algn="just">
              <a:lnSpc>
                <a:spcPct val="15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en-US" sz="2800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 flipH="1">
            <a:off x="0" y="457200"/>
            <a:ext cx="12192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kern="0" smtClean="0">
              <a:solidFill>
                <a:sysClr val="windowText" lastClr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6400" y="1143005"/>
            <a:ext cx="1168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Times New Roman"/>
              </a:rPr>
              <a:t>CHIA SẺ CẢM NGHĨ VỀ MÔI TRƯỜNG TRUNG HỌC CƠ SỞ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594616"/>
            <a:ext cx="3352800" cy="472184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A.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NÓI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VÀ NGHE</a:t>
            </a: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989670" y="2634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3938" y="1622788"/>
            <a:ext cx="2009104" cy="472184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B. ĐỌC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06400" y="2057414"/>
            <a:ext cx="102830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 smtClean="0">
                <a:solidFill>
                  <a:srgbClr val="0070C0"/>
                </a:solidFill>
                <a:latin typeface="Times New Roman"/>
              </a:rPr>
              <a:t>KHÁM PHÁ MỘT CHẶNG HÀNH TRÌNH,....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68233" y="2510396"/>
            <a:ext cx="6129691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vi-VN" sz="2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23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</a:t>
            </a:r>
          </a:p>
        </p:txBody>
      </p:sp>
      <p:sp>
        <p:nvSpPr>
          <p:cNvPr id="5" name="Rectangle 4"/>
          <p:cNvSpPr/>
          <p:nvPr/>
        </p:nvSpPr>
        <p:spPr>
          <a:xfrm>
            <a:off x="494083" y="2932893"/>
            <a:ext cx="5691622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endParaRPr lang="en-US" sz="2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20739" y="4060365"/>
            <a:ext cx="78217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Wingdings" pitchFamily="2" charset="2"/>
              </a:rPr>
              <a:t></a:t>
            </a:r>
            <a:r>
              <a:rPr lang="en-US" sz="24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phương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pháp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Ngữ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văn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trình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bày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ở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trên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em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hứng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thú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với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phương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pháp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Tạo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nhóm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thảo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luận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môn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thực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hiện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các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sản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phẩm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sáng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tạo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17" name="Cloud 6"/>
          <p:cNvSpPr/>
          <p:nvPr/>
        </p:nvSpPr>
        <p:spPr>
          <a:xfrm>
            <a:off x="8054497" y="1326522"/>
            <a:ext cx="3716800" cy="2733549"/>
          </a:xfrm>
          <a:prstGeom prst="cloud">
            <a:avLst/>
          </a:prstGeom>
          <a:solidFill>
            <a:sysClr val="window" lastClr="FFFFFF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vi-VN" sz="24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 các phương pháp học tập môn Ngữ văn vừa nêu, em hứng thú với phương pháp nào</a:t>
            </a: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vi-VN" sz="24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Vì sao ?</a:t>
            </a:r>
            <a:endParaRPr lang="en-US" sz="2400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527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00" y="0"/>
            <a:ext cx="11074400" cy="1234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mở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đầu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HÒA NHẬP VỚI MÔI TRƯỜNG MỚI</a:t>
            </a:r>
          </a:p>
          <a:p>
            <a:pPr algn="just">
              <a:lnSpc>
                <a:spcPct val="15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en-US" sz="2800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 flipH="1">
            <a:off x="0" y="457200"/>
            <a:ext cx="12192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kern="0" smtClean="0">
              <a:solidFill>
                <a:sysClr val="windowText" lastClr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6400" y="1143005"/>
            <a:ext cx="1168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Times New Roman"/>
              </a:rPr>
              <a:t>CHIA SẺ CẢM NGHĨ VỀ MÔI TRƯỜNG TRUNG HỌC CƠ SỞ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594616"/>
            <a:ext cx="3352800" cy="472184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A.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NÓI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VÀ NGHE</a:t>
            </a: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989670" y="2634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3938" y="1622788"/>
            <a:ext cx="2009104" cy="472184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B. ĐỌC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06400" y="2057414"/>
            <a:ext cx="102830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 smtClean="0">
                <a:solidFill>
                  <a:srgbClr val="0070C0"/>
                </a:solidFill>
                <a:latin typeface="Times New Roman"/>
              </a:rPr>
              <a:t>KHÁM PHÁ MỘT CHẶNG HÀNH TRÌNH,....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31364" y="2510396"/>
            <a:ext cx="6203429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vi-VN" sz="2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3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</a:t>
            </a:r>
          </a:p>
        </p:txBody>
      </p:sp>
      <p:sp>
        <p:nvSpPr>
          <p:cNvPr id="5" name="Rectangle 4"/>
          <p:cNvSpPr/>
          <p:nvPr/>
        </p:nvSpPr>
        <p:spPr>
          <a:xfrm>
            <a:off x="494083" y="2932893"/>
            <a:ext cx="5691622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endParaRPr lang="en-US" sz="2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3590" y="3410200"/>
            <a:ext cx="34027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- Sử dụng 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ổ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Văn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31293" y="3821012"/>
            <a:ext cx="28312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-Tạo nhóm t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hảo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4249" y="4218572"/>
            <a:ext cx="44350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tạo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3086" y="5101440"/>
            <a:ext cx="2009104" cy="472184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C. VIẾT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8024" y="5601053"/>
            <a:ext cx="62488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LẬP KẾ HOACH CÂU LẠC BỘ ĐỌC SÁCH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56573" y="4662298"/>
            <a:ext cx="59346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defRPr/>
            </a:pPr>
            <a:r>
              <a:rPr lang="en-US" sz="2400" kern="0" dirty="0">
                <a:solidFill>
                  <a:sysClr val="windowText" lastClr="000000"/>
                </a:solidFill>
                <a:latin typeface="Times New Roman"/>
                <a:ea typeface="Arial"/>
                <a:cs typeface="Times New Roman"/>
              </a:rPr>
              <a:t>- </a:t>
            </a:r>
            <a:r>
              <a:rPr lang="en-US" sz="2400" kern="0" dirty="0" err="1">
                <a:solidFill>
                  <a:sysClr val="windowText" lastClr="000000"/>
                </a:solidFill>
                <a:latin typeface="Times New Roman"/>
                <a:ea typeface="Arial"/>
                <a:cs typeface="Times New Roman"/>
              </a:rPr>
              <a:t>Sưu</a:t>
            </a:r>
            <a:r>
              <a:rPr lang="en-US" sz="2400" kern="0" dirty="0">
                <a:solidFill>
                  <a:sysClr val="windowText" lastClr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en-US" sz="2400" kern="0" dirty="0" err="1">
                <a:solidFill>
                  <a:sysClr val="windowText" lastClr="000000"/>
                </a:solidFill>
                <a:latin typeface="Times New Roman"/>
                <a:ea typeface="Arial"/>
                <a:cs typeface="Times New Roman"/>
              </a:rPr>
              <a:t>tầm</a:t>
            </a:r>
            <a:r>
              <a:rPr lang="en-US" sz="2400" kern="0" dirty="0">
                <a:solidFill>
                  <a:sysClr val="windowText" lastClr="000000"/>
                </a:solidFill>
                <a:latin typeface="Times New Roman"/>
                <a:ea typeface="Arial"/>
                <a:cs typeface="Times New Roman"/>
              </a:rPr>
              <a:t> video </a:t>
            </a:r>
            <a:r>
              <a:rPr lang="en-US" sz="2400" kern="0" dirty="0" err="1">
                <a:solidFill>
                  <a:sysClr val="windowText" lastClr="000000"/>
                </a:solidFill>
                <a:latin typeface="Times New Roman"/>
                <a:ea typeface="Arial"/>
                <a:cs typeface="Times New Roman"/>
              </a:rPr>
              <a:t>tranh</a:t>
            </a:r>
            <a:r>
              <a:rPr lang="en-US" sz="2400" kern="0" dirty="0">
                <a:solidFill>
                  <a:sysClr val="windowText" lastClr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en-US" sz="2400" kern="0" dirty="0" err="1">
                <a:solidFill>
                  <a:sysClr val="windowText" lastClr="000000"/>
                </a:solidFill>
                <a:latin typeface="Times New Roman"/>
                <a:ea typeface="Arial"/>
                <a:cs typeface="Times New Roman"/>
              </a:rPr>
              <a:t>ảnh</a:t>
            </a:r>
            <a:r>
              <a:rPr lang="en-US" sz="2400" kern="0" dirty="0">
                <a:solidFill>
                  <a:sysClr val="windowText" lastClr="000000"/>
                </a:solidFill>
                <a:latin typeface="Times New Roman"/>
                <a:ea typeface="Arial"/>
                <a:cs typeface="Times New Roman"/>
              </a:rPr>
              <a:t>, </a:t>
            </a:r>
            <a:r>
              <a:rPr lang="en-US" sz="2400" kern="0" dirty="0" err="1">
                <a:solidFill>
                  <a:sysClr val="windowText" lastClr="000000"/>
                </a:solidFill>
                <a:latin typeface="Times New Roman"/>
                <a:ea typeface="Arial"/>
                <a:cs typeface="Times New Roman"/>
              </a:rPr>
              <a:t>bài</a:t>
            </a:r>
            <a:r>
              <a:rPr lang="en-US" sz="2400" kern="0" dirty="0">
                <a:solidFill>
                  <a:sysClr val="windowText" lastClr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en-US" sz="2400" kern="0" dirty="0" err="1">
                <a:solidFill>
                  <a:sysClr val="windowText" lastClr="000000"/>
                </a:solidFill>
                <a:latin typeface="Times New Roman"/>
                <a:ea typeface="Arial"/>
                <a:cs typeface="Times New Roman"/>
              </a:rPr>
              <a:t>hát</a:t>
            </a:r>
            <a:r>
              <a:rPr lang="en-US" sz="2400" kern="0" dirty="0">
                <a:solidFill>
                  <a:sysClr val="windowText" lastClr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en-US" sz="2400" kern="0" dirty="0" err="1">
                <a:solidFill>
                  <a:sysClr val="windowText" lastClr="000000"/>
                </a:solidFill>
                <a:latin typeface="Times New Roman"/>
                <a:ea typeface="Arial"/>
                <a:cs typeface="Times New Roman"/>
              </a:rPr>
              <a:t>về</a:t>
            </a:r>
            <a:r>
              <a:rPr lang="en-US" sz="2400" kern="0" dirty="0">
                <a:solidFill>
                  <a:sysClr val="windowText" lastClr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en-US" sz="2400" kern="0" dirty="0" err="1">
                <a:solidFill>
                  <a:sysClr val="windowText" lastClr="000000"/>
                </a:solidFill>
                <a:latin typeface="Times New Roman"/>
                <a:ea typeface="Arial"/>
                <a:cs typeface="Times New Roman"/>
              </a:rPr>
              <a:t>bài</a:t>
            </a:r>
            <a:r>
              <a:rPr lang="en-US" sz="2400" kern="0" dirty="0">
                <a:solidFill>
                  <a:sysClr val="windowText" lastClr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en-US" sz="2400" kern="0" dirty="0" err="1" smtClean="0">
                <a:solidFill>
                  <a:sysClr val="windowText" lastClr="000000"/>
                </a:solidFill>
                <a:latin typeface="Times New Roman"/>
                <a:ea typeface="Arial"/>
                <a:cs typeface="Times New Roman"/>
              </a:rPr>
              <a:t>học</a:t>
            </a:r>
            <a:r>
              <a:rPr lang="vi-VN" sz="2400" kern="0" dirty="0" smtClean="0">
                <a:solidFill>
                  <a:sysClr val="windowText" lastClr="000000"/>
                </a:solidFill>
                <a:latin typeface="Times New Roman"/>
                <a:ea typeface="Arial"/>
                <a:cs typeface="Times New Roman"/>
              </a:rPr>
              <a:t>,..</a:t>
            </a:r>
            <a:endParaRPr lang="en-US" sz="2400" kern="0" dirty="0">
              <a:solidFill>
                <a:sysClr val="windowText" lastClr="000000"/>
              </a:solidFill>
              <a:latin typeface="Arial"/>
              <a:ea typeface="Arial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94605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5" grpId="0" animBg="1"/>
      <p:bldP spid="11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Picture 35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 flipH="1">
            <a:off x="-425392" y="4586031"/>
            <a:ext cx="2827791" cy="2115364"/>
          </a:xfrm>
          <a:prstGeom prst="rect">
            <a:avLst/>
          </a:prstGeom>
          <a:noFill/>
        </p:spPr>
      </p:pic>
      <p:sp>
        <p:nvSpPr>
          <p:cNvPr id="1048610" name="Hộp Văn bản 2"/>
          <p:cNvSpPr txBox="1"/>
          <p:nvPr/>
        </p:nvSpPr>
        <p:spPr>
          <a:xfrm>
            <a:off x="391775" y="89374"/>
            <a:ext cx="4503351" cy="731335"/>
          </a:xfrm>
          <a:prstGeom prst="rect">
            <a:avLst/>
          </a:prstGeom>
          <a:solidFill>
            <a:srgbClr val="0E873A"/>
          </a:solidFill>
        </p:spPr>
        <p:txBody>
          <a:bodyPr wrap="square" lIns="145143" tIns="72571" rIns="145143" bIns="72571" rtlCol="0">
            <a:spAutoFit/>
          </a:bodyPr>
          <a:lstStyle/>
          <a:p>
            <a:endParaRPr lang="en-US" sz="3800" dirty="0"/>
          </a:p>
        </p:txBody>
      </p:sp>
      <p:sp>
        <p:nvSpPr>
          <p:cNvPr id="1048611" name="Round Same Side Corner Rectangle 18"/>
          <p:cNvSpPr/>
          <p:nvPr/>
        </p:nvSpPr>
        <p:spPr>
          <a:xfrm rot="5400000">
            <a:off x="6723694" y="-931143"/>
            <a:ext cx="856445" cy="6439990"/>
          </a:xfrm>
          <a:prstGeom prst="round2SameRect">
            <a:avLst>
              <a:gd name="adj1" fmla="val 23321"/>
              <a:gd name="adj2" fmla="val 0"/>
            </a:avLst>
          </a:prstGeom>
          <a:solidFill>
            <a:schemeClr val="accent6">
              <a:lumMod val="60000"/>
              <a:lumOff val="40000"/>
            </a:schemeClr>
          </a:solidFill>
          <a:ln w="3175">
            <a:noFill/>
          </a:ln>
          <a:effectLst>
            <a:outerShdw blurRad="50800" dist="381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143" tIns="72571" rIns="145143" bIns="72571" anchor="ctr"/>
          <a:lstStyle/>
          <a:p>
            <a:pPr algn="ctr"/>
            <a:endParaRPr lang="en-US" sz="1200" dirty="0"/>
          </a:p>
        </p:txBody>
      </p:sp>
      <p:sp>
        <p:nvSpPr>
          <p:cNvPr id="1048612" name="Round Same Side Corner Rectangle 19"/>
          <p:cNvSpPr/>
          <p:nvPr/>
        </p:nvSpPr>
        <p:spPr>
          <a:xfrm rot="16200000" flipH="1">
            <a:off x="2708563" y="1763972"/>
            <a:ext cx="849085" cy="1004889"/>
          </a:xfrm>
          <a:prstGeom prst="round2SameRect">
            <a:avLst>
              <a:gd name="adj1" fmla="val 34679"/>
              <a:gd name="adj2" fmla="val 0"/>
            </a:avLst>
          </a:prstGeom>
          <a:solidFill>
            <a:schemeClr val="accent6">
              <a:lumMod val="60000"/>
              <a:lumOff val="40000"/>
            </a:schemeClr>
          </a:solidFill>
          <a:ln w="317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143" tIns="72571" rIns="145143" bIns="72571" anchor="ctr"/>
          <a:lstStyle/>
          <a:p>
            <a:pPr algn="ctr"/>
            <a:endParaRPr lang="en-US" sz="1200" dirty="0"/>
          </a:p>
        </p:txBody>
      </p:sp>
      <p:sp>
        <p:nvSpPr>
          <p:cNvPr id="1048613" name="Round Same Side Corner Rectangle 22"/>
          <p:cNvSpPr/>
          <p:nvPr/>
        </p:nvSpPr>
        <p:spPr>
          <a:xfrm rot="5400000">
            <a:off x="6800633" y="55275"/>
            <a:ext cx="741759" cy="6400799"/>
          </a:xfrm>
          <a:prstGeom prst="round2SameRect">
            <a:avLst>
              <a:gd name="adj1" fmla="val 23321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  <a:ln w="3175">
            <a:noFill/>
          </a:ln>
          <a:effectLst>
            <a:outerShdw blurRad="50800" dist="381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143" tIns="72571" rIns="145143" bIns="72571" anchor="ctr"/>
          <a:lstStyle/>
          <a:p>
            <a:pPr algn="ctr"/>
            <a:endParaRPr lang="en-US" sz="1200" dirty="0"/>
          </a:p>
        </p:txBody>
      </p:sp>
      <p:sp>
        <p:nvSpPr>
          <p:cNvPr id="1048614" name="Round Same Side Corner Rectangle 23"/>
          <p:cNvSpPr/>
          <p:nvPr/>
        </p:nvSpPr>
        <p:spPr>
          <a:xfrm rot="16200000" flipH="1">
            <a:off x="2754256" y="2762160"/>
            <a:ext cx="741759" cy="1004889"/>
          </a:xfrm>
          <a:prstGeom prst="round2SameRect">
            <a:avLst>
              <a:gd name="adj1" fmla="val 34679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  <a:ln w="317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143" tIns="72571" rIns="145143" bIns="72571" anchor="ctr"/>
          <a:lstStyle/>
          <a:p>
            <a:pPr algn="ctr"/>
            <a:endParaRPr lang="en-US" sz="1200" dirty="0"/>
          </a:p>
        </p:txBody>
      </p:sp>
      <p:sp>
        <p:nvSpPr>
          <p:cNvPr id="1048615" name="Round Same Side Corner Rectangle 24"/>
          <p:cNvSpPr/>
          <p:nvPr/>
        </p:nvSpPr>
        <p:spPr>
          <a:xfrm rot="5400000">
            <a:off x="6762041" y="1019578"/>
            <a:ext cx="740569" cy="6348548"/>
          </a:xfrm>
          <a:prstGeom prst="round2SameRect">
            <a:avLst>
              <a:gd name="adj1" fmla="val 23321"/>
              <a:gd name="adj2" fmla="val 0"/>
            </a:avLst>
          </a:prstGeom>
          <a:solidFill>
            <a:schemeClr val="accent2">
              <a:lumMod val="60000"/>
              <a:lumOff val="40000"/>
            </a:schemeClr>
          </a:solidFill>
          <a:ln w="3175">
            <a:noFill/>
          </a:ln>
          <a:effectLst>
            <a:outerShdw blurRad="50800" dist="381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143" tIns="72571" rIns="145143" bIns="72571" anchor="ctr"/>
          <a:lstStyle/>
          <a:p>
            <a:pPr algn="ctr"/>
            <a:endParaRPr lang="en-US" sz="1200" dirty="0"/>
          </a:p>
        </p:txBody>
      </p:sp>
      <p:sp>
        <p:nvSpPr>
          <p:cNvPr id="1048616" name="Round Same Side Corner Rectangle 26"/>
          <p:cNvSpPr/>
          <p:nvPr/>
        </p:nvSpPr>
        <p:spPr>
          <a:xfrm rot="16200000" flipH="1">
            <a:off x="2723619" y="3691406"/>
            <a:ext cx="740569" cy="1004889"/>
          </a:xfrm>
          <a:prstGeom prst="round2SameRect">
            <a:avLst>
              <a:gd name="adj1" fmla="val 34679"/>
              <a:gd name="adj2" fmla="val 0"/>
            </a:avLst>
          </a:prstGeom>
          <a:solidFill>
            <a:schemeClr val="accent2">
              <a:lumMod val="60000"/>
              <a:lumOff val="40000"/>
            </a:schemeClr>
          </a:solidFill>
          <a:ln w="317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143" tIns="72571" rIns="145143" bIns="72571" anchor="ctr"/>
          <a:lstStyle/>
          <a:p>
            <a:pPr algn="ctr"/>
            <a:endParaRPr lang="en-US" sz="1200" dirty="0"/>
          </a:p>
        </p:txBody>
      </p:sp>
      <p:sp>
        <p:nvSpPr>
          <p:cNvPr id="1048617" name="Round Same Side Corner Rectangle 27"/>
          <p:cNvSpPr/>
          <p:nvPr/>
        </p:nvSpPr>
        <p:spPr>
          <a:xfrm rot="5400000">
            <a:off x="6884129" y="1920244"/>
            <a:ext cx="666207" cy="6518365"/>
          </a:xfrm>
          <a:prstGeom prst="round2SameRect">
            <a:avLst>
              <a:gd name="adj1" fmla="val 23321"/>
              <a:gd name="adj2" fmla="val 0"/>
            </a:avLst>
          </a:prstGeom>
          <a:gradFill flip="none" rotWithShape="1">
            <a:gsLst>
              <a:gs pos="0">
                <a:schemeClr val="accent1"/>
              </a:gs>
              <a:gs pos="99000">
                <a:schemeClr val="accent1">
                  <a:lumMod val="75000"/>
                </a:schemeClr>
              </a:gs>
            </a:gsLst>
            <a:lin ang="5400000" scaled="1"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143" tIns="72571" rIns="145143" bIns="72571" anchor="ctr"/>
          <a:lstStyle/>
          <a:p>
            <a:pPr algn="ctr"/>
            <a:endParaRPr lang="en-US" sz="1200" dirty="0"/>
          </a:p>
        </p:txBody>
      </p:sp>
      <p:sp>
        <p:nvSpPr>
          <p:cNvPr id="1048618" name="Round Same Side Corner Rectangle 28"/>
          <p:cNvSpPr/>
          <p:nvPr/>
        </p:nvSpPr>
        <p:spPr>
          <a:xfrm rot="16200000" flipH="1">
            <a:off x="2778370" y="4790051"/>
            <a:ext cx="679269" cy="974703"/>
          </a:xfrm>
          <a:prstGeom prst="round2SameRect">
            <a:avLst>
              <a:gd name="adj1" fmla="val 34679"/>
              <a:gd name="adj2" fmla="val 0"/>
            </a:avLst>
          </a:prstGeom>
          <a:gradFill flip="none" rotWithShape="1">
            <a:gsLst>
              <a:gs pos="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16200000" scaled="1"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143" tIns="72571" rIns="145143" bIns="72571" anchor="ctr"/>
          <a:lstStyle/>
          <a:p>
            <a:pPr algn="ctr"/>
            <a:endParaRPr lang="en-US" sz="1200" dirty="0"/>
          </a:p>
        </p:txBody>
      </p:sp>
      <p:sp>
        <p:nvSpPr>
          <p:cNvPr id="1048619" name="TextBox 8"/>
          <p:cNvSpPr txBox="1">
            <a:spLocks noChangeArrowheads="1"/>
          </p:cNvSpPr>
          <p:nvPr/>
        </p:nvSpPr>
        <p:spPr bwMode="auto">
          <a:xfrm>
            <a:off x="2845332" y="1977721"/>
            <a:ext cx="523953" cy="700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45143" tIns="72571" rIns="145143" bIns="72571" anchor="ctr">
            <a:sp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048620" name="TextBox 33"/>
          <p:cNvSpPr txBox="1">
            <a:spLocks noChangeArrowheads="1"/>
          </p:cNvSpPr>
          <p:nvPr/>
        </p:nvSpPr>
        <p:spPr bwMode="auto">
          <a:xfrm>
            <a:off x="2858396" y="2919369"/>
            <a:ext cx="523953" cy="700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45143" tIns="72571" rIns="145143" bIns="72571" anchor="ctr">
            <a:sp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048621" name="TextBox 34"/>
          <p:cNvSpPr txBox="1">
            <a:spLocks noChangeArrowheads="1"/>
          </p:cNvSpPr>
          <p:nvPr/>
        </p:nvSpPr>
        <p:spPr bwMode="auto">
          <a:xfrm>
            <a:off x="2847703" y="3810020"/>
            <a:ext cx="457200" cy="700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5143" tIns="72571" rIns="145143" bIns="72571" anchor="ctr">
            <a:sp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048622" name="TextBox 35"/>
          <p:cNvSpPr txBox="1">
            <a:spLocks noChangeArrowheads="1"/>
          </p:cNvSpPr>
          <p:nvPr/>
        </p:nvSpPr>
        <p:spPr bwMode="auto">
          <a:xfrm>
            <a:off x="2821748" y="4868472"/>
            <a:ext cx="523953" cy="700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45143" tIns="72571" rIns="145143" bIns="72571" anchor="ctr">
            <a:sp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048623" name="Rectangle 32"/>
          <p:cNvSpPr>
            <a:spLocks noChangeArrowheads="1"/>
          </p:cNvSpPr>
          <p:nvPr/>
        </p:nvSpPr>
        <p:spPr bwMode="auto">
          <a:xfrm>
            <a:off x="3762103" y="1828799"/>
            <a:ext cx="6126480" cy="1131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5143" tIns="72571" rIns="145143" bIns="72571">
            <a:spAutoFit/>
          </a:bodyPr>
          <a:lstStyle/>
          <a:p>
            <a:pPr algn="ctr"/>
            <a:r>
              <a:rPr lang="vi-VN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 biết được nội dung cơ vản của SGK   Ngữ Văn 6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400" dirty="0"/>
          </a:p>
        </p:txBody>
      </p:sp>
      <p:sp>
        <p:nvSpPr>
          <p:cNvPr id="1048624" name="Rectangle 37"/>
          <p:cNvSpPr>
            <a:spLocks noChangeArrowheads="1"/>
          </p:cNvSpPr>
          <p:nvPr/>
        </p:nvSpPr>
        <p:spPr bwMode="auto">
          <a:xfrm>
            <a:off x="3832413" y="2821581"/>
            <a:ext cx="6787691" cy="1362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5143" tIns="72571" rIns="145143" bIns="72571">
            <a:spAutoFit/>
          </a:bodyPr>
          <a:lstStyle/>
          <a:p>
            <a:pPr algn="ctr"/>
            <a:r>
              <a:rPr lang="vi-VN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 được một số phương pháp học tập môn Ngữ Văn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900" dirty="0"/>
          </a:p>
        </p:txBody>
      </p:sp>
      <p:sp>
        <p:nvSpPr>
          <p:cNvPr id="1048625" name="Title 3"/>
          <p:cNvSpPr txBox="1"/>
          <p:nvPr/>
        </p:nvSpPr>
        <p:spPr>
          <a:xfrm>
            <a:off x="359703" y="770708"/>
            <a:ext cx="3657600" cy="875708"/>
          </a:xfrm>
          <a:prstGeom prst="round2SameRect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rgbClr val="7030A0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0" algn="l"/>
                <a:tab pos="57150" algn="l"/>
              </a:tabLst>
            </a:pPr>
            <a:r>
              <a:rPr kumimoji="0" lang="fr-FR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Yêu</a:t>
            </a:r>
            <a:r>
              <a:rPr kumimoji="0" lang="fr-FR" sz="2800" b="1" i="0" u="none" strike="noStrike" kern="1200" cap="none" spc="0" normalizeH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fr-FR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cầu</a:t>
            </a:r>
            <a:r>
              <a:rPr kumimoji="0" lang="fr-FR" sz="2800" b="1" i="0" u="none" strike="noStrike" kern="1200" cap="none" spc="0" normalizeH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fr-FR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cần</a:t>
            </a:r>
            <a:r>
              <a:rPr kumimoji="0" lang="fr-FR" sz="2800" b="1" i="0" u="none" strike="noStrike" kern="1200" cap="none" spc="0" normalizeH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fr-FR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đạt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048626" name="TextBox 43"/>
          <p:cNvSpPr txBox="1"/>
          <p:nvPr/>
        </p:nvSpPr>
        <p:spPr>
          <a:xfrm>
            <a:off x="4232372" y="3984171"/>
            <a:ext cx="583909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500" dirty="0" smtClean="0">
                <a:latin typeface="+mj-lt"/>
              </a:rPr>
              <a:t>Biết  lập kế hoạch câu lạc bộ đọc sách</a:t>
            </a:r>
            <a:endParaRPr lang="en-US" sz="2500" dirty="0">
              <a:latin typeface="+mj-lt"/>
            </a:endParaRPr>
          </a:p>
        </p:txBody>
      </p:sp>
      <p:sp>
        <p:nvSpPr>
          <p:cNvPr id="1048627" name="TextBox 44"/>
          <p:cNvSpPr txBox="1"/>
          <p:nvPr/>
        </p:nvSpPr>
        <p:spPr>
          <a:xfrm>
            <a:off x="4036428" y="4963886"/>
            <a:ext cx="684493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500" dirty="0" smtClean="0">
                <a:latin typeface="+mj-lt"/>
              </a:rPr>
              <a:t>Có trách nhiệm với việc học tập của bản  thân</a:t>
            </a:r>
            <a:endParaRPr lang="en-US" sz="2500" dirty="0">
              <a:latin typeface="+mj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00" y="0"/>
            <a:ext cx="11074400" cy="1234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mở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đầu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HÒA NHẬP VỚI MÔI TRƯỜNG MỚI</a:t>
            </a:r>
          </a:p>
          <a:p>
            <a:pPr algn="just">
              <a:lnSpc>
                <a:spcPct val="15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en-US" sz="2800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 flipH="1">
            <a:off x="0" y="457200"/>
            <a:ext cx="12192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kern="0" smtClean="0">
              <a:solidFill>
                <a:sysClr val="windowText" lastClr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6400" y="1143005"/>
            <a:ext cx="1168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Times New Roman"/>
              </a:rPr>
              <a:t>CHIA SẺ CẢM NGHĨ VỀ MÔI TRƯỜNG TRUNG HỌC CƠ SỞ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594616"/>
            <a:ext cx="3352800" cy="472184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A.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NÓI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VÀ NGHE</a:t>
            </a:r>
          </a:p>
        </p:txBody>
      </p:sp>
      <p:sp>
        <p:nvSpPr>
          <p:cNvPr id="8" name="Rectangle 7"/>
          <p:cNvSpPr/>
          <p:nvPr/>
        </p:nvSpPr>
        <p:spPr>
          <a:xfrm>
            <a:off x="508000" y="1447804"/>
            <a:ext cx="82238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008000"/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vi-VN" sz="2400" b="1" dirty="0">
                <a:solidFill>
                  <a:srgbClr val="008000"/>
                </a:solidFill>
                <a:latin typeface="Times New Roman"/>
                <a:ea typeface="Times New Roman"/>
                <a:cs typeface="Times New Roman"/>
              </a:rPr>
              <a:t>.</a:t>
            </a:r>
            <a:r>
              <a:rPr lang="en-US" sz="2400" b="1" dirty="0" smtClean="0">
                <a:solidFill>
                  <a:srgbClr val="008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Viết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cảm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nghĩ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về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môi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trường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học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mới</a:t>
            </a:r>
            <a:endParaRPr lang="en-US" sz="2400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989670" y="2634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40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title"/>
          </p:nvPr>
        </p:nvSpPr>
        <p:spPr>
          <a:xfrm>
            <a:off x="2419852" y="255494"/>
            <a:ext cx="6936377" cy="424462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  <a:latin typeface="Times New Rman"/>
                <a:cs typeface="#9Slide03 Arima Madurai" panose="00000500000000000000" pitchFamily="2" charset="-93"/>
              </a:rPr>
              <a:t>Cảm</a:t>
            </a:r>
            <a:r>
              <a:rPr lang="en-US" sz="2400" b="1" dirty="0" smtClean="0">
                <a:solidFill>
                  <a:schemeClr val="bg1"/>
                </a:solidFill>
                <a:latin typeface="Times New Rman"/>
                <a:cs typeface="#9Slide03 Arima Madurai" panose="00000500000000000000" pitchFamily="2" charset="-93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man"/>
                <a:cs typeface="#9Slide03 Arima Madurai" panose="00000500000000000000" pitchFamily="2" charset="-93"/>
              </a:rPr>
              <a:t>nghĩ</a:t>
            </a:r>
            <a:r>
              <a:rPr lang="en-US" sz="2400" b="1" dirty="0" smtClean="0">
                <a:solidFill>
                  <a:schemeClr val="bg1"/>
                </a:solidFill>
                <a:latin typeface="Times New Rman"/>
                <a:cs typeface="#9Slide03 Arima Madurai" panose="00000500000000000000" pitchFamily="2" charset="-93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man"/>
                <a:cs typeface="#9Slide03 Arima Madurai" panose="00000500000000000000" pitchFamily="2" charset="-93"/>
              </a:rPr>
              <a:t>về</a:t>
            </a:r>
            <a:r>
              <a:rPr lang="en-US" sz="2400" b="1" dirty="0" smtClean="0">
                <a:solidFill>
                  <a:schemeClr val="bg1"/>
                </a:solidFill>
                <a:latin typeface="Times New Rman"/>
                <a:cs typeface="#9Slide03 Arima Madurai" panose="00000500000000000000" pitchFamily="2" charset="-93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man"/>
                <a:cs typeface="#9Slide03 Arima Madurai" panose="00000500000000000000" pitchFamily="2" charset="-93"/>
              </a:rPr>
              <a:t>môi</a:t>
            </a:r>
            <a:r>
              <a:rPr lang="en-US" sz="2400" b="1" dirty="0" smtClean="0">
                <a:solidFill>
                  <a:schemeClr val="bg1"/>
                </a:solidFill>
                <a:latin typeface="Times New Rman"/>
                <a:cs typeface="#9Slide03 Arima Madurai" panose="00000500000000000000" pitchFamily="2" charset="-93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man"/>
                <a:cs typeface="#9Slide03 Arima Madurai" panose="00000500000000000000" pitchFamily="2" charset="-93"/>
              </a:rPr>
              <a:t>trường</a:t>
            </a:r>
            <a:r>
              <a:rPr lang="en-US" sz="2400" b="1" dirty="0" smtClean="0">
                <a:solidFill>
                  <a:schemeClr val="bg1"/>
                </a:solidFill>
                <a:latin typeface="Times New Rman"/>
                <a:cs typeface="#9Slide03 Arima Madurai" panose="00000500000000000000" pitchFamily="2" charset="-93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man"/>
                <a:cs typeface="#9Slide03 Arima Madurai" panose="00000500000000000000" pitchFamily="2" charset="-93"/>
              </a:rPr>
              <a:t>học</a:t>
            </a:r>
            <a:r>
              <a:rPr lang="en-US" sz="2400" b="1" dirty="0" smtClean="0">
                <a:solidFill>
                  <a:schemeClr val="bg1"/>
                </a:solidFill>
                <a:latin typeface="Times New Rman"/>
                <a:cs typeface="#9Slide03 Arima Madurai" panose="00000500000000000000" pitchFamily="2" charset="-93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man"/>
                <a:cs typeface="#9Slide03 Arima Madurai" panose="00000500000000000000" pitchFamily="2" charset="-93"/>
              </a:rPr>
              <a:t>tập</a:t>
            </a:r>
            <a:r>
              <a:rPr lang="en-US" sz="2400" b="1" dirty="0" smtClean="0">
                <a:solidFill>
                  <a:schemeClr val="bg1"/>
                </a:solidFill>
                <a:latin typeface="Times New Rman"/>
                <a:cs typeface="#9Slide03 Arima Madurai" panose="00000500000000000000" pitchFamily="2" charset="-93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man"/>
                <a:cs typeface="#9Slide03 Arima Madurai" panose="00000500000000000000" pitchFamily="2" charset="-93"/>
              </a:rPr>
              <a:t>mới</a:t>
            </a:r>
            <a:endParaRPr lang="en-US" sz="2400" b="1" dirty="0">
              <a:solidFill>
                <a:schemeClr val="bg1"/>
              </a:solidFill>
              <a:latin typeface="Times New Rman"/>
              <a:cs typeface="#9Slide03 Arima Madurai" panose="00000500000000000000" pitchFamily="2" charset="-93"/>
            </a:endParaRPr>
          </a:p>
        </p:txBody>
      </p:sp>
      <p:sp>
        <p:nvSpPr>
          <p:cNvPr id="1048600" name="Notched Right Arrow 13"/>
          <p:cNvSpPr/>
          <p:nvPr/>
        </p:nvSpPr>
        <p:spPr>
          <a:xfrm>
            <a:off x="282394" y="834792"/>
            <a:ext cx="1854927" cy="1371600"/>
          </a:xfrm>
          <a:prstGeom prst="notched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Times New Rman"/>
              </a:rPr>
              <a:t>Cảm</a:t>
            </a:r>
            <a:r>
              <a:rPr lang="en-US" sz="2400" dirty="0" smtClean="0">
                <a:latin typeface="Times New Rman"/>
              </a:rPr>
              <a:t> </a:t>
            </a:r>
            <a:r>
              <a:rPr lang="en-US" sz="2400" dirty="0" err="1" smtClean="0">
                <a:latin typeface="Times New Rman"/>
              </a:rPr>
              <a:t>xúc</a:t>
            </a:r>
            <a:endParaRPr lang="en-US" sz="2400" dirty="0">
              <a:latin typeface="Times New Rman"/>
            </a:endParaRPr>
          </a:p>
        </p:txBody>
      </p:sp>
      <p:sp>
        <p:nvSpPr>
          <p:cNvPr id="1048601" name="Rectangle 14"/>
          <p:cNvSpPr/>
          <p:nvPr/>
        </p:nvSpPr>
        <p:spPr>
          <a:xfrm>
            <a:off x="2132409" y="1110666"/>
            <a:ext cx="4585063" cy="94052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347345" algn="l"/>
              </a:tabLst>
            </a:pPr>
            <a:r>
              <a:rPr lang="en-US" sz="2400" dirty="0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en-US" sz="2400" dirty="0" err="1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Háo</a:t>
            </a:r>
            <a:r>
              <a:rPr lang="en-US" sz="2400" dirty="0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hức</a:t>
            </a:r>
            <a:r>
              <a:rPr lang="en-US" sz="2400" dirty="0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. </a:t>
            </a:r>
            <a:r>
              <a:rPr lang="en-US" sz="2400" dirty="0" err="1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Nôn</a:t>
            </a:r>
            <a:r>
              <a:rPr lang="en-US" sz="2400" dirty="0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nao</a:t>
            </a:r>
            <a:r>
              <a:rPr lang="en-US" sz="2400" dirty="0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, lo </a:t>
            </a:r>
            <a:r>
              <a:rPr lang="en-US" sz="2400" dirty="0" err="1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lắng</a:t>
            </a:r>
            <a:r>
              <a:rPr lang="en-US" sz="2400" dirty="0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. </a:t>
            </a:r>
            <a:r>
              <a:rPr lang="en-US" sz="2400" dirty="0" err="1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Tự</a:t>
            </a:r>
            <a:r>
              <a:rPr lang="en-US" sz="2400" dirty="0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 tin, </a:t>
            </a:r>
            <a:r>
              <a:rPr lang="en-US" sz="2400" dirty="0" err="1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tự</a:t>
            </a:r>
            <a:r>
              <a:rPr lang="en-US" sz="2400" dirty="0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hào</a:t>
            </a:r>
            <a:r>
              <a:rPr lang="en-US" sz="2400" dirty="0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…..</a:t>
            </a:r>
            <a:endParaRPr lang="en-US" sz="2400" dirty="0">
              <a:solidFill>
                <a:srgbClr val="FFFF00"/>
              </a:solidFill>
              <a:ea typeface="Calibri"/>
              <a:cs typeface="Times New Roman"/>
            </a:endParaRPr>
          </a:p>
        </p:txBody>
      </p:sp>
      <p:sp>
        <p:nvSpPr>
          <p:cNvPr id="1048602" name="Notched Right Arrow 15"/>
          <p:cNvSpPr/>
          <p:nvPr/>
        </p:nvSpPr>
        <p:spPr>
          <a:xfrm>
            <a:off x="5" y="2632340"/>
            <a:ext cx="2090057" cy="1463040"/>
          </a:xfrm>
          <a:prstGeom prst="notchedRightArrow">
            <a:avLst>
              <a:gd name="adj1" fmla="val 50000"/>
              <a:gd name="adj2" fmla="val 51562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Times New Rman"/>
              </a:rPr>
              <a:t>Thuận</a:t>
            </a:r>
            <a:r>
              <a:rPr lang="en-US" sz="2400" dirty="0" smtClean="0">
                <a:latin typeface="Times New Rman"/>
              </a:rPr>
              <a:t> </a:t>
            </a:r>
            <a:r>
              <a:rPr lang="en-US" sz="2400" dirty="0" err="1" smtClean="0">
                <a:latin typeface="Times New Rman"/>
              </a:rPr>
              <a:t>lợi</a:t>
            </a:r>
            <a:endParaRPr lang="en-US" sz="2400" dirty="0">
              <a:latin typeface="Times New Rman"/>
            </a:endParaRPr>
          </a:p>
        </p:txBody>
      </p:sp>
      <p:sp>
        <p:nvSpPr>
          <p:cNvPr id="1048603" name="Rectangle 16"/>
          <p:cNvSpPr/>
          <p:nvPr/>
        </p:nvSpPr>
        <p:spPr>
          <a:xfrm>
            <a:off x="2123100" y="2357853"/>
            <a:ext cx="4506685" cy="190717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 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US" sz="2400" dirty="0" smtClean="0">
              <a:solidFill>
                <a:srgbClr val="FFFF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US" sz="2400" dirty="0" smtClean="0">
              <a:solidFill>
                <a:srgbClr val="FFFF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en-US" sz="2400" dirty="0" err="1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Học</a:t>
            </a:r>
            <a:r>
              <a:rPr lang="en-US" sz="2400" dirty="0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tập</a:t>
            </a:r>
            <a:r>
              <a:rPr lang="en-US" sz="2400" dirty="0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linh</a:t>
            </a:r>
            <a:r>
              <a:rPr lang="en-US" sz="2400" dirty="0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hoạt</a:t>
            </a:r>
            <a:endParaRPr lang="en-US" sz="2400" dirty="0" smtClean="0">
              <a:solidFill>
                <a:srgbClr val="FFFF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fr-FR" sz="2400" dirty="0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fr-FR" sz="2400" dirty="0" err="1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Cơ</a:t>
            </a:r>
            <a:r>
              <a:rPr lang="fr-FR" sz="2400" dirty="0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sở</a:t>
            </a:r>
            <a:r>
              <a:rPr lang="fr-FR" sz="2400" dirty="0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vật</a:t>
            </a:r>
            <a:r>
              <a:rPr lang="fr-FR" sz="2400" dirty="0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chất</a:t>
            </a:r>
            <a:r>
              <a:rPr lang="fr-FR" sz="2400" dirty="0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khang</a:t>
            </a:r>
            <a:r>
              <a:rPr lang="fr-FR" sz="2400" dirty="0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trang</a:t>
            </a:r>
            <a:endParaRPr lang="fr-FR" sz="2400" dirty="0" smtClean="0">
              <a:solidFill>
                <a:srgbClr val="FFFF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fr-FR" sz="2400" dirty="0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fr-FR" sz="2400" dirty="0" err="1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Bạn</a:t>
            </a:r>
            <a:r>
              <a:rPr lang="fr-FR" sz="2400" dirty="0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bè</a:t>
            </a:r>
            <a:r>
              <a:rPr lang="fr-FR" sz="2400" dirty="0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hòa</a:t>
            </a:r>
            <a:r>
              <a:rPr lang="fr-FR" sz="2400" dirty="0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đồng</a:t>
            </a:r>
            <a:endParaRPr lang="fr-FR" sz="2400" dirty="0" smtClean="0">
              <a:solidFill>
                <a:srgbClr val="FFFF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fr-FR" sz="2400" dirty="0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-</a:t>
            </a:r>
            <a:r>
              <a:rPr lang="fr-FR" sz="2400" dirty="0" err="1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Thầy</a:t>
            </a:r>
            <a:r>
              <a:rPr lang="fr-FR" sz="2400" dirty="0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cô</a:t>
            </a:r>
            <a:r>
              <a:rPr lang="fr-FR" sz="2400" dirty="0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tận</a:t>
            </a:r>
            <a:r>
              <a:rPr lang="fr-FR" sz="2400" dirty="0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tình</a:t>
            </a:r>
            <a:r>
              <a:rPr lang="fr-FR" sz="2400" dirty="0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, chu </a:t>
            </a:r>
            <a:r>
              <a:rPr lang="fr-FR" sz="2400" dirty="0" err="1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đáo</a:t>
            </a:r>
            <a:endParaRPr lang="fr-FR" sz="2400" dirty="0" smtClean="0">
              <a:solidFill>
                <a:srgbClr val="FFFF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endParaRPr lang="en-US" sz="2400" dirty="0" smtClean="0">
              <a:solidFill>
                <a:srgbClr val="FFFF00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endParaRPr lang="en-US" sz="2400" dirty="0" smtClean="0">
              <a:solidFill>
                <a:srgbClr val="FFFF00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US" sz="2400" dirty="0">
              <a:solidFill>
                <a:srgbClr val="FFFF00"/>
              </a:solidFill>
              <a:ea typeface="Calibri"/>
              <a:cs typeface="Times New Roman"/>
            </a:endParaRPr>
          </a:p>
        </p:txBody>
      </p:sp>
      <p:sp>
        <p:nvSpPr>
          <p:cNvPr id="1048604" name="Notched Right Arrow 19"/>
          <p:cNvSpPr/>
          <p:nvPr/>
        </p:nvSpPr>
        <p:spPr>
          <a:xfrm>
            <a:off x="255499" y="4702501"/>
            <a:ext cx="1842247" cy="1371600"/>
          </a:xfrm>
          <a:prstGeom prst="notched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Times New Rman"/>
              </a:rPr>
              <a:t>Khó</a:t>
            </a:r>
            <a:r>
              <a:rPr lang="en-US" sz="2400" dirty="0" smtClean="0">
                <a:latin typeface="Times New Rman"/>
              </a:rPr>
              <a:t> </a:t>
            </a:r>
            <a:r>
              <a:rPr lang="en-US" sz="2400" dirty="0" err="1" smtClean="0">
                <a:latin typeface="Times New Rman"/>
              </a:rPr>
              <a:t>khăn</a:t>
            </a:r>
            <a:endParaRPr lang="en-US" sz="2400" dirty="0">
              <a:latin typeface="Times New Rman"/>
            </a:endParaRPr>
          </a:p>
        </p:txBody>
      </p:sp>
      <p:sp>
        <p:nvSpPr>
          <p:cNvPr id="1048605" name="Rectangle 20"/>
          <p:cNvSpPr/>
          <p:nvPr/>
        </p:nvSpPr>
        <p:spPr>
          <a:xfrm>
            <a:off x="2084298" y="4646920"/>
            <a:ext cx="4598127" cy="16851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fr-FR" sz="2400" dirty="0" smtClean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fr-FR" sz="2400" dirty="0" smtClean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fr-FR" sz="2400" dirty="0" smtClean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fr-FR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Chưa</a:t>
            </a:r>
            <a:r>
              <a:rPr lang="fr-FR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thích</a:t>
            </a:r>
            <a:r>
              <a:rPr lang="fr-FR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nghi</a:t>
            </a:r>
            <a:r>
              <a:rPr lang="fr-FR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với</a:t>
            </a:r>
            <a:r>
              <a:rPr lang="fr-FR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phương</a:t>
            </a:r>
            <a:r>
              <a:rPr lang="fr-FR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pháp</a:t>
            </a:r>
            <a:r>
              <a:rPr lang="fr-FR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học</a:t>
            </a:r>
            <a:r>
              <a:rPr lang="fr-FR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tập</a:t>
            </a:r>
            <a:r>
              <a:rPr lang="fr-FR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mới</a:t>
            </a:r>
            <a:r>
              <a:rPr lang="fr-FR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</a:pPr>
            <a:r>
              <a:rPr lang="en-US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en-US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Chưa</a:t>
            </a:r>
            <a:r>
              <a:rPr lang="en-US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làm</a:t>
            </a:r>
            <a:r>
              <a:rPr lang="en-US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quen</a:t>
            </a:r>
            <a:r>
              <a:rPr lang="en-US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hết</a:t>
            </a:r>
            <a:r>
              <a:rPr lang="en-US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với</a:t>
            </a:r>
            <a:r>
              <a:rPr lang="en-US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các</a:t>
            </a:r>
            <a:r>
              <a:rPr lang="en-US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bạn</a:t>
            </a:r>
            <a:endParaRPr lang="en-US" sz="2400" dirty="0" smtClean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en-US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en-US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Chưa</a:t>
            </a:r>
            <a:r>
              <a:rPr lang="en-US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làm</a:t>
            </a:r>
            <a:r>
              <a:rPr lang="en-US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quen</a:t>
            </a:r>
            <a:r>
              <a:rPr lang="en-US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hết</a:t>
            </a:r>
            <a:r>
              <a:rPr lang="en-US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với</a:t>
            </a:r>
            <a:r>
              <a:rPr lang="en-US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các</a:t>
            </a:r>
            <a:r>
              <a:rPr lang="en-US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thầy</a:t>
            </a:r>
            <a:r>
              <a:rPr lang="en-US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cô</a:t>
            </a:r>
            <a:endParaRPr lang="en-US" sz="2400" dirty="0" smtClean="0">
              <a:solidFill>
                <a:srgbClr val="0070C0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endParaRPr lang="en-US" sz="2400" dirty="0" smtClean="0">
              <a:solidFill>
                <a:srgbClr val="0070C0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fr-FR" sz="2400" dirty="0" smtClean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US" sz="2400" dirty="0">
              <a:solidFill>
                <a:srgbClr val="0070C0"/>
              </a:solidFill>
              <a:ea typeface="Calibri"/>
              <a:cs typeface="Times New Roman"/>
            </a:endParaRPr>
          </a:p>
        </p:txBody>
      </p:sp>
      <p:sp>
        <p:nvSpPr>
          <p:cNvPr id="1048606" name="Notched Right Arrow 24"/>
          <p:cNvSpPr/>
          <p:nvPr/>
        </p:nvSpPr>
        <p:spPr>
          <a:xfrm>
            <a:off x="8112376" y="1426586"/>
            <a:ext cx="2090057" cy="1463040"/>
          </a:xfrm>
          <a:prstGeom prst="notchedRightArrow">
            <a:avLst>
              <a:gd name="adj1" fmla="val 50000"/>
              <a:gd name="adj2" fmla="val 51562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Times New Rman"/>
              </a:rPr>
              <a:t>Nguyện</a:t>
            </a:r>
            <a:r>
              <a:rPr lang="en-US" sz="2400" dirty="0" smtClean="0">
                <a:latin typeface="Times New Rman"/>
              </a:rPr>
              <a:t> </a:t>
            </a:r>
            <a:r>
              <a:rPr lang="en-US" sz="2400" dirty="0" err="1" smtClean="0">
                <a:latin typeface="Times New Rman"/>
              </a:rPr>
              <a:t>vọng</a:t>
            </a:r>
            <a:endParaRPr lang="en-US" sz="2400" dirty="0">
              <a:latin typeface="Times New Rman"/>
            </a:endParaRPr>
          </a:p>
        </p:txBody>
      </p:sp>
      <p:sp>
        <p:nvSpPr>
          <p:cNvPr id="1048607" name="Rectangle 25"/>
          <p:cNvSpPr/>
          <p:nvPr/>
        </p:nvSpPr>
        <p:spPr>
          <a:xfrm>
            <a:off x="7342098" y="3133164"/>
            <a:ext cx="4141695" cy="18960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0"/>
              </a:spcAft>
              <a:buFontTx/>
              <a:buChar char="-"/>
              <a:tabLst>
                <a:tab pos="347345" algn="l"/>
              </a:tabLst>
            </a:pPr>
            <a:r>
              <a:rPr lang="en-US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Học</a:t>
            </a:r>
            <a:r>
              <a:rPr lang="en-US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được</a:t>
            </a:r>
            <a:r>
              <a:rPr lang="en-US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nhiều</a:t>
            </a:r>
            <a:r>
              <a:rPr lang="en-US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điều</a:t>
            </a:r>
            <a:r>
              <a:rPr lang="en-US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mới</a:t>
            </a:r>
            <a:r>
              <a:rPr lang="en-US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Tx/>
              <a:buChar char="-"/>
              <a:tabLst>
                <a:tab pos="347345" algn="l"/>
              </a:tabLst>
            </a:pPr>
            <a:r>
              <a:rPr lang="en-US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Phát</a:t>
            </a:r>
            <a:r>
              <a:rPr lang="en-US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triển</a:t>
            </a:r>
            <a:r>
              <a:rPr lang="en-US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kĩ</a:t>
            </a:r>
            <a:r>
              <a:rPr lang="en-US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năng</a:t>
            </a:r>
            <a:r>
              <a:rPr lang="en-US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Tx/>
              <a:buChar char="-"/>
              <a:tabLst>
                <a:tab pos="347345" algn="l"/>
              </a:tabLst>
            </a:pPr>
            <a:r>
              <a:rPr lang="en-US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Hòa</a:t>
            </a:r>
            <a:r>
              <a:rPr lang="en-US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đồng</a:t>
            </a:r>
            <a:r>
              <a:rPr lang="en-US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với</a:t>
            </a:r>
            <a:r>
              <a:rPr lang="en-US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bạn</a:t>
            </a:r>
            <a:r>
              <a:rPr lang="en-US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bè</a:t>
            </a:r>
            <a:endParaRPr lang="en-US" sz="2400" dirty="0">
              <a:solidFill>
                <a:srgbClr val="0070C0"/>
              </a:solidFill>
              <a:ea typeface="Calibri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8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48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48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48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48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4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48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00" grpId="0" animBg="1"/>
      <p:bldP spid="1048601" grpId="0" animBg="1"/>
      <p:bldP spid="1048602" grpId="0" animBg="1"/>
      <p:bldP spid="1048603" grpId="0" animBg="1"/>
      <p:bldP spid="1048604" grpId="0" animBg="1"/>
      <p:bldP spid="1048605" grpId="0" animBg="1"/>
      <p:bldP spid="1048606" grpId="0" animBg="1"/>
      <p:bldP spid="104860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00" y="-13252"/>
            <a:ext cx="11074400" cy="1234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mở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đầu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HÒA NHẬP VỚI MÔI TRƯỜNG MỚI</a:t>
            </a:r>
          </a:p>
          <a:p>
            <a:pPr algn="just">
              <a:lnSpc>
                <a:spcPct val="15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en-US" sz="2800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 flipH="1">
            <a:off x="0" y="457200"/>
            <a:ext cx="12192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kern="0" smtClean="0">
              <a:solidFill>
                <a:sysClr val="windowText" lastClr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6400" y="969898"/>
            <a:ext cx="1168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Times New Roman"/>
              </a:rPr>
              <a:t>CHIA SẺ CẢM NGHĨ VỀ MÔI TRƯỜNG TRUNG HỌC CƠ SỞ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554275"/>
            <a:ext cx="3352800" cy="472184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A.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NÓI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VÀ NGHE</a:t>
            </a:r>
          </a:p>
        </p:txBody>
      </p:sp>
      <p:sp>
        <p:nvSpPr>
          <p:cNvPr id="8" name="Rectangle 7"/>
          <p:cNvSpPr/>
          <p:nvPr/>
        </p:nvSpPr>
        <p:spPr>
          <a:xfrm>
            <a:off x="508000" y="1220909"/>
            <a:ext cx="82238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008000"/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vi-VN" sz="2400" b="1" dirty="0" smtClean="0">
                <a:solidFill>
                  <a:srgbClr val="008000"/>
                </a:solidFill>
                <a:latin typeface="Times New Roman"/>
                <a:ea typeface="Times New Roman"/>
                <a:cs typeface="Times New Roman"/>
              </a:rPr>
              <a:t>.</a:t>
            </a:r>
            <a:r>
              <a:rPr lang="en-US" sz="2400" b="1" dirty="0" smtClean="0">
                <a:solidFill>
                  <a:srgbClr val="008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Viết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cảm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nghĩ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về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môi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trường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học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mới</a:t>
            </a:r>
            <a:endParaRPr lang="en-US" sz="2400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989670" y="2634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1762707"/>
            <a:ext cx="70214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kern="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vi-VN" sz="2400" kern="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Cảm xúc</a:t>
            </a:r>
            <a:r>
              <a:rPr lang="vi-VN" sz="2400" kern="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: </a:t>
            </a:r>
            <a:r>
              <a:rPr lang="en-US" sz="2400" kern="0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Háo</a:t>
            </a:r>
            <a:r>
              <a:rPr lang="en-US" sz="2400" kern="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kern="0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hức</a:t>
            </a:r>
            <a:r>
              <a:rPr lang="en-US" sz="2400" kern="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 </a:t>
            </a:r>
            <a:r>
              <a:rPr lang="en-US" sz="2400" kern="0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Nôn</a:t>
            </a:r>
            <a:r>
              <a:rPr lang="en-US" sz="2400" kern="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kern="0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nao</a:t>
            </a:r>
            <a:r>
              <a:rPr lang="en-US" sz="2400" kern="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lo </a:t>
            </a:r>
            <a:r>
              <a:rPr lang="en-US" sz="2400" kern="0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lắng</a:t>
            </a:r>
            <a:r>
              <a:rPr lang="en-US" sz="2400" kern="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 </a:t>
            </a:r>
            <a:r>
              <a:rPr lang="en-US" sz="2400" kern="0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Tự</a:t>
            </a:r>
            <a:r>
              <a:rPr lang="en-US" sz="2400" kern="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tin</a:t>
            </a:r>
            <a:r>
              <a:rPr lang="vi-VN" sz="2400" kern="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tự hào,...</a:t>
            </a:r>
            <a:endParaRPr lang="en-US" kern="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2130825"/>
            <a:ext cx="60960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vi-VN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- Những thuận lợi:</a:t>
            </a:r>
          </a:p>
          <a:p>
            <a:pPr algn="just">
              <a:lnSpc>
                <a:spcPct val="115000"/>
              </a:lnSpc>
            </a:pPr>
            <a:r>
              <a:rPr lang="vi-VN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  + </a:t>
            </a: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Học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tập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linh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hoạt</a:t>
            </a:r>
            <a:endParaRPr lang="en-US" sz="24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vi-VN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  +</a:t>
            </a:r>
            <a:r>
              <a:rPr lang="fr-FR" sz="2400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Cơ</a:t>
            </a:r>
            <a:r>
              <a:rPr lang="fr-FR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sở</a:t>
            </a:r>
            <a:r>
              <a:rPr lang="fr-FR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vật</a:t>
            </a:r>
            <a:r>
              <a:rPr lang="fr-FR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chất</a:t>
            </a:r>
            <a:r>
              <a:rPr lang="fr-FR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khang</a:t>
            </a:r>
            <a:r>
              <a:rPr lang="fr-FR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trang</a:t>
            </a:r>
            <a:endParaRPr lang="fr-FR" sz="24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vi-VN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  +</a:t>
            </a:r>
            <a:r>
              <a:rPr lang="fr-FR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Bạn</a:t>
            </a:r>
            <a:r>
              <a:rPr lang="fr-FR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bè</a:t>
            </a:r>
            <a:r>
              <a:rPr lang="fr-FR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hòa</a:t>
            </a:r>
            <a:r>
              <a:rPr lang="fr-FR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đồng</a:t>
            </a:r>
            <a:endParaRPr lang="fr-FR" sz="24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vi-VN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  +</a:t>
            </a:r>
            <a:r>
              <a:rPr lang="fr-FR" sz="2400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Thầy</a:t>
            </a:r>
            <a:r>
              <a:rPr lang="fr-FR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cô</a:t>
            </a:r>
            <a:r>
              <a:rPr lang="fr-FR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tận</a:t>
            </a:r>
            <a:r>
              <a:rPr lang="fr-FR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tình</a:t>
            </a:r>
            <a:r>
              <a:rPr lang="fr-FR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chu </a:t>
            </a:r>
            <a:r>
              <a:rPr lang="fr-FR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đáo</a:t>
            </a:r>
            <a:endParaRPr lang="fr-FR" sz="24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14400" y="4274563"/>
            <a:ext cx="8950817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Tx/>
              <a:buChar char="-"/>
            </a:pPr>
            <a:r>
              <a:rPr lang="vi-VN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Những khó khăn:</a:t>
            </a:r>
          </a:p>
          <a:p>
            <a:pPr algn="just">
              <a:lnSpc>
                <a:spcPct val="115000"/>
              </a:lnSpc>
            </a:pPr>
            <a:r>
              <a:rPr lang="vi-VN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  + </a:t>
            </a:r>
            <a:r>
              <a:rPr lang="fr-FR" sz="2400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Chưa</a:t>
            </a:r>
            <a:r>
              <a:rPr lang="fr-FR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thích</a:t>
            </a:r>
            <a:r>
              <a:rPr lang="fr-FR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nghi</a:t>
            </a:r>
            <a:r>
              <a:rPr lang="fr-FR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với</a:t>
            </a:r>
            <a:r>
              <a:rPr lang="fr-FR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phương</a:t>
            </a:r>
            <a:r>
              <a:rPr lang="fr-FR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pháp</a:t>
            </a:r>
            <a:r>
              <a:rPr lang="fr-FR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học</a:t>
            </a:r>
            <a:r>
              <a:rPr lang="fr-FR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tập</a:t>
            </a:r>
            <a:r>
              <a:rPr lang="fr-FR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mới</a:t>
            </a:r>
            <a:r>
              <a:rPr lang="fr-FR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</a:pPr>
            <a:r>
              <a:rPr lang="vi-VN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  +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Chưa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làm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quen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hết</a:t>
            </a:r>
            <a:r>
              <a:rPr lang="vi-VN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vi-VN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thầy cô, bạn bè.</a:t>
            </a:r>
            <a:endParaRPr lang="en-US" sz="24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0400" y="5413095"/>
            <a:ext cx="59979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400" b="1" dirty="0" smtClean="0">
                <a:solidFill>
                  <a:srgbClr val="008000"/>
                </a:solidFill>
                <a:latin typeface="Times New Roman"/>
                <a:ea typeface="Times New Roman"/>
                <a:cs typeface="Times New Roman"/>
              </a:rPr>
              <a:t>2.</a:t>
            </a:r>
            <a:r>
              <a:rPr lang="en-US" sz="2400" b="1" dirty="0" smtClean="0">
                <a:solidFill>
                  <a:srgbClr val="008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vi-VN" sz="24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Chia sẻ ý kiến với các bạn</a:t>
            </a:r>
            <a:endParaRPr lang="en-US" sz="2400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92618" y="5989422"/>
            <a:ext cx="2009104" cy="472184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B. ĐỌC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16428" y="5992191"/>
            <a:ext cx="75294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 smtClean="0">
                <a:solidFill>
                  <a:srgbClr val="0070C0"/>
                </a:solidFill>
                <a:latin typeface="Times New Roman"/>
              </a:rPr>
              <a:t>KHÁM PHÁ MỘT CHẶNG HÀNH TRÌNH,....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22815" y="6357936"/>
            <a:ext cx="6129691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vi-VN" sz="2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23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</a:t>
            </a:r>
          </a:p>
        </p:txBody>
      </p:sp>
    </p:spTree>
    <p:extLst>
      <p:ext uri="{BB962C8B-B14F-4D97-AF65-F5344CB8AC3E}">
        <p14:creationId xmlns:p14="http://schemas.microsoft.com/office/powerpoint/2010/main" val="231083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1" grpId="0"/>
      <p:bldP spid="12" grpId="0"/>
      <p:bldP spid="13" grpId="0" animBg="1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Flowchart: Alternate Process 4"/>
          <p:cNvSpPr/>
          <p:nvPr/>
        </p:nvSpPr>
        <p:spPr>
          <a:xfrm>
            <a:off x="4068422" y="609608"/>
            <a:ext cx="6347791" cy="901147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ĐỌC : KHÁM PHÁ MỘT CHẶNG HÀNH TRÌNH…..</a:t>
            </a:r>
            <a:endParaRPr lang="en-US" sz="23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2" name="Hexagon 7"/>
          <p:cNvSpPr/>
          <p:nvPr/>
        </p:nvSpPr>
        <p:spPr>
          <a:xfrm>
            <a:off x="1" y="3591339"/>
            <a:ext cx="3869635" cy="1086678"/>
          </a:xfrm>
          <a:prstGeom prst="hex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Times New Rman"/>
              </a:rPr>
              <a:t>1.Nội dung </a:t>
            </a:r>
            <a:r>
              <a:rPr lang="en-US" sz="2400" dirty="0" err="1" smtClean="0">
                <a:latin typeface="Times New Rman"/>
              </a:rPr>
              <a:t>cơ</a:t>
            </a:r>
            <a:r>
              <a:rPr lang="en-US" sz="2400" dirty="0" smtClean="0">
                <a:latin typeface="Times New Rman"/>
              </a:rPr>
              <a:t> </a:t>
            </a:r>
            <a:r>
              <a:rPr lang="en-US" sz="2400" dirty="0" err="1" smtClean="0">
                <a:latin typeface="Times New Rman"/>
              </a:rPr>
              <a:t>bản</a:t>
            </a:r>
            <a:r>
              <a:rPr lang="en-US" sz="2400" dirty="0" smtClean="0">
                <a:latin typeface="Times New Rman"/>
              </a:rPr>
              <a:t> </a:t>
            </a:r>
            <a:r>
              <a:rPr lang="en-US" sz="2400" dirty="0" err="1" smtClean="0">
                <a:latin typeface="Times New Rman"/>
              </a:rPr>
              <a:t>của</a:t>
            </a:r>
            <a:r>
              <a:rPr lang="en-US" sz="2400" dirty="0" smtClean="0">
                <a:latin typeface="Times New Rman"/>
              </a:rPr>
              <a:t> </a:t>
            </a:r>
            <a:r>
              <a:rPr lang="en-US" sz="2400" dirty="0" err="1" smtClean="0">
                <a:latin typeface="Times New Rman"/>
              </a:rPr>
              <a:t>sách</a:t>
            </a:r>
            <a:r>
              <a:rPr lang="en-US" sz="2400" dirty="0" smtClean="0">
                <a:latin typeface="Times New Rman"/>
              </a:rPr>
              <a:t> </a:t>
            </a:r>
            <a:r>
              <a:rPr lang="en-US" sz="2400" dirty="0" err="1" smtClean="0">
                <a:latin typeface="Times New Rman"/>
              </a:rPr>
              <a:t>Ngữ</a:t>
            </a:r>
            <a:r>
              <a:rPr lang="en-US" sz="2400" dirty="0" smtClean="0">
                <a:latin typeface="Times New Rman"/>
              </a:rPr>
              <a:t> </a:t>
            </a:r>
            <a:r>
              <a:rPr lang="en-US" sz="2400" dirty="0" err="1" smtClean="0">
                <a:latin typeface="Times New Rman"/>
              </a:rPr>
              <a:t>Văn</a:t>
            </a:r>
            <a:r>
              <a:rPr lang="en-US" sz="2400" dirty="0" smtClean="0">
                <a:latin typeface="Times New Rman"/>
              </a:rPr>
              <a:t> 6</a:t>
            </a:r>
            <a:endParaRPr lang="en-US" sz="2400" dirty="0">
              <a:latin typeface="Times New Rman"/>
            </a:endParaRPr>
          </a:p>
        </p:txBody>
      </p:sp>
      <p:sp>
        <p:nvSpPr>
          <p:cNvPr id="1048633" name="Arc 9"/>
          <p:cNvSpPr/>
          <p:nvPr/>
        </p:nvSpPr>
        <p:spPr>
          <a:xfrm>
            <a:off x="3154017" y="2226366"/>
            <a:ext cx="1378227" cy="62285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34" name="Oval 10"/>
          <p:cNvSpPr/>
          <p:nvPr/>
        </p:nvSpPr>
        <p:spPr>
          <a:xfrm>
            <a:off x="3644349" y="2252869"/>
            <a:ext cx="1683027" cy="75537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Times New Rman"/>
              </a:rPr>
              <a:t>Chủ</a:t>
            </a:r>
            <a:r>
              <a:rPr lang="en-US" sz="2400" dirty="0" smtClean="0">
                <a:solidFill>
                  <a:srgbClr val="FF0000"/>
                </a:solidFill>
                <a:latin typeface="Times New Rman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man"/>
              </a:rPr>
              <a:t>đề</a:t>
            </a:r>
            <a:endParaRPr lang="en-US" sz="2400" dirty="0">
              <a:solidFill>
                <a:srgbClr val="FF0000"/>
              </a:solidFill>
              <a:latin typeface="Times New Rman"/>
            </a:endParaRPr>
          </a:p>
        </p:txBody>
      </p:sp>
      <p:sp>
        <p:nvSpPr>
          <p:cNvPr id="1048635" name="Rectangle 11"/>
          <p:cNvSpPr/>
          <p:nvPr/>
        </p:nvSpPr>
        <p:spPr>
          <a:xfrm>
            <a:off x="5353878" y="2186617"/>
            <a:ext cx="4002156" cy="7421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B050"/>
                </a:solidFill>
                <a:latin typeface="Times New Rman"/>
              </a:rPr>
              <a:t>10 </a:t>
            </a:r>
            <a:r>
              <a:rPr lang="en-US" sz="2400" dirty="0" err="1" smtClean="0">
                <a:solidFill>
                  <a:srgbClr val="00B050"/>
                </a:solidFill>
                <a:latin typeface="Times New Rman"/>
              </a:rPr>
              <a:t>chủ</a:t>
            </a:r>
            <a:r>
              <a:rPr lang="en-US" sz="2400" dirty="0" smtClean="0">
                <a:solidFill>
                  <a:srgbClr val="00B050"/>
                </a:solidFill>
                <a:latin typeface="Times New Rman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man"/>
              </a:rPr>
              <a:t>đề</a:t>
            </a:r>
            <a:r>
              <a:rPr lang="en-US" sz="2400" dirty="0" smtClean="0">
                <a:solidFill>
                  <a:srgbClr val="00B050"/>
                </a:solidFill>
                <a:latin typeface="Times New Rman"/>
              </a:rPr>
              <a:t> ở </a:t>
            </a:r>
            <a:r>
              <a:rPr lang="en-US" sz="2400" dirty="0" err="1" smtClean="0">
                <a:solidFill>
                  <a:srgbClr val="00B050"/>
                </a:solidFill>
                <a:latin typeface="Times New Rman"/>
              </a:rPr>
              <a:t>hai</a:t>
            </a:r>
            <a:r>
              <a:rPr lang="en-US" sz="2400" dirty="0" smtClean="0">
                <a:solidFill>
                  <a:srgbClr val="00B050"/>
                </a:solidFill>
                <a:latin typeface="Times New Rman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man"/>
              </a:rPr>
              <a:t>học</a:t>
            </a:r>
            <a:r>
              <a:rPr lang="en-US" sz="2400" dirty="0" smtClean="0">
                <a:solidFill>
                  <a:srgbClr val="00B050"/>
                </a:solidFill>
                <a:latin typeface="Times New Rman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man"/>
              </a:rPr>
              <a:t>kỳ</a:t>
            </a:r>
            <a:endParaRPr lang="en-US" sz="2400" dirty="0">
              <a:solidFill>
                <a:srgbClr val="00B050"/>
              </a:solidFill>
              <a:latin typeface="Times New Rman"/>
            </a:endParaRPr>
          </a:p>
        </p:txBody>
      </p:sp>
      <p:sp>
        <p:nvSpPr>
          <p:cNvPr id="1048636" name="Arc 12"/>
          <p:cNvSpPr/>
          <p:nvPr/>
        </p:nvSpPr>
        <p:spPr>
          <a:xfrm>
            <a:off x="4386474" y="2981742"/>
            <a:ext cx="450575" cy="1537253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37" name="Oval 13"/>
          <p:cNvSpPr/>
          <p:nvPr/>
        </p:nvSpPr>
        <p:spPr>
          <a:xfrm>
            <a:off x="4094925" y="3617849"/>
            <a:ext cx="2120347" cy="91440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Times New Rman"/>
              </a:rPr>
              <a:t>Mạch</a:t>
            </a:r>
            <a:r>
              <a:rPr lang="en-US" sz="2400" dirty="0" smtClean="0">
                <a:solidFill>
                  <a:srgbClr val="FF0000"/>
                </a:solidFill>
                <a:latin typeface="Times New Rman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man"/>
              </a:rPr>
              <a:t>kết</a:t>
            </a:r>
            <a:r>
              <a:rPr lang="en-US" sz="2400" dirty="0" smtClean="0">
                <a:solidFill>
                  <a:srgbClr val="FF0000"/>
                </a:solidFill>
                <a:latin typeface="Times New Rman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man"/>
              </a:rPr>
              <a:t>nối</a:t>
            </a:r>
            <a:endParaRPr lang="en-US" sz="2400" dirty="0">
              <a:solidFill>
                <a:srgbClr val="FF0000"/>
              </a:solidFill>
              <a:latin typeface="Times New Rman"/>
            </a:endParaRPr>
          </a:p>
        </p:txBody>
      </p:sp>
      <p:sp>
        <p:nvSpPr>
          <p:cNvPr id="1048638" name="Rectangle 14"/>
          <p:cNvSpPr/>
          <p:nvPr/>
        </p:nvSpPr>
        <p:spPr>
          <a:xfrm>
            <a:off x="6228525" y="3578092"/>
            <a:ext cx="5473147" cy="10601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rgbClr val="0070C0"/>
                </a:solidFill>
                <a:latin typeface="Times New Rman"/>
              </a:rPr>
              <a:t>Kết</a:t>
            </a:r>
            <a:r>
              <a:rPr lang="en-US" sz="2400" dirty="0" smtClean="0">
                <a:solidFill>
                  <a:srgbClr val="0070C0"/>
                </a:solidFill>
                <a:latin typeface="Times New R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man"/>
              </a:rPr>
              <a:t>nối</a:t>
            </a:r>
            <a:r>
              <a:rPr lang="en-US" sz="2400" dirty="0" smtClean="0">
                <a:solidFill>
                  <a:srgbClr val="0070C0"/>
                </a:solidFill>
                <a:latin typeface="Times New R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man"/>
              </a:rPr>
              <a:t>thiên</a:t>
            </a:r>
            <a:r>
              <a:rPr lang="en-US" sz="2400" dirty="0" smtClean="0">
                <a:solidFill>
                  <a:srgbClr val="0070C0"/>
                </a:solidFill>
                <a:latin typeface="Times New R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man"/>
              </a:rPr>
              <a:t>nhiên</a:t>
            </a:r>
            <a:r>
              <a:rPr lang="en-US" sz="2400" dirty="0" smtClean="0">
                <a:solidFill>
                  <a:srgbClr val="0070C0"/>
                </a:solidFill>
                <a:latin typeface="Times New Rman"/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  <a:latin typeface="Times New Rman"/>
              </a:rPr>
              <a:t>cộng</a:t>
            </a:r>
            <a:r>
              <a:rPr lang="en-US" sz="2400" dirty="0" smtClean="0">
                <a:solidFill>
                  <a:srgbClr val="0070C0"/>
                </a:solidFill>
                <a:latin typeface="Times New R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man"/>
              </a:rPr>
              <a:t>đồng</a:t>
            </a:r>
            <a:r>
              <a:rPr lang="en-US" sz="2400" dirty="0" smtClean="0">
                <a:solidFill>
                  <a:srgbClr val="0070C0"/>
                </a:solidFill>
                <a:latin typeface="Times New R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man"/>
              </a:rPr>
              <a:t>và</a:t>
            </a:r>
            <a:r>
              <a:rPr lang="en-US" sz="2400" dirty="0" smtClean="0">
                <a:solidFill>
                  <a:srgbClr val="0070C0"/>
                </a:solidFill>
                <a:latin typeface="Times New R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man"/>
              </a:rPr>
              <a:t>chính</a:t>
            </a:r>
            <a:r>
              <a:rPr lang="en-US" sz="2400" dirty="0" smtClean="0">
                <a:solidFill>
                  <a:srgbClr val="0070C0"/>
                </a:solidFill>
                <a:latin typeface="Times New Rman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man"/>
              </a:rPr>
              <a:t>mình</a:t>
            </a:r>
            <a:endParaRPr lang="en-US" sz="2400" dirty="0">
              <a:solidFill>
                <a:srgbClr val="0070C0"/>
              </a:solidFill>
              <a:latin typeface="Times New Rman"/>
            </a:endParaRPr>
          </a:p>
        </p:txBody>
      </p:sp>
      <p:sp>
        <p:nvSpPr>
          <p:cNvPr id="1048639" name="Arc 15"/>
          <p:cNvSpPr/>
          <p:nvPr/>
        </p:nvSpPr>
        <p:spPr>
          <a:xfrm>
            <a:off x="4664767" y="4525618"/>
            <a:ext cx="583096" cy="1232452"/>
          </a:xfrm>
          <a:prstGeom prst="arc">
            <a:avLst>
              <a:gd name="adj1" fmla="val 16200000"/>
              <a:gd name="adj2" fmla="val 2153260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40" name="Oval 16"/>
          <p:cNvSpPr/>
          <p:nvPr/>
        </p:nvSpPr>
        <p:spPr>
          <a:xfrm>
            <a:off x="6885168" y="6506825"/>
            <a:ext cx="45719" cy="530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41" name="Oval 17"/>
          <p:cNvSpPr/>
          <p:nvPr/>
        </p:nvSpPr>
        <p:spPr>
          <a:xfrm>
            <a:off x="4253949" y="5155096"/>
            <a:ext cx="2093843" cy="80838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Times New Rman"/>
              </a:rPr>
              <a:t>Kỹ</a:t>
            </a:r>
            <a:r>
              <a:rPr lang="en-US" sz="2400" dirty="0" smtClean="0">
                <a:solidFill>
                  <a:srgbClr val="FF0000"/>
                </a:solidFill>
                <a:latin typeface="Times New Rman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man"/>
              </a:rPr>
              <a:t>năng</a:t>
            </a:r>
            <a:endParaRPr lang="en-US" sz="2400" dirty="0">
              <a:solidFill>
                <a:srgbClr val="FF0000"/>
              </a:solidFill>
              <a:latin typeface="Times New Rman"/>
            </a:endParaRPr>
          </a:p>
        </p:txBody>
      </p:sp>
      <p:sp>
        <p:nvSpPr>
          <p:cNvPr id="1048642" name="Rectangle 18"/>
          <p:cNvSpPr/>
          <p:nvPr/>
        </p:nvSpPr>
        <p:spPr>
          <a:xfrm>
            <a:off x="6361044" y="4956321"/>
            <a:ext cx="5327373" cy="12589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rgbClr val="7030A0"/>
                </a:solidFill>
                <a:latin typeface="Times New Rman"/>
              </a:rPr>
              <a:t>Phát</a:t>
            </a:r>
            <a:r>
              <a:rPr lang="en-US" sz="2400" dirty="0" smtClean="0">
                <a:solidFill>
                  <a:srgbClr val="7030A0"/>
                </a:solidFill>
                <a:latin typeface="Times New Rman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man"/>
              </a:rPr>
              <a:t>triển</a:t>
            </a:r>
            <a:r>
              <a:rPr lang="en-US" sz="2400" dirty="0" smtClean="0">
                <a:solidFill>
                  <a:srgbClr val="7030A0"/>
                </a:solidFill>
                <a:latin typeface="Times New Rman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man"/>
              </a:rPr>
              <a:t>kỹ</a:t>
            </a:r>
            <a:r>
              <a:rPr lang="en-US" sz="2400" dirty="0" smtClean="0">
                <a:solidFill>
                  <a:srgbClr val="7030A0"/>
                </a:solidFill>
                <a:latin typeface="Times New Rman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man"/>
              </a:rPr>
              <a:t>năng</a:t>
            </a:r>
            <a:r>
              <a:rPr lang="en-US" sz="2400" dirty="0" smtClean="0">
                <a:solidFill>
                  <a:srgbClr val="7030A0"/>
                </a:solidFill>
                <a:latin typeface="Times New Rman"/>
              </a:rPr>
              <a:t>  </a:t>
            </a:r>
            <a:r>
              <a:rPr lang="en-US" sz="2400" dirty="0" err="1" smtClean="0">
                <a:solidFill>
                  <a:srgbClr val="7030A0"/>
                </a:solidFill>
                <a:latin typeface="Times New Rman"/>
              </a:rPr>
              <a:t>đọc</a:t>
            </a:r>
            <a:r>
              <a:rPr lang="en-US" sz="2400" dirty="0" smtClean="0">
                <a:solidFill>
                  <a:srgbClr val="7030A0"/>
                </a:solidFill>
                <a:latin typeface="Times New Rman"/>
              </a:rPr>
              <a:t> – </a:t>
            </a:r>
            <a:r>
              <a:rPr lang="en-US" sz="2400" dirty="0" err="1" smtClean="0">
                <a:solidFill>
                  <a:srgbClr val="7030A0"/>
                </a:solidFill>
                <a:latin typeface="Times New Rman"/>
              </a:rPr>
              <a:t>hiểu</a:t>
            </a:r>
            <a:r>
              <a:rPr lang="en-US" sz="2400" dirty="0" smtClean="0">
                <a:solidFill>
                  <a:srgbClr val="7030A0"/>
                </a:solidFill>
                <a:latin typeface="Times New Rman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man"/>
              </a:rPr>
              <a:t>theo</a:t>
            </a:r>
            <a:r>
              <a:rPr lang="en-US" sz="2400" dirty="0" smtClean="0">
                <a:solidFill>
                  <a:srgbClr val="7030A0"/>
                </a:solidFill>
                <a:latin typeface="Times New Rman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man"/>
              </a:rPr>
              <a:t>thể</a:t>
            </a:r>
            <a:r>
              <a:rPr lang="en-US" sz="2400" dirty="0" smtClean="0">
                <a:solidFill>
                  <a:srgbClr val="7030A0"/>
                </a:solidFill>
                <a:latin typeface="Times New Rman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man"/>
              </a:rPr>
              <a:t>loại</a:t>
            </a:r>
            <a:r>
              <a:rPr lang="en-US" sz="2400" dirty="0" smtClean="0">
                <a:solidFill>
                  <a:srgbClr val="7030A0"/>
                </a:solidFill>
                <a:latin typeface="Times New Rman"/>
              </a:rPr>
              <a:t> , </a:t>
            </a:r>
            <a:r>
              <a:rPr lang="en-US" sz="2400" dirty="0" err="1" smtClean="0">
                <a:solidFill>
                  <a:srgbClr val="7030A0"/>
                </a:solidFill>
                <a:latin typeface="Times New Rman"/>
              </a:rPr>
              <a:t>viết</a:t>
            </a:r>
            <a:r>
              <a:rPr lang="en-US" sz="2400" dirty="0" smtClean="0">
                <a:solidFill>
                  <a:srgbClr val="7030A0"/>
                </a:solidFill>
                <a:latin typeface="Times New Rman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man"/>
              </a:rPr>
              <a:t>nói</a:t>
            </a:r>
            <a:r>
              <a:rPr lang="en-US" sz="2400" dirty="0" smtClean="0">
                <a:solidFill>
                  <a:srgbClr val="7030A0"/>
                </a:solidFill>
                <a:latin typeface="Times New Rman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man"/>
              </a:rPr>
              <a:t>và</a:t>
            </a:r>
            <a:r>
              <a:rPr lang="en-US" sz="2400" dirty="0" smtClean="0">
                <a:solidFill>
                  <a:srgbClr val="7030A0"/>
                </a:solidFill>
                <a:latin typeface="Times New Rman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man"/>
              </a:rPr>
              <a:t>nghe</a:t>
            </a:r>
            <a:endParaRPr lang="en-US" sz="2400" dirty="0">
              <a:solidFill>
                <a:srgbClr val="7030A0"/>
              </a:solidFill>
              <a:latin typeface="Times New Rman"/>
            </a:endParaRPr>
          </a:p>
        </p:txBody>
      </p:sp>
      <p:pic>
        <p:nvPicPr>
          <p:cNvPr id="2097156" name="Picture 2" descr="Hình ảnh Mùa Học đọc Sách Trẻ Em Cô Bé, Hình, Tươi Mới, Phí miễn phí tải  tập tin PNG PSDComment và Vect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3191115" cy="262393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8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48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48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48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48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48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48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48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48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32" grpId="0" animBg="1"/>
      <p:bldP spid="1048633" grpId="0" animBg="1"/>
      <p:bldP spid="1048634" grpId="0" animBg="1"/>
      <p:bldP spid="1048635" grpId="0" animBg="1"/>
      <p:bldP spid="1048636" grpId="0" animBg="1"/>
      <p:bldP spid="1048637" grpId="0" animBg="1"/>
      <p:bldP spid="1048638" grpId="0" animBg="1"/>
      <p:bldP spid="1048639" grpId="0" animBg="1"/>
      <p:bldP spid="1048641" grpId="0" animBg="1"/>
      <p:bldP spid="104864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TextBox 5"/>
          <p:cNvSpPr txBox="1"/>
          <p:nvPr/>
        </p:nvSpPr>
        <p:spPr>
          <a:xfrm>
            <a:off x="1058091" y="3213462"/>
            <a:ext cx="4545876" cy="15696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gũi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7" name="Flowchart: Alternate Process 6"/>
          <p:cNvSpPr/>
          <p:nvPr/>
        </p:nvSpPr>
        <p:spPr>
          <a:xfrm>
            <a:off x="7017408" y="2009982"/>
            <a:ext cx="4691269" cy="4397829"/>
          </a:xfrm>
          <a:prstGeom prst="flowChartAlternate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HK1</a:t>
            </a:r>
          </a:p>
          <a:p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1.Lắng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endParaRPr lang="en-US" sz="21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2.Miền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endParaRPr lang="en-US" sz="21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3.Vẻ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endParaRPr lang="en-US" sz="21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4.Những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endParaRPr lang="en-US" sz="21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5.Trò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endParaRPr lang="en-US" sz="21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HK2</a:t>
            </a:r>
          </a:p>
          <a:p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6.Điểm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tựa</a:t>
            </a:r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endParaRPr lang="en-US" sz="21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7.Gia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endParaRPr lang="en-US" sz="21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8.Những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endParaRPr lang="en-US" sz="21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9.Nuôi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hồn</a:t>
            </a:r>
            <a:endParaRPr lang="en-US" sz="21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10.Mẹ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endParaRPr lang="en-US" sz="21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1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8" name="Hexagon 7"/>
          <p:cNvSpPr/>
          <p:nvPr/>
        </p:nvSpPr>
        <p:spPr>
          <a:xfrm>
            <a:off x="3334437" y="474617"/>
            <a:ext cx="3869635" cy="1219200"/>
          </a:xfrm>
          <a:prstGeom prst="hex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Times New Rman"/>
              </a:rPr>
              <a:t>Nội</a:t>
            </a:r>
            <a:r>
              <a:rPr lang="en-US" sz="2400" dirty="0" smtClean="0">
                <a:latin typeface="Times New Rman"/>
              </a:rPr>
              <a:t> dung </a:t>
            </a:r>
            <a:r>
              <a:rPr lang="en-US" sz="2400" dirty="0" err="1" smtClean="0">
                <a:latin typeface="Times New Rman"/>
              </a:rPr>
              <a:t>cơ</a:t>
            </a:r>
            <a:r>
              <a:rPr lang="en-US" sz="2400" dirty="0" smtClean="0">
                <a:latin typeface="Times New Rman"/>
              </a:rPr>
              <a:t> </a:t>
            </a:r>
            <a:r>
              <a:rPr lang="en-US" sz="2400" dirty="0" err="1" smtClean="0">
                <a:latin typeface="Times New Rman"/>
              </a:rPr>
              <a:t>bản</a:t>
            </a:r>
            <a:r>
              <a:rPr lang="en-US" sz="2400" dirty="0" smtClean="0">
                <a:latin typeface="Times New Rman"/>
              </a:rPr>
              <a:t> </a:t>
            </a:r>
            <a:r>
              <a:rPr lang="en-US" sz="2400" dirty="0" err="1" smtClean="0">
                <a:latin typeface="Times New Rman"/>
              </a:rPr>
              <a:t>của</a:t>
            </a:r>
            <a:r>
              <a:rPr lang="en-US" sz="2400" dirty="0" smtClean="0">
                <a:latin typeface="Times New Rman"/>
              </a:rPr>
              <a:t> </a:t>
            </a:r>
            <a:r>
              <a:rPr lang="en-US" sz="2400" dirty="0" err="1" smtClean="0">
                <a:latin typeface="Times New Rman"/>
              </a:rPr>
              <a:t>sách</a:t>
            </a:r>
            <a:r>
              <a:rPr lang="en-US" sz="2400" dirty="0" smtClean="0">
                <a:latin typeface="Times New Rman"/>
              </a:rPr>
              <a:t> </a:t>
            </a:r>
            <a:r>
              <a:rPr lang="en-US" sz="2400" dirty="0" err="1" smtClean="0">
                <a:latin typeface="Times New Rman"/>
              </a:rPr>
              <a:t>Ngữ</a:t>
            </a:r>
            <a:r>
              <a:rPr lang="en-US" sz="2400" dirty="0" smtClean="0">
                <a:latin typeface="Times New Rman"/>
              </a:rPr>
              <a:t> </a:t>
            </a:r>
            <a:r>
              <a:rPr lang="en-US" sz="2400" dirty="0" err="1" smtClean="0">
                <a:latin typeface="Times New Rman"/>
              </a:rPr>
              <a:t>Văn</a:t>
            </a:r>
            <a:r>
              <a:rPr lang="en-US" sz="2400" dirty="0" smtClean="0">
                <a:latin typeface="Times New Rman"/>
              </a:rPr>
              <a:t> 6</a:t>
            </a:r>
            <a:endParaRPr lang="en-US" sz="2400" dirty="0">
              <a:latin typeface="Times New Rman"/>
            </a:endParaRPr>
          </a:p>
        </p:txBody>
      </p:sp>
      <p:cxnSp>
        <p:nvCxnSpPr>
          <p:cNvPr id="3145731" name="Straight Arrow Connector 9"/>
          <p:cNvCxnSpPr>
            <a:cxnSpLocks/>
          </p:cNvCxnSpPr>
          <p:nvPr/>
        </p:nvCxnSpPr>
        <p:spPr>
          <a:xfrm flipV="1">
            <a:off x="5698440" y="3922646"/>
            <a:ext cx="1272209" cy="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2" name="Straight Arrow Connector 12"/>
          <p:cNvCxnSpPr>
            <a:cxnSpLocks/>
          </p:cNvCxnSpPr>
          <p:nvPr/>
        </p:nvCxnSpPr>
        <p:spPr>
          <a:xfrm rot="16200000" flipH="1">
            <a:off x="3575308" y="2401436"/>
            <a:ext cx="1531606" cy="1529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97161" name="Picture 4" descr="About: Ngữ Văn - Văn Mẫu Cấp 3 - Văn Học ( Van Mau ) (Google Play version)  | | Apptop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" y="8"/>
            <a:ext cx="2630759" cy="239814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4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8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4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48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46" grpId="0" animBg="1"/>
      <p:bldP spid="104864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Hexagon 6"/>
          <p:cNvSpPr/>
          <p:nvPr/>
        </p:nvSpPr>
        <p:spPr>
          <a:xfrm>
            <a:off x="1245705" y="516835"/>
            <a:ext cx="1431235" cy="1656522"/>
          </a:xfrm>
          <a:prstGeom prst="hexagon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45733" name="Elbow Connector 8"/>
          <p:cNvCxnSpPr>
            <a:cxnSpLocks/>
          </p:cNvCxnSpPr>
          <p:nvPr/>
        </p:nvCxnSpPr>
        <p:spPr>
          <a:xfrm>
            <a:off x="4068419" y="3240163"/>
            <a:ext cx="1484244" cy="523461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50" name="Rectangle 10"/>
          <p:cNvSpPr/>
          <p:nvPr/>
        </p:nvSpPr>
        <p:spPr>
          <a:xfrm>
            <a:off x="4559005" y="1619796"/>
            <a:ext cx="39392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5.Trò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endParaRPr lang="en-US" sz="2400" dirty="0"/>
          </a:p>
        </p:txBody>
      </p:sp>
      <p:sp>
        <p:nvSpPr>
          <p:cNvPr id="1048651" name="Rectangle 11"/>
          <p:cNvSpPr/>
          <p:nvPr/>
        </p:nvSpPr>
        <p:spPr>
          <a:xfrm>
            <a:off x="4564011" y="2112831"/>
            <a:ext cx="28282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10.Mẹ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048652" name="Left Brace 12"/>
          <p:cNvSpPr/>
          <p:nvPr/>
        </p:nvSpPr>
        <p:spPr>
          <a:xfrm>
            <a:off x="4015410" y="1325215"/>
            <a:ext cx="207420" cy="84814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53" name="Hexagon 13"/>
          <p:cNvSpPr/>
          <p:nvPr/>
        </p:nvSpPr>
        <p:spPr>
          <a:xfrm>
            <a:off x="2577547" y="2431774"/>
            <a:ext cx="1510748" cy="1656522"/>
          </a:xfrm>
          <a:prstGeom prst="hexag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45734" name="Elbow Connector 14"/>
          <p:cNvCxnSpPr>
            <a:cxnSpLocks/>
          </p:cNvCxnSpPr>
          <p:nvPr/>
        </p:nvCxnSpPr>
        <p:spPr>
          <a:xfrm>
            <a:off x="2551043" y="1166199"/>
            <a:ext cx="1484244" cy="523461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54" name="Left Brace 15"/>
          <p:cNvSpPr/>
          <p:nvPr/>
        </p:nvSpPr>
        <p:spPr>
          <a:xfrm>
            <a:off x="5592419" y="2822713"/>
            <a:ext cx="92764" cy="161676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55" name="Rectangle 16"/>
          <p:cNvSpPr/>
          <p:nvPr/>
        </p:nvSpPr>
        <p:spPr>
          <a:xfrm>
            <a:off x="5685190" y="2754981"/>
            <a:ext cx="58448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1.Lắng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endParaRPr lang="en-US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2.Miền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endParaRPr lang="en-US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7.Gia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endParaRPr lang="en-US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8.Những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endParaRPr lang="en-US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6" name="Hexagon 17"/>
          <p:cNvSpPr/>
          <p:nvPr/>
        </p:nvSpPr>
        <p:spPr>
          <a:xfrm>
            <a:off x="4399723" y="4625014"/>
            <a:ext cx="1510748" cy="1656522"/>
          </a:xfrm>
          <a:prstGeom prst="hex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45735" name="Elbow Connector 18"/>
          <p:cNvCxnSpPr>
            <a:cxnSpLocks/>
          </p:cNvCxnSpPr>
          <p:nvPr/>
        </p:nvCxnSpPr>
        <p:spPr>
          <a:xfrm>
            <a:off x="5903843" y="5446655"/>
            <a:ext cx="1484244" cy="523461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57" name="Left Brace 20"/>
          <p:cNvSpPr/>
          <p:nvPr/>
        </p:nvSpPr>
        <p:spPr>
          <a:xfrm>
            <a:off x="7355543" y="5344927"/>
            <a:ext cx="228600" cy="107576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58" name="Rectangle 21"/>
          <p:cNvSpPr/>
          <p:nvPr/>
        </p:nvSpPr>
        <p:spPr>
          <a:xfrm>
            <a:off x="7573463" y="5276994"/>
            <a:ext cx="39565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4.Những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endParaRPr lang="en-US" sz="2400" dirty="0"/>
          </a:p>
        </p:txBody>
      </p:sp>
      <p:sp>
        <p:nvSpPr>
          <p:cNvPr id="1048659" name="Rectangle 22"/>
          <p:cNvSpPr/>
          <p:nvPr/>
        </p:nvSpPr>
        <p:spPr>
          <a:xfrm>
            <a:off x="7611041" y="5695997"/>
            <a:ext cx="28655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6.Điểm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tựa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endParaRPr lang="en-US" sz="2400" dirty="0"/>
          </a:p>
        </p:txBody>
      </p:sp>
      <p:sp>
        <p:nvSpPr>
          <p:cNvPr id="1048660" name="Rectangle 23"/>
          <p:cNvSpPr/>
          <p:nvPr/>
        </p:nvSpPr>
        <p:spPr>
          <a:xfrm>
            <a:off x="7597979" y="6170627"/>
            <a:ext cx="32874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9.Nuôi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hồn</a:t>
            </a:r>
            <a:endParaRPr lang="en-US" sz="2400" dirty="0"/>
          </a:p>
        </p:txBody>
      </p:sp>
      <p:sp>
        <p:nvSpPr>
          <p:cNvPr id="1048661" name="Flowchart: Alternate Process 24"/>
          <p:cNvSpPr/>
          <p:nvPr/>
        </p:nvSpPr>
        <p:spPr>
          <a:xfrm>
            <a:off x="3160060" y="53790"/>
            <a:ext cx="7624482" cy="901147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51619" y="1140777"/>
            <a:ext cx="26853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3.Vẻ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8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45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48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48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48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48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14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48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048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48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145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048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048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048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048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49" grpId="0" animBg="1"/>
      <p:bldP spid="1048650" grpId="0"/>
      <p:bldP spid="1048651" grpId="0"/>
      <p:bldP spid="1048652" grpId="0" animBg="1"/>
      <p:bldP spid="1048653" grpId="0" animBg="1"/>
      <p:bldP spid="1048654" grpId="0" animBg="1"/>
      <p:bldP spid="1048655" grpId="0"/>
      <p:bldP spid="1048656" grpId="0" animBg="1"/>
      <p:bldP spid="1048657" grpId="0" animBg="1"/>
      <p:bldP spid="1048658" grpId="0"/>
      <p:bldP spid="1048659" grpId="0"/>
      <p:bldP spid="1048660" grpId="0"/>
      <p:bldP spid="1048661" grpId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Flowchart: Alternate Process 11"/>
          <p:cNvSpPr/>
          <p:nvPr/>
        </p:nvSpPr>
        <p:spPr>
          <a:xfrm>
            <a:off x="2955236" y="198790"/>
            <a:ext cx="6003237" cy="795131"/>
          </a:xfrm>
          <a:prstGeom prst="flowChartAlternate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endParaRPr lang="en-US" sz="2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63" name="Pentagon 13"/>
          <p:cNvSpPr/>
          <p:nvPr/>
        </p:nvSpPr>
        <p:spPr>
          <a:xfrm>
            <a:off x="636109" y="2080591"/>
            <a:ext cx="2160105" cy="1020418"/>
          </a:xfrm>
          <a:prstGeom prst="homePlat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64" name="Pentagon 14"/>
          <p:cNvSpPr/>
          <p:nvPr/>
        </p:nvSpPr>
        <p:spPr>
          <a:xfrm>
            <a:off x="2809461" y="2107104"/>
            <a:ext cx="2160104" cy="1046921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65" name="Pentagon 16"/>
          <p:cNvSpPr/>
          <p:nvPr/>
        </p:nvSpPr>
        <p:spPr>
          <a:xfrm>
            <a:off x="4969568" y="2146852"/>
            <a:ext cx="2226365" cy="1020418"/>
          </a:xfrm>
          <a:prstGeom prst="homePlat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tin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66" name="Pentagon 17"/>
          <p:cNvSpPr/>
          <p:nvPr/>
        </p:nvSpPr>
        <p:spPr>
          <a:xfrm>
            <a:off x="7182679" y="2107097"/>
            <a:ext cx="3048000" cy="103366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97162" name="Picture 8" descr="99 Mẫu logo sách | Biểu tượng quyển sách đẹp | Pen, Vector, Book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57" y="3114262"/>
            <a:ext cx="1881809" cy="1305090"/>
          </a:xfrm>
          <a:prstGeom prst="rect">
            <a:avLst/>
          </a:prstGeom>
          <a:noFill/>
        </p:spPr>
      </p:pic>
      <p:pic>
        <p:nvPicPr>
          <p:cNvPr id="2097163" name="Picture 14" descr="Đọc sách hiệu quả với trẻ sơ sinh và trẻ nhỏ | Vinme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4661" y="3174770"/>
            <a:ext cx="2160104" cy="1224952"/>
          </a:xfrm>
          <a:prstGeom prst="rect">
            <a:avLst/>
          </a:prstGeom>
          <a:noFill/>
        </p:spPr>
      </p:pic>
      <p:pic>
        <p:nvPicPr>
          <p:cNvPr id="2097164" name="Picture 18" descr="Hình ảnh Biểu Tượng Thông Tin Cho Dự án Của Bạn, Hỏi đáp, Thông Tin, Thông  Tin Vector và PNG với nền trong suốt để tải xuống miễn phí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37044" y="3127514"/>
            <a:ext cx="2173357" cy="1285461"/>
          </a:xfrm>
          <a:prstGeom prst="rect">
            <a:avLst/>
          </a:prstGeom>
          <a:noFill/>
        </p:spPr>
      </p:pic>
      <p:pic>
        <p:nvPicPr>
          <p:cNvPr id="2097165" name="Picture 4" descr="Trung tâm dưỡng sinh Thiền Việt - Home | Facebook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89918" y="3177742"/>
            <a:ext cx="2544417" cy="122198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8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4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48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97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97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97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97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63" grpId="0" animBg="1"/>
      <p:bldP spid="1048664" grpId="0" animBg="1"/>
      <p:bldP spid="1048665" grpId="0" animBg="1"/>
      <p:bldP spid="104866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​​">
  <a:themeElements>
    <a:clrScheme name="黄绿色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方正静蕾简体">
      <a:majorFont>
        <a:latin typeface="方正静蕾简体"/>
        <a:ea typeface="方正静蕾简体"/>
        <a:cs typeface=""/>
      </a:majorFont>
      <a:minorFont>
        <a:latin typeface="方正静蕾简体"/>
        <a:ea typeface="方正静蕾简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823</Words>
  <Application>Microsoft Office PowerPoint</Application>
  <PresentationFormat>Custom</PresentationFormat>
  <Paragraphs>124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Office Theme</vt:lpstr>
      <vt:lpstr>1_Office Theme</vt:lpstr>
      <vt:lpstr>2_Office Theme</vt:lpstr>
      <vt:lpstr>Office 主题​​</vt:lpstr>
      <vt:lpstr>PowerPoint Presentation</vt:lpstr>
      <vt:lpstr>PowerPoint Presentation</vt:lpstr>
      <vt:lpstr>PowerPoint Presentation</vt:lpstr>
      <vt:lpstr>Cảm nghĩ về môi trường học tập mới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MỞ ĐẦU (NỘI DUNG VÀ CẤU TRÚC SÁCH NGỮ VĂN 6)</dc:title>
  <dc:creator>Admin</dc:creator>
  <cp:lastModifiedBy>Admin</cp:lastModifiedBy>
  <cp:revision>30</cp:revision>
  <dcterms:created xsi:type="dcterms:W3CDTF">2021-06-27T09:51:56Z</dcterms:created>
  <dcterms:modified xsi:type="dcterms:W3CDTF">2024-05-11T14:35:54Z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d5c08ceb0ac24bebab23427e852193c0</vt:lpwstr>
  </property>
</Properties>
</file>