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</p:sldMasterIdLst>
  <p:sldIdLst>
    <p:sldId id="256" r:id="rId5"/>
    <p:sldId id="257" r:id="rId6"/>
    <p:sldId id="258" r:id="rId7"/>
    <p:sldId id="260" r:id="rId8"/>
    <p:sldId id="261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0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4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464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35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511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688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542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83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286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5443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08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77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2126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2219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6818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 flipH="1">
            <a:off x="2848475" y="3017700"/>
            <a:ext cx="3447000" cy="11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420950" y="2137767"/>
            <a:ext cx="63021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8261855"/>
      </p:ext>
    </p:extLst>
  </p:cSld>
  <p:clrMapOvr>
    <a:masterClrMapping/>
  </p:clrMapOvr>
  <p:extLst mod="1"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381">
          <p15:clr>
            <a:srgbClr val="FA7B17"/>
          </p15:clr>
        </p15:guide>
        <p15:guide id="2" orient="horz" pos="1448">
          <p15:clr>
            <a:srgbClr val="FA7B17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7837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855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7778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9861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08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86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274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097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35245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252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257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065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 flipH="1">
            <a:off x="2848475" y="3017700"/>
            <a:ext cx="3447000" cy="11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420950" y="2137767"/>
            <a:ext cx="63021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90083023"/>
      </p:ext>
    </p:extLst>
  </p:cSld>
  <p:clrMapOvr>
    <a:masterClrMapping/>
  </p:clrMapOvr>
  <p:extLst mod="1"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381">
          <p15:clr>
            <a:srgbClr val="FA7B17"/>
          </p15:clr>
        </p15:guide>
        <p15:guide id="2" orient="horz" pos="1448">
          <p15:clr>
            <a:srgbClr val="FA7B17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736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468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305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89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4829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177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003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45219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2654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84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9735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0691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NTENT">
  <p:cSld name="TITLE +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 flipH="1">
            <a:off x="2848475" y="3017700"/>
            <a:ext cx="3447000" cy="1147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1pPr>
            <a:lvl2pPr lv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2pPr>
            <a:lvl3pPr lvl="2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3pPr>
            <a:lvl4pPr lvl="3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4pPr>
            <a:lvl5pPr lvl="4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5pPr>
            <a:lvl6pPr lvl="5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6pPr>
            <a:lvl7pPr lvl="6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7pPr>
            <a:lvl8pPr lvl="7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  <a:defRPr sz="1400">
                <a:solidFill>
                  <a:srgbClr val="466269"/>
                </a:solidFill>
              </a:defRPr>
            </a:lvl8pPr>
            <a:lvl9pPr lvl="8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  <a:defRPr sz="14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420950" y="2137767"/>
            <a:ext cx="6302100" cy="770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466269"/>
              </a:buClr>
              <a:buSzPts val="2600"/>
              <a:buNone/>
              <a:defRPr sz="2600">
                <a:solidFill>
                  <a:srgbClr val="466269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6328679"/>
      </p:ext>
    </p:extLst>
  </p:cSld>
  <p:clrMapOvr>
    <a:masterClrMapping/>
  </p:clrMapOvr>
  <p:extLst mod="1">
    <p:ext uri="{DCECCB84-F9BA-43D5-87BE-67443E8EF086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      <p15:guide id="1" orient="horz" pos="2381">
          <p15:clr>
            <a:srgbClr val="FA7B17"/>
          </p15:clr>
        </p15:guide>
        <p15:guide id="2" orient="horz" pos="1448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99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1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47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036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9A68-FB6B-4131-A1AD-1677AB5E8ACB}" type="datetimeFigureOut">
              <a:rPr lang="en-US" smtClean="0"/>
              <a:t>3/20/2022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8AED-E901-4CDC-A68A-B82C64DA4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34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566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16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A1AB8-4855-4AE8-99C8-C69F8E9073D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3/20/2022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895B4-AD98-455D-8FEF-5A7E9F6DF23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3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33400"/>
            <a:ext cx="419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Hai</a:t>
            </a:r>
            <a:r>
              <a:rPr lang="en-US" sz="2000" i="1" dirty="0">
                <a:latin typeface="Times New Roman"/>
                <a:ea typeface="SimSun"/>
              </a:rPr>
              <a:t> cha con </a:t>
            </a:r>
            <a:r>
              <a:rPr lang="en-US" sz="2000" i="1" dirty="0" err="1">
                <a:latin typeface="Times New Roman"/>
                <a:ea typeface="SimSun"/>
              </a:rPr>
              <a:t>bước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trên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cát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Ánh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mặt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trời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rực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rỡ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biển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xanh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Bóng</a:t>
            </a:r>
            <a:r>
              <a:rPr lang="en-US" sz="2000" i="1" dirty="0">
                <a:latin typeface="Times New Roman"/>
                <a:ea typeface="SimSun"/>
              </a:rPr>
              <a:t> cha </a:t>
            </a:r>
            <a:r>
              <a:rPr lang="en-US" sz="2000" i="1" dirty="0" err="1">
                <a:latin typeface="Times New Roman"/>
                <a:ea typeface="SimSun"/>
              </a:rPr>
              <a:t>dài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lênh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khênh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Bóng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tròn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chắc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nịch</a:t>
            </a:r>
            <a:r>
              <a:rPr lang="en-US" sz="2000" i="1" dirty="0">
                <a:latin typeface="Times New Roman"/>
                <a:ea typeface="SimSun"/>
              </a:rPr>
              <a:t>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Sau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trận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mưa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đêm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rả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rích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Cát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càng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mịn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biển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càng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trong</a:t>
            </a:r>
            <a:r>
              <a:rPr lang="en-US" sz="2000" i="1" dirty="0">
                <a:latin typeface="Times New Roman"/>
                <a:ea typeface="SimSun"/>
              </a:rPr>
              <a:t>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Cha </a:t>
            </a:r>
            <a:r>
              <a:rPr lang="en-US" sz="2000" i="1" dirty="0" err="1">
                <a:latin typeface="Times New Roman"/>
                <a:ea typeface="SimSun"/>
              </a:rPr>
              <a:t>dắt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dưới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ánh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mai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hồng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Nghe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bước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lòng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vui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phơi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phới</a:t>
            </a:r>
            <a:r>
              <a:rPr lang="en-US" sz="2000" i="1" dirty="0">
                <a:latin typeface="Times New Roman"/>
                <a:ea typeface="SimSun"/>
              </a:rPr>
              <a:t>.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Con </a:t>
            </a:r>
            <a:r>
              <a:rPr lang="en-US" sz="2000" i="1" dirty="0" err="1">
                <a:latin typeface="Times New Roman"/>
                <a:ea typeface="SimSun"/>
              </a:rPr>
              <a:t>bỗng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lắc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tay</a:t>
            </a:r>
            <a:r>
              <a:rPr lang="en-US" sz="2000" i="1" dirty="0">
                <a:latin typeface="Times New Roman"/>
                <a:ea typeface="SimSun"/>
              </a:rPr>
              <a:t> cha </a:t>
            </a:r>
            <a:r>
              <a:rPr lang="en-US" sz="2000" i="1" dirty="0" err="1">
                <a:latin typeface="Times New Roman"/>
                <a:ea typeface="SimSun"/>
              </a:rPr>
              <a:t>khẽ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hỏi</a:t>
            </a:r>
            <a:r>
              <a:rPr lang="en-US" sz="2000" i="1" dirty="0">
                <a:latin typeface="Times New Roman"/>
                <a:ea typeface="SimSun"/>
              </a:rPr>
              <a:t>: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“Cha </a:t>
            </a:r>
            <a:r>
              <a:rPr lang="en-US" sz="2000" i="1" dirty="0" err="1">
                <a:latin typeface="Times New Roman"/>
                <a:ea typeface="SimSun"/>
              </a:rPr>
              <a:t>ơi</a:t>
            </a:r>
            <a:r>
              <a:rPr lang="en-US" sz="2000" i="1" dirty="0">
                <a:latin typeface="Times New Roman"/>
                <a:ea typeface="SimSun"/>
              </a:rPr>
              <a:t>!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Sao </a:t>
            </a:r>
            <a:r>
              <a:rPr lang="en-US" sz="2000" i="1" dirty="0" err="1">
                <a:latin typeface="Times New Roman"/>
                <a:ea typeface="SimSun"/>
              </a:rPr>
              <a:t>xa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kia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chỉ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thấy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nước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thấy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trời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Không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thấy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nhà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không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thấy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cây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không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thấy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người</a:t>
            </a:r>
            <a:r>
              <a:rPr lang="en-US" sz="2000" i="1" dirty="0">
                <a:latin typeface="Times New Roman"/>
                <a:ea typeface="SimSun"/>
              </a:rPr>
              <a:t> ở </a:t>
            </a:r>
            <a:r>
              <a:rPr lang="en-US" sz="2000" i="1" dirty="0" err="1">
                <a:latin typeface="Times New Roman"/>
                <a:ea typeface="SimSun"/>
              </a:rPr>
              <a:t>đó</a:t>
            </a:r>
            <a:r>
              <a:rPr lang="en-US" sz="2000" i="1" dirty="0">
                <a:latin typeface="Times New Roman"/>
                <a:ea typeface="SimSun"/>
              </a:rPr>
              <a:t>?”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 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Cha </a:t>
            </a:r>
            <a:r>
              <a:rPr lang="en-US" sz="2000" i="1" dirty="0" err="1">
                <a:latin typeface="Times New Roman"/>
                <a:ea typeface="SimSun"/>
              </a:rPr>
              <a:t>mỉm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cười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xoa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đầu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nhỏ</a:t>
            </a:r>
            <a:r>
              <a:rPr lang="en-US" sz="2000" i="1" dirty="0">
                <a:latin typeface="Times New Roman"/>
                <a:ea typeface="SimSun"/>
              </a:rPr>
              <a:t>: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“Theo </a:t>
            </a:r>
            <a:r>
              <a:rPr lang="en-US" sz="2000" i="1" dirty="0" err="1">
                <a:latin typeface="Times New Roman"/>
                <a:ea typeface="SimSun"/>
              </a:rPr>
              <a:t>cánh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buồm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mãi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đến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xa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43400" y="545842"/>
            <a:ext cx="457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Sẽ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có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cây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có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cửa</a:t>
            </a:r>
            <a:r>
              <a:rPr lang="en-US" sz="2000" i="1" dirty="0">
                <a:latin typeface="Times New Roman"/>
                <a:ea typeface="SimSun"/>
              </a:rPr>
              <a:t>, </a:t>
            </a:r>
            <a:r>
              <a:rPr lang="en-US" sz="2000" i="1" dirty="0" err="1">
                <a:latin typeface="Times New Roman"/>
                <a:ea typeface="SimSun"/>
              </a:rPr>
              <a:t>có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nhà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Vẫn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là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đất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nước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của</a:t>
            </a:r>
            <a:r>
              <a:rPr lang="en-US" sz="2000" i="1" dirty="0">
                <a:latin typeface="Times New Roman"/>
                <a:ea typeface="SimSun"/>
              </a:rPr>
              <a:t> ta,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Ở </a:t>
            </a:r>
            <a:r>
              <a:rPr lang="en-US" sz="2000" i="1" dirty="0" err="1">
                <a:latin typeface="Times New Roman"/>
                <a:ea typeface="SimSun"/>
              </a:rPr>
              <a:t>nơi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đó</a:t>
            </a:r>
            <a:r>
              <a:rPr lang="en-US" sz="2000" i="1" dirty="0">
                <a:latin typeface="Times New Roman"/>
                <a:ea typeface="SimSun"/>
              </a:rPr>
              <a:t> cha </a:t>
            </a:r>
            <a:r>
              <a:rPr lang="en-US" sz="2000" i="1" dirty="0" err="1">
                <a:latin typeface="Times New Roman"/>
                <a:ea typeface="SimSun"/>
              </a:rPr>
              <a:t>chưa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hề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đến</a:t>
            </a:r>
            <a:r>
              <a:rPr lang="en-US" sz="2000" i="1" dirty="0">
                <a:latin typeface="Times New Roman"/>
                <a:ea typeface="SimSun"/>
              </a:rPr>
              <a:t>.”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 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Cha </a:t>
            </a:r>
            <a:r>
              <a:rPr lang="en-US" sz="2000" i="1" dirty="0" err="1">
                <a:latin typeface="Times New Roman"/>
                <a:ea typeface="SimSun"/>
              </a:rPr>
              <a:t>lại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dắt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trên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cát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mịn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Ánh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nắng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chảy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đầy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vai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Cha </a:t>
            </a:r>
            <a:r>
              <a:rPr lang="en-US" sz="2000" i="1" dirty="0" err="1">
                <a:latin typeface="Times New Roman"/>
                <a:ea typeface="SimSun"/>
              </a:rPr>
              <a:t>trầm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ngâm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nhìn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mãi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cuối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chân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trời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Con </a:t>
            </a:r>
            <a:r>
              <a:rPr lang="en-US" sz="2000" i="1" dirty="0" err="1">
                <a:latin typeface="Times New Roman"/>
                <a:ea typeface="SimSun"/>
              </a:rPr>
              <a:t>lại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trỏ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cánh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buồm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xa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nói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khẽ</a:t>
            </a:r>
            <a:r>
              <a:rPr lang="en-US" sz="2000" i="1" dirty="0">
                <a:latin typeface="Times New Roman"/>
                <a:ea typeface="SimSun"/>
              </a:rPr>
              <a:t>: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“Cha </a:t>
            </a:r>
            <a:r>
              <a:rPr lang="en-US" sz="2000" i="1" dirty="0" err="1">
                <a:latin typeface="Times New Roman"/>
                <a:ea typeface="SimSun"/>
              </a:rPr>
              <a:t>mượn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cho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buồm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trắng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nhé</a:t>
            </a:r>
            <a:r>
              <a:rPr lang="en-US" sz="2000" i="1" dirty="0">
                <a:latin typeface="Times New Roman"/>
                <a:ea typeface="SimSun"/>
              </a:rPr>
              <a:t>,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Để</a:t>
            </a:r>
            <a:r>
              <a:rPr lang="en-US" sz="2000" i="1" dirty="0">
                <a:latin typeface="Times New Roman"/>
                <a:ea typeface="SimSun"/>
              </a:rPr>
              <a:t> con </a:t>
            </a:r>
            <a:r>
              <a:rPr lang="en-US" sz="2000" i="1" dirty="0" err="1">
                <a:latin typeface="Times New Roman"/>
                <a:ea typeface="SimSun"/>
              </a:rPr>
              <a:t>đi</a:t>
            </a:r>
            <a:r>
              <a:rPr lang="en-US" sz="2000" i="1" dirty="0">
                <a:latin typeface="Times New Roman"/>
                <a:ea typeface="SimSun"/>
              </a:rPr>
              <a:t>…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dirty="0" smtClean="0">
                <a:effectLst/>
                <a:latin typeface="Times New Roman"/>
                <a:ea typeface="Times New Roman"/>
              </a:rPr>
              <a:t> </a:t>
            </a: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Lời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của</a:t>
            </a:r>
            <a:r>
              <a:rPr lang="en-US" sz="2000" i="1" dirty="0">
                <a:latin typeface="Times New Roman"/>
                <a:ea typeface="SimSun"/>
              </a:rPr>
              <a:t> con hay </a:t>
            </a:r>
            <a:r>
              <a:rPr lang="en-US" sz="2000" i="1" dirty="0" err="1">
                <a:latin typeface="Times New Roman"/>
                <a:ea typeface="SimSun"/>
              </a:rPr>
              <a:t>tiếng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sóng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thầm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thì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Hay </a:t>
            </a:r>
            <a:r>
              <a:rPr lang="en-US" sz="2000" i="1" dirty="0" err="1">
                <a:latin typeface="Times New Roman"/>
                <a:ea typeface="SimSun"/>
              </a:rPr>
              <a:t>tiếng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của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lòng</a:t>
            </a:r>
            <a:r>
              <a:rPr lang="en-US" sz="2000" i="1" dirty="0">
                <a:latin typeface="Times New Roman"/>
                <a:ea typeface="SimSun"/>
              </a:rPr>
              <a:t> cha </a:t>
            </a:r>
            <a:r>
              <a:rPr lang="en-US" sz="2000" i="1" dirty="0" err="1">
                <a:latin typeface="Times New Roman"/>
                <a:ea typeface="SimSun"/>
              </a:rPr>
              <a:t>từ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một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thời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xa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thẳm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 err="1">
                <a:latin typeface="Times New Roman"/>
                <a:ea typeface="SimSun"/>
              </a:rPr>
              <a:t>Lần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đầu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tiên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trước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biển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khơi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vô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tận</a:t>
            </a:r>
            <a:endParaRPr lang="en-US" sz="2000" dirty="0" smtClean="0">
              <a:effectLst/>
              <a:latin typeface="Times New Roman"/>
              <a:ea typeface="Times New Roman"/>
            </a:endParaRPr>
          </a:p>
          <a:p>
            <a:pPr eaLnBrk="0" fontAlgn="base" hangingPunct="0">
              <a:spcAft>
                <a:spcPts val="0"/>
              </a:spcAft>
            </a:pPr>
            <a:r>
              <a:rPr lang="en-US" sz="2000" i="1" dirty="0">
                <a:latin typeface="Times New Roman"/>
                <a:ea typeface="SimSun"/>
              </a:rPr>
              <a:t>Cha </a:t>
            </a:r>
            <a:r>
              <a:rPr lang="en-US" sz="2000" i="1" dirty="0" err="1">
                <a:latin typeface="Times New Roman"/>
                <a:ea typeface="SimSun"/>
              </a:rPr>
              <a:t>gặp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lại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mình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trong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tiếng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ước</a:t>
            </a:r>
            <a:r>
              <a:rPr lang="en-US" sz="2000" i="1" dirty="0">
                <a:latin typeface="Times New Roman"/>
                <a:ea typeface="SimSun"/>
              </a:rPr>
              <a:t> </a:t>
            </a:r>
            <a:r>
              <a:rPr lang="en-US" sz="2000" i="1" dirty="0" err="1">
                <a:latin typeface="Times New Roman"/>
                <a:ea typeface="SimSun"/>
              </a:rPr>
              <a:t>mơ</a:t>
            </a:r>
            <a:r>
              <a:rPr lang="en-US" sz="2000" i="1" dirty="0">
                <a:latin typeface="Times New Roman"/>
                <a:ea typeface="SimSun"/>
              </a:rPr>
              <a:t> con.</a:t>
            </a:r>
            <a:endParaRPr lang="en-US" sz="20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6700" y="3581400"/>
            <a:ext cx="8153400" cy="1749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effectLst/>
                <a:latin typeface="Times New Roman"/>
                <a:ea typeface="SimSun"/>
                <a:sym typeface="Wingdings" pitchFamily="2" charset="2"/>
              </a:rPr>
              <a:t>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Là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người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cha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trầm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ngâm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hết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mực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yêu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thương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con,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giảng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giải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cho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con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hiểu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và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từng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bước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nâng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đỡ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ước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mơ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con.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824346" y="4288419"/>
            <a:ext cx="72390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  <a:sym typeface="Wingdings" pitchFamily="2" charset="2"/>
              </a:rPr>
              <a:t>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Tác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dụng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: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dùng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để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nhấn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mạnh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quanh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cảnh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xung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quanh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và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bộc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lộ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cảm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xúc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của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tác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giả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Times New Roman"/>
                <a:ea typeface="SimSun"/>
              </a:rPr>
              <a:t>.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638300" y="1447800"/>
            <a:ext cx="11049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163041" y="2362200"/>
            <a:ext cx="6096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743200" y="3276600"/>
            <a:ext cx="914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76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7086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457200">
              <a:spcAft>
                <a:spcPts val="1200"/>
              </a:spcAft>
            </a:pPr>
            <a:r>
              <a:rPr lang="en-US" sz="2800" dirty="0" smtClean="0">
                <a:effectLst/>
                <a:latin typeface="Times New Roman"/>
                <a:ea typeface="SimSun"/>
              </a:rPr>
              <a:t>“Con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bỗng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lắc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tay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cha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khẽ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hỏi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smtClean="0">
                <a:effectLst/>
                <a:latin typeface="Times New Roman"/>
                <a:ea typeface="SimSun"/>
              </a:rPr>
              <a:t>“Cha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ơi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!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smtClean="0">
                <a:effectLst/>
                <a:latin typeface="Times New Roman"/>
                <a:ea typeface="SimSun"/>
              </a:rPr>
              <a:t>Sao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xa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kia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chỉ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thấy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nước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thấy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trời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err="1" smtClean="0">
                <a:effectLst/>
                <a:latin typeface="Times New Roman"/>
                <a:ea typeface="SimSun"/>
              </a:rPr>
              <a:t>Không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thấy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nhà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không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thấy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cây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không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thấy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người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ở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đó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?”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dirty="0" smtClean="0">
                <a:effectLst/>
                <a:latin typeface="Times New Roman"/>
                <a:ea typeface="SimSun"/>
              </a:rPr>
              <a:t>Cha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mỉm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cười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xoa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con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nhỏ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dirty="0" smtClean="0">
                <a:effectLst/>
                <a:latin typeface="Times New Roman"/>
                <a:ea typeface="SimSun"/>
              </a:rPr>
              <a:t>“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Theo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cánh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buồm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mãi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đến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nơi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xa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err="1" smtClean="0">
                <a:effectLst/>
                <a:latin typeface="Times New Roman"/>
                <a:ea typeface="SimSun"/>
              </a:rPr>
              <a:t>Sẽ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có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cây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có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cửa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có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nhà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,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err="1" smtClean="0">
                <a:effectLst/>
                <a:latin typeface="Times New Roman"/>
                <a:ea typeface="SimSun"/>
              </a:rPr>
              <a:t>Vẫn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là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đất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nước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của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ta,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 marL="914400" indent="457200">
              <a:spcAft>
                <a:spcPts val="1200"/>
              </a:spcAft>
            </a:pPr>
            <a:r>
              <a:rPr lang="en-US" sz="2800" i="1" dirty="0" smtClean="0">
                <a:effectLst/>
                <a:latin typeface="Times New Roman"/>
                <a:ea typeface="SimSun"/>
              </a:rPr>
              <a:t>Ở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nơi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đó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cha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chưa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hề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đi</a:t>
            </a:r>
            <a:r>
              <a:rPr lang="en-US" sz="2800" i="1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i="1" dirty="0" err="1" smtClean="0">
                <a:effectLst/>
                <a:latin typeface="Times New Roman"/>
                <a:ea typeface="SimSun"/>
              </a:rPr>
              <a:t>đến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.” ”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29145" y="4329984"/>
            <a:ext cx="6858000" cy="1524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  <a:sym typeface="Wingdings" pitchFamily="2" charset="2"/>
              </a:rPr>
              <a:t>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Đó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là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lời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tò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mò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ngây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ngô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đứa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con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muốn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khám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phá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cuộc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sống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và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lời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giải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thích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đầy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sự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hứng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khởi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của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/>
                <a:ea typeface="SimSun"/>
              </a:rPr>
              <a:t>người</a:t>
            </a:r>
            <a:r>
              <a:rPr lang="en-US" sz="2800" dirty="0">
                <a:solidFill>
                  <a:schemeClr val="tx1"/>
                </a:solidFill>
                <a:latin typeface="Times New Roman"/>
                <a:ea typeface="SimSun"/>
              </a:rPr>
              <a:t> cha.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4329984"/>
            <a:ext cx="8077200" cy="16898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0"/>
              </a:spcAft>
            </a:pPr>
            <a:r>
              <a:rPr lang="en-US" sz="2800" dirty="0" err="1" smtClean="0">
                <a:effectLst/>
                <a:latin typeface="Times New Roman"/>
                <a:ea typeface="Arial"/>
              </a:rPr>
              <a:t>Kể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ra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trường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hợp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chuyển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nghĩa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: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2800" dirty="0" smtClean="0">
                <a:effectLst/>
                <a:latin typeface="Times New Roman"/>
                <a:ea typeface="Arial"/>
              </a:rPr>
              <a:t>-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Tay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: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cánh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Arial"/>
              </a:rPr>
              <a:t>tay</a:t>
            </a:r>
            <a:r>
              <a:rPr lang="en-US" sz="2800" dirty="0" smtClean="0">
                <a:effectLst/>
                <a:latin typeface="Times New Roman"/>
                <a:ea typeface="Arial"/>
              </a:rPr>
              <a:t>,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tay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áo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tay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đua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tay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súng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….</a:t>
            </a:r>
            <a:endParaRPr lang="en-US" sz="2800" dirty="0" smtClean="0">
              <a:effectLst/>
              <a:latin typeface="Times New Roman"/>
              <a:ea typeface="Times New Roman"/>
            </a:endParaRPr>
          </a:p>
          <a:p>
            <a:r>
              <a:rPr lang="en-US" sz="2800" dirty="0" smtClean="0">
                <a:effectLst/>
                <a:latin typeface="Times New Roman"/>
                <a:ea typeface="SimSun"/>
              </a:rPr>
              <a:t>-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: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cái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gấu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đường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đảng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đầu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 </a:t>
            </a:r>
            <a:r>
              <a:rPr lang="en-US" sz="2800" dirty="0" err="1" smtClean="0">
                <a:effectLst/>
                <a:latin typeface="Times New Roman"/>
                <a:ea typeface="SimSun"/>
              </a:rPr>
              <a:t>ngỏ</a:t>
            </a:r>
            <a:r>
              <a:rPr lang="en-US" sz="2800" dirty="0" smtClean="0">
                <a:effectLst/>
                <a:latin typeface="Times New Roman"/>
                <a:ea typeface="SimSun"/>
              </a:rPr>
              <a:t>, …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00500" y="685800"/>
            <a:ext cx="4191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58145" y="3429000"/>
            <a:ext cx="47105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219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52400"/>
            <a:ext cx="5678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buồm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8927"/>
            <a:ext cx="8230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309676"/>
            <a:ext cx="699262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 con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biển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cha con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buồm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000000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Cảm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nhận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về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đặc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sắc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nghệ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thuật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tác</a:t>
            </a:r>
            <a:r>
              <a:rPr lang="en-US" sz="2800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phẩm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330" y="3657063"/>
            <a:ext cx="90476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thân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1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671" y="184152"/>
            <a:ext cx="860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Dàn ý cảm nhận bài thơ Mây và sóng của </a:t>
            </a:r>
            <a:r>
              <a:rPr lang="vi-VN" sz="3200" b="1" dirty="0" smtClean="0">
                <a:solidFill>
                  <a:srgbClr val="FF0000"/>
                </a:solidFill>
                <a:latin typeface="Times New Roman"/>
              </a:rPr>
              <a:t>Ta-go</a:t>
            </a:r>
            <a:endParaRPr lang="vi-VN" sz="320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443" y="2277032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b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Thân bài</a:t>
            </a:r>
            <a:endParaRPr lang="vi-VN" sz="2800" dirty="0">
              <a:solidFill>
                <a:srgbClr val="FF0000"/>
              </a:solidFill>
              <a:latin typeface="Times New Roman"/>
            </a:endParaRPr>
          </a:p>
          <a:p>
            <a:pPr algn="just"/>
            <a:r>
              <a:rPr lang="en-US" sz="2800" b="1" dirty="0">
                <a:solidFill>
                  <a:srgbClr val="333333"/>
                </a:solidFill>
                <a:latin typeface="Times New Roman"/>
              </a:rPr>
              <a:t>-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Cảm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nghĩ về đoạn đối thoại giữa mẹ và con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999" y="3203397"/>
            <a:ext cx="831641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Lời em bé kể cho mẹ nghe </a:t>
            </a:r>
            <a:r>
              <a:rPr lang="vi-VN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về mây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endParaRPr lang="en-US" sz="28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hững điều em đã gặp khi đi chơi</a:t>
            </a:r>
            <a:b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0734" y="4172893"/>
            <a:ext cx="8288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3333"/>
                </a:solidFill>
                <a:latin typeface="Times New Roman"/>
              </a:rPr>
              <a:t>-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Cảm nghĩ về những tình cảm của em bé đối với mẹ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768927"/>
            <a:ext cx="858677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lvl="0" indent="-514350">
              <a:buAutoNum type="alphaL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r>
              <a:rPr lang="vi-VN" sz="3200" dirty="0" smtClean="0">
                <a:solidFill>
                  <a:srgbClr val="333333"/>
                </a:solidFill>
                <a:latin typeface="Times New Roman"/>
              </a:rPr>
              <a:t>Bài </a:t>
            </a:r>
            <a:r>
              <a:rPr lang="vi-VN" sz="3200" dirty="0">
                <a:solidFill>
                  <a:srgbClr val="333333"/>
                </a:solidFill>
                <a:latin typeface="Times New Roman"/>
              </a:rPr>
              <a:t>thơ Mây và sóng của Ta-go nói về tình cảm </a:t>
            </a:r>
            <a:r>
              <a:rPr lang="vi-VN" sz="3200" dirty="0" smtClean="0">
                <a:solidFill>
                  <a:srgbClr val="333333"/>
                </a:solidFill>
                <a:latin typeface="Times New Roman"/>
              </a:rPr>
              <a:t>mẹ</a:t>
            </a:r>
            <a:endParaRPr lang="en-US" sz="3200" dirty="0" smtClean="0">
              <a:solidFill>
                <a:srgbClr val="333333"/>
              </a:solidFill>
              <a:latin typeface="Times New Roman"/>
            </a:endParaRPr>
          </a:p>
          <a:p>
            <a:pPr lvl="0"/>
            <a:r>
              <a:rPr lang="vi-VN" sz="3200" dirty="0" smtClean="0">
                <a:solidFill>
                  <a:srgbClr val="333333"/>
                </a:solidFill>
                <a:latin typeface="Times New Roman"/>
              </a:rPr>
              <a:t> </a:t>
            </a:r>
            <a:r>
              <a:rPr lang="vi-VN" sz="3200" dirty="0">
                <a:solidFill>
                  <a:srgbClr val="333333"/>
                </a:solidFill>
                <a:latin typeface="Times New Roman"/>
              </a:rPr>
              <a:t>con thắm thiết, mặn </a:t>
            </a:r>
            <a:r>
              <a:rPr lang="vi-VN" sz="3200" dirty="0" smtClean="0">
                <a:solidFill>
                  <a:srgbClr val="333333"/>
                </a:solidFill>
                <a:latin typeface="Times New Roman"/>
              </a:rPr>
              <a:t>nồng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1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9512" y="404664"/>
            <a:ext cx="8604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Dàn ý cảm nhận bài thơ Mây và sóng của Ta-go</a:t>
            </a:r>
            <a:endParaRPr lang="vi-VN" sz="3200" dirty="0">
              <a:solidFill>
                <a:srgbClr val="FF0000"/>
              </a:solidFill>
              <a:latin typeface="Times New Roman"/>
            </a:endParaRPr>
          </a:p>
          <a:p>
            <a:pPr algn="just"/>
            <a:r>
              <a:rPr lang="en-US" sz="3200" b="1" dirty="0">
                <a:solidFill>
                  <a:srgbClr val="FF0000"/>
                </a:solidFill>
                <a:latin typeface="Times New Roman"/>
              </a:rPr>
              <a:t>a</a:t>
            </a:r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Mở </a:t>
            </a:r>
            <a:r>
              <a:rPr lang="vi-VN" sz="3200" b="1" dirty="0">
                <a:solidFill>
                  <a:srgbClr val="FF0000"/>
                </a:solidFill>
                <a:latin typeface="Times New Roman"/>
              </a:rPr>
              <a:t>bài</a:t>
            </a:r>
            <a:endParaRPr lang="vi-VN" sz="3200" dirty="0">
              <a:solidFill>
                <a:srgbClr val="FF0000"/>
              </a:solidFill>
              <a:latin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412776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b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Thân bài</a:t>
            </a:r>
            <a:endParaRPr lang="vi-VN" sz="2800" dirty="0">
              <a:solidFill>
                <a:srgbClr val="FF0000"/>
              </a:solidFill>
              <a:latin typeface="Times New Roman"/>
            </a:endParaRPr>
          </a:p>
          <a:p>
            <a:pPr algn="just"/>
            <a:r>
              <a:rPr lang="en-US" sz="2800" b="1" dirty="0">
                <a:solidFill>
                  <a:srgbClr val="333333"/>
                </a:solidFill>
                <a:latin typeface="Times New Roman"/>
              </a:rPr>
              <a:t>-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Cảm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nghĩ về đoạn đối thoại giữa mẹ và con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6122" y="2204864"/>
            <a:ext cx="831641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Lời em bé kể cho mẹ nghe </a:t>
            </a:r>
            <a:r>
              <a:rPr lang="vi-VN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về mây</a:t>
            </a:r>
            <a:r>
              <a:rPr lang="en-US" sz="2800" dirty="0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sóng</a:t>
            </a:r>
            <a:endParaRPr lang="en-US" sz="2800" dirty="0">
              <a:solidFill>
                <a:srgbClr val="3333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+N</a:t>
            </a:r>
            <a: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  <a:t>hững điều em đã gặp khi đi chơi</a:t>
            </a:r>
            <a:br>
              <a:rPr lang="vi-VN" sz="2800" dirty="0">
                <a:solidFill>
                  <a:srgbClr val="333333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5873" y="3086776"/>
            <a:ext cx="82882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333333"/>
                </a:solidFill>
                <a:latin typeface="Times New Roman"/>
              </a:rPr>
              <a:t>-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vi-VN" sz="2800" b="1" dirty="0">
                <a:solidFill>
                  <a:srgbClr val="333333"/>
                </a:solidFill>
                <a:latin typeface="Times New Roman"/>
              </a:rPr>
              <a:t>Cảm nghĩ về những tình cảm của em bé đối với mẹ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9512" y="3628181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333333"/>
                </a:solidFill>
                <a:latin typeface="Times New Roman"/>
              </a:rPr>
              <a:t>+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Lời từ chối sự mời gọi của </a:t>
            </a:r>
            <a:r>
              <a:rPr lang="vi-VN" sz="2800" dirty="0" smtClean="0">
                <a:solidFill>
                  <a:srgbClr val="333333"/>
                </a:solidFill>
                <a:latin typeface="Times New Roman"/>
              </a:rPr>
              <a:t>mây, sóng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/>
            </a:r>
            <a:br>
              <a:rPr lang="vi-VN" sz="2800" dirty="0">
                <a:solidFill>
                  <a:prstClr val="black"/>
                </a:solidFill>
                <a:latin typeface="Times New Roman"/>
              </a:rPr>
            </a:br>
            <a:r>
              <a:rPr lang="en-US" sz="2800" dirty="0">
                <a:solidFill>
                  <a:srgbClr val="333333"/>
                </a:solidFill>
                <a:latin typeface="Times New Roman"/>
              </a:rPr>
              <a:t>+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Đối với em bé: Không cuộc dạo chơi nào</a:t>
            </a:r>
            <a:r>
              <a:rPr lang="vi-VN" sz="2800" dirty="0" smtClean="0">
                <a:solidFill>
                  <a:srgbClr val="333333"/>
                </a:solidFill>
                <a:latin typeface="Times New Roman"/>
              </a:rPr>
              <a:t>, 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lời mời gọi nào có thể so được với người mẹ của mình </a:t>
            </a:r>
            <a:r>
              <a:rPr lang="vi-VN" sz="2800" dirty="0">
                <a:solidFill>
                  <a:srgbClr val="333333"/>
                </a:solidFill>
                <a:latin typeface="Times New Roman"/>
              </a:rPr>
              <a:t>"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9512" y="5018950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Times New Roman"/>
              </a:rPr>
              <a:t>+ N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h</a:t>
            </a:r>
            <a:r>
              <a:rPr lang="en-US" sz="2800" dirty="0" err="1">
                <a:solidFill>
                  <a:prstClr val="black"/>
                </a:solidFill>
                <a:latin typeface="Times New Roman"/>
              </a:rPr>
              <a:t>ững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cuộc dạo chơi, khám phá sẽ trở nên vô nghĩa nếu không có mẹ ở bên. </a:t>
            </a:r>
          </a:p>
          <a:p>
            <a:r>
              <a:rPr lang="en-US" sz="2800" dirty="0">
                <a:solidFill>
                  <a:prstClr val="black"/>
                </a:solidFill>
                <a:latin typeface="Times New Roman"/>
              </a:rPr>
              <a:t>+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Hạnh phúc của em chính là ở bên mẹ, được ngắm nhìn nụ cười của mẹ </a:t>
            </a:r>
            <a:r>
              <a:rPr lang="en-US" sz="2800" dirty="0">
                <a:solidFill>
                  <a:prstClr val="black"/>
                </a:solidFill>
                <a:latin typeface="Times New Roman"/>
                <a:sym typeface="Wingdings" pitchFamily="2" charset="2"/>
              </a:rPr>
              <a:t>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vi-VN" sz="2800" dirty="0">
                <a:solidFill>
                  <a:prstClr val="black"/>
                </a:solidFill>
                <a:latin typeface="Times New Roman"/>
              </a:rPr>
              <a:t>Có mẹ là có tất cả 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23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6512" y="836712"/>
            <a:ext cx="89289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solidFill>
                  <a:srgbClr val="333333"/>
                </a:solidFill>
                <a:latin typeface="Times New Roman"/>
              </a:rPr>
              <a:t>* Cảm nhận về đặc sắc nghệ thuật của tác phẩm</a:t>
            </a:r>
            <a:r>
              <a:rPr lang="vi-VN" sz="3200" dirty="0">
                <a:solidFill>
                  <a:prstClr val="black"/>
                </a:solidFill>
                <a:latin typeface="Times New Roman"/>
              </a:rPr>
              <a:t/>
            </a:r>
            <a:br>
              <a:rPr lang="vi-VN" sz="3200" dirty="0">
                <a:solidFill>
                  <a:prstClr val="black"/>
                </a:solidFill>
                <a:latin typeface="Times New Roman"/>
              </a:rPr>
            </a:br>
            <a:r>
              <a:rPr lang="en-US" sz="32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en-US" sz="3200" dirty="0">
                <a:solidFill>
                  <a:srgbClr val="333333"/>
                </a:solidFill>
                <a:latin typeface="Times New Roman"/>
              </a:rPr>
              <a:t> - </a:t>
            </a:r>
            <a:r>
              <a:rPr lang="vi-VN" sz="3200" dirty="0">
                <a:solidFill>
                  <a:srgbClr val="333333"/>
                </a:solidFill>
                <a:latin typeface="Times New Roman"/>
              </a:rPr>
              <a:t>Cấu </a:t>
            </a:r>
            <a:r>
              <a:rPr lang="vi-VN" sz="3200" dirty="0">
                <a:solidFill>
                  <a:srgbClr val="333333"/>
                </a:solidFill>
                <a:latin typeface="Times New Roman"/>
              </a:rPr>
              <a:t>trúc lồng ghép lời thoại giữa em bé và mẹ, cuộc nói chuyện của em với mây và với sóng. 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420888"/>
            <a:ext cx="92890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dirty="0">
                <a:solidFill>
                  <a:srgbClr val="333333"/>
                </a:solidFill>
                <a:latin typeface="Times New Roman"/>
              </a:rPr>
              <a:t>- Ngòi bút nhạy cảm và tâm hồn dạt dào yêu </a:t>
            </a:r>
            <a:r>
              <a:rPr lang="vi-VN" sz="3200" dirty="0">
                <a:solidFill>
                  <a:srgbClr val="333333"/>
                </a:solidFill>
                <a:latin typeface="Times New Roman"/>
              </a:rPr>
              <a:t>thương</a:t>
            </a:r>
            <a:r>
              <a:rPr lang="en-US" sz="32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/>
              </a:rPr>
              <a:t>của</a:t>
            </a:r>
            <a:r>
              <a:rPr lang="en-US" sz="32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/>
              </a:rPr>
              <a:t>tác</a:t>
            </a:r>
            <a:r>
              <a:rPr lang="en-US" sz="3200" dirty="0">
                <a:solidFill>
                  <a:srgbClr val="333333"/>
                </a:solidFill>
                <a:latin typeface="Times New Roman"/>
              </a:rPr>
              <a:t> </a:t>
            </a:r>
            <a:r>
              <a:rPr lang="en-US" sz="3200" dirty="0" err="1">
                <a:solidFill>
                  <a:srgbClr val="333333"/>
                </a:solidFill>
                <a:latin typeface="Times New Roman"/>
              </a:rPr>
              <a:t>giả</a:t>
            </a:r>
            <a:r>
              <a:rPr lang="en-US" sz="3200" dirty="0">
                <a:solidFill>
                  <a:srgbClr val="333333"/>
                </a:solidFill>
                <a:latin typeface="Times New Roman"/>
              </a:rPr>
              <a:t>.</a:t>
            </a:r>
            <a:endParaRPr lang="en-US" sz="32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9339" y="3498106"/>
            <a:ext cx="8964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>
                <a:solidFill>
                  <a:srgbClr val="FF0000"/>
                </a:solidFill>
                <a:latin typeface="Times New Roman"/>
              </a:rPr>
              <a:t>c</a:t>
            </a:r>
            <a:r>
              <a:rPr lang="vi-VN" sz="2800" b="1" dirty="0" smtClean="0">
                <a:solidFill>
                  <a:srgbClr val="FF0000"/>
                </a:solidFill>
                <a:latin typeface="Times New Roman"/>
              </a:rPr>
              <a:t>. </a:t>
            </a:r>
            <a:r>
              <a:rPr lang="vi-VN" sz="2800" b="1" dirty="0">
                <a:solidFill>
                  <a:srgbClr val="FF0000"/>
                </a:solidFill>
                <a:latin typeface="Times New Roman"/>
              </a:rPr>
              <a:t>Kết bài</a:t>
            </a:r>
            <a:endParaRPr lang="vi-VN" sz="2800" dirty="0">
              <a:solidFill>
                <a:srgbClr val="FF0000"/>
              </a:solidFill>
              <a:latin typeface="Times New Roman"/>
            </a:endParaRPr>
          </a:p>
          <a:p>
            <a:pPr algn="just"/>
            <a:r>
              <a:rPr lang="vi-VN" sz="2800" dirty="0">
                <a:solidFill>
                  <a:srgbClr val="333333"/>
                </a:solidFill>
                <a:latin typeface="Times New Roman"/>
              </a:rPr>
              <a:t>"Mây và sóng" là đoạn trích cảm động về tình mẫu tử thiêng liêng, cao đẹp. </a:t>
            </a:r>
          </a:p>
        </p:txBody>
      </p:sp>
    </p:spTree>
    <p:extLst>
      <p:ext uri="{BB962C8B-B14F-4D97-AF65-F5344CB8AC3E}">
        <p14:creationId xmlns:p14="http://schemas.microsoft.com/office/powerpoint/2010/main" val="729156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79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603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</cp:revision>
  <dcterms:created xsi:type="dcterms:W3CDTF">2022-03-20T13:13:19Z</dcterms:created>
  <dcterms:modified xsi:type="dcterms:W3CDTF">2022-03-20T14:01:35Z</dcterms:modified>
</cp:coreProperties>
</file>