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79" r:id="rId3"/>
    <p:sldId id="287" r:id="rId4"/>
    <p:sldId id="269" r:id="rId5"/>
    <p:sldId id="268" r:id="rId6"/>
    <p:sldId id="288" r:id="rId7"/>
    <p:sldId id="284" r:id="rId8"/>
    <p:sldId id="28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E49C"/>
    <a:srgbClr val="0000FF"/>
    <a:srgbClr val="FF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15" autoAdjust="0"/>
    <p:restoredTop sz="94660"/>
  </p:normalViewPr>
  <p:slideViewPr>
    <p:cSldViewPr snapToGrid="0">
      <p:cViewPr>
        <p:scale>
          <a:sx n="79" d="100"/>
          <a:sy n="79" d="100"/>
        </p:scale>
        <p:origin x="-28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6109-4A75-4400-AE69-55DC950B0F8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350A-CA8E-4862-9F7B-286EDC13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7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6109-4A75-4400-AE69-55DC950B0F8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350A-CA8E-4862-9F7B-286EDC13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4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6109-4A75-4400-AE69-55DC950B0F8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350A-CA8E-4862-9F7B-286EDC13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91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6109-4A75-4400-AE69-55DC950B0F8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350A-CA8E-4862-9F7B-286EDC13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1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6109-4A75-4400-AE69-55DC950B0F8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350A-CA8E-4862-9F7B-286EDC13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4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6109-4A75-4400-AE69-55DC950B0F8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350A-CA8E-4862-9F7B-286EDC13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7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6109-4A75-4400-AE69-55DC950B0F8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350A-CA8E-4862-9F7B-286EDC13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5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6109-4A75-4400-AE69-55DC950B0F8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350A-CA8E-4862-9F7B-286EDC13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11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6109-4A75-4400-AE69-55DC950B0F8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350A-CA8E-4862-9F7B-286EDC13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6109-4A75-4400-AE69-55DC950B0F8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350A-CA8E-4862-9F7B-286EDC13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95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6109-4A75-4400-AE69-55DC950B0F8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350A-CA8E-4862-9F7B-286EDC13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8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26109-4A75-4400-AE69-55DC950B0F8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E350A-CA8E-4862-9F7B-286EDC13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0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Arrow Connector 8"/>
          <p:cNvCxnSpPr/>
          <p:nvPr/>
        </p:nvCxnSpPr>
        <p:spPr bwMode="auto">
          <a:xfrm flipH="1">
            <a:off x="4385964" y="4389424"/>
            <a:ext cx="1597025" cy="0"/>
          </a:xfrm>
          <a:prstGeom prst="straightConnector1">
            <a:avLst/>
          </a:prstGeom>
          <a:ln w="28575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 bwMode="auto">
          <a:xfrm>
            <a:off x="932122" y="3913739"/>
            <a:ext cx="3158615" cy="827676"/>
          </a:xfrm>
          <a:prstGeom prst="round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="1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b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đktc</a:t>
            </a:r>
            <a:r>
              <a:rPr lang="en-US" sz="2800" b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22,4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4314526" y="4243893"/>
            <a:ext cx="1668463" cy="0"/>
          </a:xfrm>
          <a:prstGeom prst="straightConnector1">
            <a:avLst/>
          </a:prstGeom>
          <a:ln w="28575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55"/>
          <p:cNvGrpSpPr>
            <a:grpSpLocks/>
          </p:cNvGrpSpPr>
          <p:nvPr/>
        </p:nvGrpSpPr>
        <p:grpSpPr bwMode="auto">
          <a:xfrm>
            <a:off x="6524944" y="3934828"/>
            <a:ext cx="3001166" cy="1068197"/>
            <a:chOff x="6378408" y="2860036"/>
            <a:chExt cx="1506531" cy="1318339"/>
          </a:xfrm>
        </p:grpSpPr>
        <p:sp>
          <p:nvSpPr>
            <p:cNvPr id="19" name="Rounded Rectangle 18"/>
            <p:cNvSpPr/>
            <p:nvPr/>
          </p:nvSpPr>
          <p:spPr bwMode="auto">
            <a:xfrm>
              <a:off x="6408665" y="2999115"/>
              <a:ext cx="1476274" cy="1017982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Box 51"/>
            <p:cNvSpPr txBox="1">
              <a:spLocks noChangeArrowheads="1"/>
            </p:cNvSpPr>
            <p:nvPr/>
          </p:nvSpPr>
          <p:spPr bwMode="auto">
            <a:xfrm flipH="1">
              <a:off x="6378408" y="3168762"/>
              <a:ext cx="896104" cy="64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en-US" sz="28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khí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</a:p>
          </p:txBody>
        </p:sp>
        <p:sp>
          <p:nvSpPr>
            <p:cNvPr id="21" name="TextBox 51"/>
            <p:cNvSpPr txBox="1">
              <a:spLocks noChangeArrowheads="1"/>
            </p:cNvSpPr>
            <p:nvPr/>
          </p:nvSpPr>
          <p:spPr bwMode="auto">
            <a:xfrm flipH="1">
              <a:off x="7044951" y="3532631"/>
              <a:ext cx="692180" cy="64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22,4</a:t>
              </a:r>
            </a:p>
          </p:txBody>
        </p:sp>
        <p:sp>
          <p:nvSpPr>
            <p:cNvPr id="22" name="TextBox 51"/>
            <p:cNvSpPr txBox="1">
              <a:spLocks noChangeArrowheads="1"/>
            </p:cNvSpPr>
            <p:nvPr/>
          </p:nvSpPr>
          <p:spPr bwMode="auto">
            <a:xfrm flipH="1">
              <a:off x="6886670" y="2860036"/>
              <a:ext cx="893987" cy="64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altLang="en-US" sz="2800" b="1" baseline="-25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baseline="-25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khí</a:t>
              </a:r>
              <a:r>
                <a:rPr lang="en-US" altLang="en-US" sz="28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2800" b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đktc</a:t>
              </a:r>
              <a:r>
                <a:rPr lang="en-US" sz="28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en-US" alt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" name="Straight Connector 60"/>
            <p:cNvCxnSpPr>
              <a:cxnSpLocks noChangeShapeType="1"/>
            </p:cNvCxnSpPr>
            <p:nvPr/>
          </p:nvCxnSpPr>
          <p:spPr bwMode="auto">
            <a:xfrm>
              <a:off x="6921338" y="3535748"/>
              <a:ext cx="70634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5" name="Group 34"/>
          <p:cNvGrpSpPr/>
          <p:nvPr/>
        </p:nvGrpSpPr>
        <p:grpSpPr>
          <a:xfrm>
            <a:off x="2076042" y="1191255"/>
            <a:ext cx="5691102" cy="973515"/>
            <a:chOff x="1009243" y="3377516"/>
            <a:chExt cx="5218136" cy="973515"/>
          </a:xfrm>
        </p:grpSpPr>
        <p:cxnSp>
          <p:nvCxnSpPr>
            <p:cNvPr id="10" name="Straight Arrow Connector 9"/>
            <p:cNvCxnSpPr>
              <a:endCxn id="27" idx="3"/>
            </p:cNvCxnSpPr>
            <p:nvPr/>
          </p:nvCxnSpPr>
          <p:spPr bwMode="auto">
            <a:xfrm flipV="1">
              <a:off x="3116404" y="3836770"/>
              <a:ext cx="794519" cy="1915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 bwMode="auto">
            <a:xfrm flipH="1" flipV="1">
              <a:off x="3178381" y="3979210"/>
              <a:ext cx="660965" cy="1557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ounded Rectangle 25"/>
            <p:cNvSpPr/>
            <p:nvPr/>
          </p:nvSpPr>
          <p:spPr bwMode="auto">
            <a:xfrm>
              <a:off x="4347748" y="3377516"/>
              <a:ext cx="752934" cy="57467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m</a:t>
              </a:r>
              <a:endPara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51"/>
            <p:cNvSpPr txBox="1">
              <a:spLocks noChangeArrowheads="1"/>
            </p:cNvSpPr>
            <p:nvPr/>
          </p:nvSpPr>
          <p:spPr bwMode="auto">
            <a:xfrm flipH="1">
              <a:off x="3910923" y="3575160"/>
              <a:ext cx="231645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28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 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       </a:t>
              </a:r>
              <a:r>
                <a:rPr lang="vi-VN" alt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vi-VN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mol)</a:t>
              </a:r>
              <a:endPara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1009243" y="3547756"/>
              <a:ext cx="2148745" cy="457200"/>
            </a:xfrm>
            <a:prstGeom prst="round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</a:t>
              </a:r>
              <a:r>
                <a:rPr lang="en-US" sz="28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(g)</a:t>
              </a:r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ounded Rectangle 31"/>
            <p:cNvSpPr/>
            <p:nvPr/>
          </p:nvSpPr>
          <p:spPr bwMode="auto">
            <a:xfrm>
              <a:off x="4316217" y="3776356"/>
              <a:ext cx="752934" cy="57467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M</a:t>
              </a:r>
              <a:endPara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4519258" y="3836770"/>
              <a:ext cx="581424" cy="257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ounded Rectangle 37"/>
          <p:cNvSpPr/>
          <p:nvPr/>
        </p:nvSpPr>
        <p:spPr>
          <a:xfrm>
            <a:off x="181237" y="780790"/>
            <a:ext cx="11247120" cy="76385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28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0" y="111273"/>
            <a:ext cx="12070080" cy="646331"/>
          </a:xfrm>
          <a:prstGeom prst="rect">
            <a:avLst/>
          </a:prstGeom>
          <a:solidFill>
            <a:srgbClr val="C2E49C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22: 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</a:t>
            </a:r>
            <a:r>
              <a:rPr lang="en-US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TRÌNH HÓA HỌC</a:t>
            </a:r>
            <a:endParaRPr lang="en-US" alt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75668" y="2687769"/>
            <a:ext cx="11898575" cy="76385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altLang="en-US" sz="3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altLang="en-US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altLang="en-US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32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87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8" grpId="0"/>
      <p:bldP spid="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Box 25"/>
          <p:cNvSpPr txBox="1">
            <a:spLocks noChangeArrowheads="1"/>
          </p:cNvSpPr>
          <p:nvPr/>
        </p:nvSpPr>
        <p:spPr bwMode="auto">
          <a:xfrm>
            <a:off x="72367" y="1348633"/>
            <a:ext cx="5507011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</a:t>
            </a:r>
            <a:r>
              <a:rPr lang="en-US" alt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ốt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cháy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hoàn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toàn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16,8 (g) </a:t>
            </a:r>
            <a:r>
              <a:rPr lang="en-US" alt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bột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sắt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trong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bình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đựng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V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lít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khí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oxi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(O</a:t>
            </a:r>
            <a:r>
              <a:rPr lang="en-US" altLang="en-US" sz="2800" b="1" baseline="-25000" dirty="0" smtClean="0">
                <a:latin typeface="Times New Roman" panose="02020603050405020304" pitchFamily="18" charset="0"/>
              </a:rPr>
              <a:t>2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),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phản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ứng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thu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oxit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sắt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(Fe</a:t>
            </a:r>
            <a:r>
              <a:rPr lang="en-US" altLang="en-US" sz="2800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en-US" sz="2800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/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Vo</a:t>
            </a:r>
            <a:r>
              <a:rPr lang="en-US" altLang="en-US" sz="28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đo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đktc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tham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gia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phản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ứng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en-US" altLang="en-US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/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Khối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lượng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(Fe</a:t>
            </a:r>
            <a:r>
              <a:rPr lang="en-US" altLang="en-US" sz="28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lang="en-US" altLang="en-US" sz="28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7199" name="Straight Connector 54"/>
          <p:cNvCxnSpPr>
            <a:cxnSpLocks noChangeShapeType="1"/>
          </p:cNvCxnSpPr>
          <p:nvPr/>
        </p:nvCxnSpPr>
        <p:spPr bwMode="auto">
          <a:xfrm>
            <a:off x="5633998" y="1348633"/>
            <a:ext cx="41939" cy="550936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00" name="TextBox 56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9753600" y="6096001"/>
            <a:ext cx="533400" cy="646113"/>
          </a:xfrm>
          <a:prstGeom prst="rect">
            <a:avLst/>
          </a:prstGeom>
          <a:solidFill>
            <a:srgbClr val="EB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3600">
              <a:latin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000080" y="4275435"/>
            <a:ext cx="3899697" cy="2582565"/>
            <a:chOff x="695665" y="4179999"/>
            <a:chExt cx="3830222" cy="2582565"/>
          </a:xfrm>
        </p:grpSpPr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695665" y="4179999"/>
              <a:ext cx="15240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Tóm</a:t>
              </a:r>
              <a:r>
                <a: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tắt</a:t>
              </a:r>
              <a:r>
                <a: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42" name="TextBox 41"/>
            <p:cNvSpPr txBox="1">
              <a:spLocks noChangeArrowheads="1"/>
            </p:cNvSpPr>
            <p:nvPr/>
          </p:nvSpPr>
          <p:spPr bwMode="auto">
            <a:xfrm>
              <a:off x="999238" y="4643427"/>
              <a:ext cx="9144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Cho    </a:t>
              </a:r>
              <a:endPara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" name="TextBox 42"/>
            <p:cNvSpPr txBox="1">
              <a:spLocks noChangeArrowheads="1"/>
            </p:cNvSpPr>
            <p:nvPr/>
          </p:nvSpPr>
          <p:spPr bwMode="auto">
            <a:xfrm>
              <a:off x="1770718" y="4574343"/>
              <a:ext cx="533400" cy="379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baseline="-25000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m</a:t>
              </a:r>
              <a:endParaRPr lang="en-US" altLang="en-US" sz="2800" b="1" baseline="-2500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4" name="TextBox 43"/>
            <p:cNvSpPr txBox="1">
              <a:spLocks noChangeArrowheads="1"/>
            </p:cNvSpPr>
            <p:nvPr/>
          </p:nvSpPr>
          <p:spPr bwMode="auto">
            <a:xfrm>
              <a:off x="1996762" y="4776928"/>
              <a:ext cx="6096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Fe</a:t>
              </a:r>
              <a:endParaRPr lang="en-US" altLang="en-US" sz="2000" b="1" baseline="-2500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2341210" y="4655405"/>
              <a:ext cx="169690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= </a:t>
              </a:r>
              <a:r>
                <a:rPr lang="en-US" altLang="en-US" sz="28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16,8 g</a:t>
              </a:r>
              <a:endPara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cxnSp>
          <p:nvCxnSpPr>
            <p:cNvPr id="46" name="Straight Connector 45"/>
            <p:cNvCxnSpPr>
              <a:cxnSpLocks noChangeShapeType="1"/>
            </p:cNvCxnSpPr>
            <p:nvPr/>
          </p:nvCxnSpPr>
          <p:spPr bwMode="auto">
            <a:xfrm>
              <a:off x="932210" y="5749859"/>
              <a:ext cx="259080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" name="TextBox 46"/>
            <p:cNvSpPr txBox="1">
              <a:spLocks noChangeArrowheads="1"/>
            </p:cNvSpPr>
            <p:nvPr/>
          </p:nvSpPr>
          <p:spPr bwMode="auto">
            <a:xfrm>
              <a:off x="720203" y="5664898"/>
              <a:ext cx="10668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Tính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:    </a:t>
              </a:r>
            </a:p>
          </p:txBody>
        </p:sp>
        <p:sp>
          <p:nvSpPr>
            <p:cNvPr id="48" name="TextBox 47"/>
            <p:cNvSpPr txBox="1">
              <a:spLocks noChangeArrowheads="1"/>
            </p:cNvSpPr>
            <p:nvPr/>
          </p:nvSpPr>
          <p:spPr bwMode="auto">
            <a:xfrm>
              <a:off x="1591739" y="5658220"/>
              <a:ext cx="111118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a/</a:t>
              </a:r>
              <a:r>
                <a:rPr lang="en-US" altLang="en-US" sz="2800" b="1" dirty="0" err="1" smtClean="0">
                  <a:solidFill>
                    <a:srgbClr val="C00000"/>
                  </a:solidFill>
                  <a:latin typeface="Times New Roman" panose="02020603050405020304" pitchFamily="18" charset="0"/>
                </a:rPr>
                <a:t>V</a:t>
              </a:r>
              <a:r>
                <a:rPr lang="en-US" altLang="en-US" sz="2800" b="1" baseline="-25000" dirty="0" err="1" smtClean="0">
                  <a:solidFill>
                    <a:srgbClr val="C00000"/>
                  </a:solidFill>
                  <a:latin typeface="Times New Roman" panose="02020603050405020304" pitchFamily="18" charset="0"/>
                </a:rPr>
                <a:t>Oxi</a:t>
              </a:r>
              <a:r>
                <a:rPr lang="en-US" altLang="en-US" sz="2800" b="1" baseline="-25000" dirty="0" smtClean="0">
                  <a:solidFill>
                    <a:srgbClr val="C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baseline="-250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 </a:t>
              </a:r>
              <a:endParaRPr lang="en-US" altLang="en-US" sz="2800" b="1" baseline="-25000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9" name="TextBox 48"/>
            <p:cNvSpPr txBox="1">
              <a:spLocks noChangeArrowheads="1"/>
            </p:cNvSpPr>
            <p:nvPr/>
          </p:nvSpPr>
          <p:spPr bwMode="auto">
            <a:xfrm>
              <a:off x="2789331" y="6136057"/>
              <a:ext cx="801098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= ?</a:t>
              </a:r>
              <a:r>
                <a:rPr lang="en-US" altLang="en-US" sz="2800" b="1" baseline="-25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  </a:t>
              </a:r>
            </a:p>
          </p:txBody>
        </p:sp>
        <p:sp>
          <p:nvSpPr>
            <p:cNvPr id="50" name="TextBox 49"/>
            <p:cNvSpPr txBox="1">
              <a:spLocks noChangeArrowheads="1"/>
            </p:cNvSpPr>
            <p:nvPr/>
          </p:nvSpPr>
          <p:spPr bwMode="auto">
            <a:xfrm>
              <a:off x="1567453" y="6164633"/>
              <a:ext cx="8382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b/m</a:t>
              </a:r>
              <a:r>
                <a:rPr lang="en-US" altLang="en-US" sz="2800" b="1" baseline="-25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  </a:t>
              </a:r>
            </a:p>
          </p:txBody>
        </p:sp>
        <p:sp>
          <p:nvSpPr>
            <p:cNvPr id="51" name="TextBox 50"/>
            <p:cNvSpPr txBox="1">
              <a:spLocks noChangeArrowheads="1"/>
            </p:cNvSpPr>
            <p:nvPr/>
          </p:nvSpPr>
          <p:spPr bwMode="auto">
            <a:xfrm>
              <a:off x="2180227" y="6393232"/>
              <a:ext cx="12160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C00000"/>
                  </a:solidFill>
                  <a:latin typeface="Times New Roman" panose="02020603050405020304" pitchFamily="18" charset="0"/>
                </a:rPr>
                <a:t>Fe</a:t>
              </a:r>
              <a:r>
                <a:rPr lang="en-US" altLang="en-US" sz="1800" b="1" baseline="-25000" dirty="0">
                  <a:solidFill>
                    <a:srgbClr val="C00000"/>
                  </a:solidFill>
                  <a:latin typeface="Times New Roman" panose="02020603050405020304" pitchFamily="18" charset="0"/>
                </a:rPr>
                <a:t>3</a:t>
              </a:r>
              <a:r>
                <a:rPr lang="en-US" altLang="en-US" sz="1800" b="1" dirty="0">
                  <a:solidFill>
                    <a:srgbClr val="C00000"/>
                  </a:solidFill>
                  <a:latin typeface="Times New Roman" panose="02020603050405020304" pitchFamily="18" charset="0"/>
                </a:rPr>
                <a:t>O</a:t>
              </a:r>
              <a:r>
                <a:rPr lang="en-US" altLang="en-US" sz="1800" b="1" baseline="-25000" dirty="0">
                  <a:solidFill>
                    <a:srgbClr val="C0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52" name="TextBox 51"/>
            <p:cNvSpPr txBox="1">
              <a:spLocks noChangeArrowheads="1"/>
            </p:cNvSpPr>
            <p:nvPr/>
          </p:nvSpPr>
          <p:spPr bwMode="auto">
            <a:xfrm>
              <a:off x="2473456" y="5695949"/>
              <a:ext cx="9144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= 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  <a:r>
                <a:rPr lang="en-US" altLang="en-US" sz="2800" b="1" baseline="-25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  </a:t>
              </a:r>
            </a:p>
          </p:txBody>
        </p:sp>
        <p:sp>
          <p:nvSpPr>
            <p:cNvPr id="39" name="TextBox 38"/>
            <p:cNvSpPr txBox="1">
              <a:spLocks noChangeArrowheads="1"/>
            </p:cNvSpPr>
            <p:nvPr/>
          </p:nvSpPr>
          <p:spPr bwMode="auto">
            <a:xfrm>
              <a:off x="1052774" y="5177038"/>
              <a:ext cx="347311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Fe   +  O</a:t>
              </a:r>
              <a:r>
                <a:rPr lang="en-US" altLang="en-US" sz="2800" b="1" baseline="-25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sz="2800" b="1" baseline="-25000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</a:t>
              </a:r>
              <a:r>
                <a: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→ </a:t>
              </a:r>
            </a:p>
          </p:txBody>
        </p:sp>
        <p:sp>
          <p:nvSpPr>
            <p:cNvPr id="40" name="TextBox 39"/>
            <p:cNvSpPr txBox="1">
              <a:spLocks noChangeArrowheads="1"/>
            </p:cNvSpPr>
            <p:nvPr/>
          </p:nvSpPr>
          <p:spPr bwMode="auto">
            <a:xfrm>
              <a:off x="2702921" y="5123422"/>
              <a:ext cx="48674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t</a:t>
              </a:r>
              <a:r>
                <a:rPr lang="en-US" altLang="en-US" sz="2000" b="1" baseline="30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</p:grpSp>
      <p:sp>
        <p:nvSpPr>
          <p:cNvPr id="54" name="Rounded Rectangle 53"/>
          <p:cNvSpPr/>
          <p:nvPr/>
        </p:nvSpPr>
        <p:spPr>
          <a:xfrm>
            <a:off x="-173593" y="564615"/>
            <a:ext cx="12321436" cy="76385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altLang="en-US" sz="3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altLang="en-US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altLang="en-US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32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32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 Box 6"/>
          <p:cNvSpPr txBox="1">
            <a:spLocks noChangeArrowheads="1"/>
          </p:cNvSpPr>
          <p:nvPr/>
        </p:nvSpPr>
        <p:spPr bwMode="auto">
          <a:xfrm>
            <a:off x="77763" y="45660"/>
            <a:ext cx="12070080" cy="646331"/>
          </a:xfrm>
          <a:prstGeom prst="rect">
            <a:avLst/>
          </a:prstGeom>
          <a:solidFill>
            <a:srgbClr val="C2E49C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22: 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</a:t>
            </a:r>
            <a:r>
              <a:rPr lang="en-US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TRÌNH HÓA HỌC</a:t>
            </a:r>
            <a:endParaRPr lang="en-US" alt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818945" y="3015734"/>
            <a:ext cx="6248061" cy="3657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246302" y="3152726"/>
            <a:ext cx="49454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b="1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m/M=16,8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56 =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endParaRPr lang="en-US" sz="2800" dirty="0">
              <a:solidFill>
                <a:srgbClr val="0000FF"/>
              </a:solidFill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5769152" y="3753773"/>
            <a:ext cx="6663153" cy="643916"/>
            <a:chOff x="4978295" y="4332880"/>
            <a:chExt cx="6768326" cy="643916"/>
          </a:xfrm>
        </p:grpSpPr>
        <p:sp>
          <p:nvSpPr>
            <p:cNvPr id="60" name="TextBox 59"/>
            <p:cNvSpPr txBox="1">
              <a:spLocks noChangeArrowheads="1"/>
            </p:cNvSpPr>
            <p:nvPr/>
          </p:nvSpPr>
          <p:spPr bwMode="auto">
            <a:xfrm>
              <a:off x="4978295" y="4453576"/>
              <a:ext cx="676832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en-US" altLang="en-US" sz="2800" b="1" dirty="0" err="1" smtClean="0">
                  <a:latin typeface="Times New Roman" panose="02020603050405020304" pitchFamily="18" charset="0"/>
                </a:rPr>
                <a:t>Viết</a:t>
              </a:r>
              <a:r>
                <a:rPr lang="en-US" altLang="en-US" sz="2800" b="1" dirty="0" smtClean="0">
                  <a:latin typeface="Times New Roman" panose="02020603050405020304" pitchFamily="18" charset="0"/>
                </a:rPr>
                <a:t> PTHH:   </a:t>
              </a:r>
              <a:r>
                <a:rPr lang="en-US" altLang="en-US" sz="2800" b="1" dirty="0" smtClean="0">
                  <a:solidFill>
                    <a:srgbClr val="C00000"/>
                  </a:solidFill>
                  <a:latin typeface="Times New Roman" panose="02020603050405020304" pitchFamily="18" charset="0"/>
                </a:rPr>
                <a:t>3</a:t>
              </a:r>
              <a:r>
                <a:rPr lang="en-US" altLang="en-US" sz="2800" b="1" dirty="0" smtClean="0">
                  <a:latin typeface="Times New Roman" panose="02020603050405020304" pitchFamily="18" charset="0"/>
                </a:rPr>
                <a:t>Fe  +  </a:t>
              </a:r>
              <a:r>
                <a:rPr lang="en-US" altLang="en-US" sz="28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2</a:t>
              </a:r>
              <a:r>
                <a:rPr lang="en-US" altLang="en-US" sz="2800" b="1" dirty="0" smtClean="0">
                  <a:latin typeface="Times New Roman" panose="02020603050405020304" pitchFamily="18" charset="0"/>
                </a:rPr>
                <a:t>O</a:t>
              </a:r>
              <a:r>
                <a:rPr lang="en-US" altLang="en-US" sz="2800" b="1" baseline="-25000" dirty="0" smtClean="0">
                  <a:latin typeface="Times New Roman" panose="02020603050405020304" pitchFamily="18" charset="0"/>
                </a:rPr>
                <a:t>2 </a:t>
              </a:r>
              <a:r>
                <a:rPr lang="en-US" altLang="en-US" sz="2800" b="1" dirty="0" smtClean="0">
                  <a:latin typeface="Times New Roman" panose="02020603050405020304" pitchFamily="18" charset="0"/>
                </a:rPr>
                <a:t> →      Fe</a:t>
              </a:r>
              <a:r>
                <a:rPr lang="en-US" altLang="en-US" sz="2800" b="1" baseline="-25000" dirty="0" smtClean="0">
                  <a:latin typeface="Times New Roman" panose="02020603050405020304" pitchFamily="18" charset="0"/>
                </a:rPr>
                <a:t>3</a:t>
              </a:r>
              <a:r>
                <a:rPr lang="en-US" altLang="en-US" sz="2800" b="1" dirty="0" smtClean="0">
                  <a:latin typeface="Times New Roman" panose="02020603050405020304" pitchFamily="18" charset="0"/>
                </a:rPr>
                <a:t>O</a:t>
              </a:r>
              <a:r>
                <a:rPr lang="en-US" altLang="en-US" sz="2800" b="1" baseline="-25000" dirty="0" smtClean="0">
                  <a:latin typeface="Times New Roman" panose="02020603050405020304" pitchFamily="18" charset="0"/>
                </a:rPr>
                <a:t>4</a:t>
              </a:r>
              <a:endPara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Box 60"/>
            <p:cNvSpPr txBox="1">
              <a:spLocks noChangeArrowheads="1"/>
            </p:cNvSpPr>
            <p:nvPr/>
          </p:nvSpPr>
          <p:spPr bwMode="auto">
            <a:xfrm>
              <a:off x="8996257" y="4332880"/>
              <a:ext cx="486744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t</a:t>
              </a:r>
              <a:r>
                <a:rPr lang="en-US" altLang="en-US" sz="2800" b="1" baseline="30000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o</a:t>
              </a:r>
              <a:endParaRPr lang="en-US" altLang="en-US" sz="2800" b="1" baseline="3000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7960032" y="4275435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3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0645709" y="424381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850147" y="4596212"/>
            <a:ext cx="13019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0,2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722347" y="4243819"/>
            <a:ext cx="931820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en-US" sz="2400" b="1" dirty="0" err="1" smtClean="0">
                <a:latin typeface="Times New Roman" panose="02020603050405020304" pitchFamily="18" charset="0"/>
              </a:rPr>
              <a:t>Tỉ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</a:rPr>
              <a:t>lệ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:</a:t>
            </a:r>
          </a:p>
          <a:p>
            <a:pPr>
              <a:spcBef>
                <a:spcPts val="600"/>
              </a:spcBef>
            </a:pPr>
            <a:r>
              <a:rPr lang="en-US" sz="2400" b="1" dirty="0" err="1" smtClean="0">
                <a:latin typeface="Times New Roman" panose="02020603050405020304" pitchFamily="18" charset="0"/>
              </a:rPr>
              <a:t>Mol</a:t>
            </a:r>
            <a:r>
              <a:rPr lang="en-US" sz="2400" b="1" dirty="0" smtClean="0">
                <a:latin typeface="Times New Roman" panose="02020603050405020304" pitchFamily="18" charset="0"/>
              </a:rPr>
              <a:t>:</a:t>
            </a:r>
            <a:endParaRPr lang="en-US" sz="2400" b="1" dirty="0"/>
          </a:p>
        </p:txBody>
      </p:sp>
      <p:sp>
        <p:nvSpPr>
          <p:cNvPr id="68" name="Rectangle 67"/>
          <p:cNvSpPr/>
          <p:nvPr/>
        </p:nvSpPr>
        <p:spPr>
          <a:xfrm>
            <a:off x="8918627" y="4277355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endParaRPr lang="en-US" sz="2800" b="1" dirty="0">
              <a:solidFill>
                <a:srgbClr val="0000FF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6038998" y="5850572"/>
            <a:ext cx="5493713" cy="721244"/>
            <a:chOff x="6303252" y="6088515"/>
            <a:chExt cx="2988860" cy="1264852"/>
          </a:xfrm>
        </p:grpSpPr>
        <p:sp>
          <p:nvSpPr>
            <p:cNvPr id="70" name="TextBox 69"/>
            <p:cNvSpPr txBox="1">
              <a:spLocks noChangeArrowheads="1"/>
            </p:cNvSpPr>
            <p:nvPr/>
          </p:nvSpPr>
          <p:spPr bwMode="auto">
            <a:xfrm>
              <a:off x="6303252" y="6088515"/>
              <a:ext cx="2988860" cy="1133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36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m        = </a:t>
              </a:r>
              <a:r>
                <a:rPr lang="en-US" altLang="en-US" sz="3600" b="1" dirty="0" smtClean="0">
                  <a:solidFill>
                    <a:srgbClr val="C00000"/>
                  </a:solidFill>
                  <a:latin typeface="Times New Roman" panose="02020603050405020304" pitchFamily="18" charset="0"/>
                </a:rPr>
                <a:t>0,1</a:t>
              </a:r>
              <a:r>
                <a:rPr lang="en-US" altLang="en-US" sz="36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600" b="1" dirty="0" smtClean="0">
                  <a:latin typeface="Times New Roman" panose="02020603050405020304" pitchFamily="18" charset="0"/>
                </a:rPr>
                <a:t>. 232 </a:t>
              </a:r>
              <a:r>
                <a:rPr lang="en-US" altLang="en-US" sz="36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= 23,2 g</a:t>
              </a:r>
              <a:endPara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1" name="TextBox 70"/>
            <p:cNvSpPr txBox="1">
              <a:spLocks noChangeArrowheads="1"/>
            </p:cNvSpPr>
            <p:nvPr/>
          </p:nvSpPr>
          <p:spPr bwMode="auto">
            <a:xfrm>
              <a:off x="6533029" y="6543741"/>
              <a:ext cx="570909" cy="809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 dirty="0" smtClean="0">
                  <a:latin typeface="Times New Roman" panose="02020603050405020304" pitchFamily="18" charset="0"/>
                </a:rPr>
                <a:t>Fe</a:t>
              </a:r>
              <a:r>
                <a:rPr lang="en-US" altLang="en-US" sz="2400" b="1" baseline="-25000" dirty="0" smtClean="0">
                  <a:latin typeface="Times New Roman" panose="02020603050405020304" pitchFamily="18" charset="0"/>
                </a:rPr>
                <a:t>3</a:t>
              </a:r>
              <a:r>
                <a:rPr lang="en-US" altLang="en-US" sz="2400" b="1" dirty="0" smtClean="0">
                  <a:latin typeface="Times New Roman" panose="02020603050405020304" pitchFamily="18" charset="0"/>
                </a:rPr>
                <a:t>O</a:t>
              </a:r>
              <a:r>
                <a:rPr lang="en-US" altLang="en-US" sz="2400" b="1" baseline="-25000" dirty="0" smtClean="0">
                  <a:latin typeface="Times New Roman" panose="02020603050405020304" pitchFamily="18" charset="0"/>
                </a:rPr>
                <a:t>4</a:t>
              </a:r>
              <a:endParaRPr lang="en-US" altLang="en-US" sz="2400" b="1" baseline="-250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72" name="Rectangle 71"/>
          <p:cNvSpPr/>
          <p:nvPr/>
        </p:nvSpPr>
        <p:spPr>
          <a:xfrm>
            <a:off x="7662435" y="4598591"/>
            <a:ext cx="1391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0558222" y="4573734"/>
            <a:ext cx="13414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7854066" y="2475367"/>
            <a:ext cx="2067323" cy="523220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6196118" y="5221420"/>
            <a:ext cx="5493713" cy="659158"/>
            <a:chOff x="6340215" y="5600761"/>
            <a:chExt cx="2988860" cy="1155971"/>
          </a:xfrm>
        </p:grpSpPr>
        <p:sp>
          <p:nvSpPr>
            <p:cNvPr id="76" name="TextBox 75"/>
            <p:cNvSpPr txBox="1">
              <a:spLocks noChangeArrowheads="1"/>
            </p:cNvSpPr>
            <p:nvPr/>
          </p:nvSpPr>
          <p:spPr bwMode="auto">
            <a:xfrm>
              <a:off x="6340215" y="5600761"/>
              <a:ext cx="2988860" cy="1133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36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V    = 0,2 . </a:t>
              </a:r>
              <a:r>
                <a:rPr lang="en-US" altLang="en-US" sz="3600" b="1" dirty="0" smtClean="0">
                  <a:latin typeface="Times New Roman" panose="02020603050405020304" pitchFamily="18" charset="0"/>
                </a:rPr>
                <a:t>22,4</a:t>
              </a:r>
              <a:r>
                <a:rPr lang="en-US" altLang="en-US" sz="36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= 4,48  </a:t>
              </a:r>
              <a:r>
                <a:rPr lang="en-US" altLang="en-US" sz="36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lít</a:t>
              </a:r>
              <a:endPara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7" name="TextBox 76"/>
            <p:cNvSpPr txBox="1">
              <a:spLocks noChangeArrowheads="1"/>
            </p:cNvSpPr>
            <p:nvPr/>
          </p:nvSpPr>
          <p:spPr bwMode="auto">
            <a:xfrm>
              <a:off x="6509915" y="5947106"/>
              <a:ext cx="570909" cy="809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 dirty="0" err="1" smtClean="0">
                  <a:latin typeface="Times New Roman" panose="02020603050405020304" pitchFamily="18" charset="0"/>
                </a:rPr>
                <a:t>Oxi</a:t>
              </a:r>
              <a:endParaRPr lang="en-US" altLang="en-US" sz="2400" b="1" baseline="-25000" dirty="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18531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2" grpId="0"/>
      <p:bldP spid="63" grpId="0"/>
      <p:bldP spid="64" grpId="0"/>
      <p:bldP spid="66" grpId="0"/>
      <p:bldP spid="68" grpId="0"/>
      <p:bldP spid="72" grpId="0"/>
      <p:bldP spid="73" grpId="0"/>
      <p:bldP spid="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7" name="Line 13"/>
          <p:cNvSpPr>
            <a:spLocks noChangeShapeType="1"/>
          </p:cNvSpPr>
          <p:nvPr/>
        </p:nvSpPr>
        <p:spPr bwMode="auto">
          <a:xfrm flipH="1">
            <a:off x="5304466" y="1906956"/>
            <a:ext cx="5057" cy="47143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0974" y="788487"/>
            <a:ext cx="5376860" cy="3375250"/>
            <a:chOff x="180974" y="884078"/>
            <a:chExt cx="5376860" cy="3375250"/>
          </a:xfrm>
        </p:grpSpPr>
        <p:sp>
          <p:nvSpPr>
            <p:cNvPr id="47110" name="Text Box 6"/>
            <p:cNvSpPr txBox="1">
              <a:spLocks noGrp="1" noChangeArrowheads="1"/>
            </p:cNvSpPr>
            <p:nvPr>
              <p:ph type="body" idx="1"/>
            </p:nvPr>
          </p:nvSpPr>
          <p:spPr>
            <a:xfrm>
              <a:off x="180974" y="884078"/>
              <a:ext cx="5376860" cy="3375250"/>
            </a:xfrm>
            <a:noFill/>
            <a:ln/>
          </p:spPr>
          <p:txBody>
            <a:bodyPr>
              <a:no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b="1" u="sng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altLang="en-US" b="1" u="sng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u="sng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 </a:t>
              </a:r>
              <a:r>
                <a:rPr lang="en-US" alt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Cho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sơ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phản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    </a:t>
              </a:r>
            </a:p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CH</a:t>
              </a:r>
              <a:r>
                <a:rPr lang="en-US" alt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+  O</a:t>
              </a:r>
              <a:r>
                <a:rPr lang="en-US" alt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alt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→  CO</a:t>
              </a:r>
              <a:r>
                <a:rPr lang="en-US" altLang="en-US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  H</a:t>
              </a:r>
              <a:r>
                <a:rPr lang="en-US" alt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               </a:t>
              </a:r>
              <a:endPara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Đốt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cháy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hoàn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toàn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1,12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lít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khí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</a:t>
              </a:r>
              <a:r>
                <a:rPr lang="en-US" altLang="en-US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alt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altLang="en-US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alt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khí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oxi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cần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dùng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khí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CO</a:t>
              </a:r>
              <a:r>
                <a:rPr lang="en-US" alt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tạo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thành</a:t>
              </a:r>
              <a:r>
                <a:rPr lang="en-US" alt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(</a:t>
              </a:r>
              <a:r>
                <a:rPr lang="en-US" altLang="en-US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alt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khí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đo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ở </a:t>
              </a:r>
              <a:r>
                <a:rPr lang="en-US" alt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đktc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).</a:t>
              </a:r>
            </a:p>
          </p:txBody>
        </p:sp>
        <p:sp>
          <p:nvSpPr>
            <p:cNvPr id="47119" name="Rectangle 15" descr="Dotted diamond"/>
            <p:cNvSpPr>
              <a:spLocks noChangeArrowheads="1"/>
            </p:cNvSpPr>
            <p:nvPr/>
          </p:nvSpPr>
          <p:spPr bwMode="auto">
            <a:xfrm>
              <a:off x="1852314" y="1521808"/>
              <a:ext cx="504825" cy="215900"/>
            </a:xfrm>
            <a:prstGeom prst="rect">
              <a:avLst/>
            </a:prstGeom>
            <a:pattFill prst="dotDmnd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en-US" b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7120" name="Rectangle 16" descr="Dotted diamond"/>
          <p:cNvSpPr>
            <a:spLocks noChangeArrowheads="1"/>
          </p:cNvSpPr>
          <p:nvPr/>
        </p:nvSpPr>
        <p:spPr bwMode="auto">
          <a:xfrm>
            <a:off x="8020076" y="2668752"/>
            <a:ext cx="504825" cy="215900"/>
          </a:xfrm>
          <a:prstGeom prst="rect">
            <a:avLst/>
          </a:prstGeom>
          <a:pattFill prst="dotDmnd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154656" y="1906956"/>
            <a:ext cx="5336164" cy="1169551"/>
            <a:chOff x="6154656" y="1906956"/>
            <a:chExt cx="5336164" cy="1169551"/>
          </a:xfrm>
        </p:grpSpPr>
        <p:sp>
          <p:nvSpPr>
            <p:cNvPr id="47118" name="Text Box 14"/>
            <p:cNvSpPr txBox="1">
              <a:spLocks noChangeArrowheads="1"/>
            </p:cNvSpPr>
            <p:nvPr/>
          </p:nvSpPr>
          <p:spPr bwMode="auto">
            <a:xfrm>
              <a:off x="6154656" y="1906956"/>
              <a:ext cx="5336164" cy="1169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hóa</a:t>
              </a:r>
              <a:r>
                <a:rPr lang="en-US" alt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alt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     </a:t>
              </a:r>
              <a:endPara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</a:t>
              </a:r>
              <a:r>
                <a:rPr lang="en-US" altLang="en-US" sz="2800" b="1" baseline="-250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alt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+  2O</a:t>
              </a:r>
              <a:r>
                <a:rPr lang="en-US" altLang="en-US" sz="2800" b="1" baseline="-250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CO</a:t>
              </a:r>
              <a:r>
                <a:rPr lang="en-US" altLang="en-US" sz="2800" b="1" baseline="-250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altLang="en-US" sz="28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  2H</a:t>
              </a:r>
              <a:r>
                <a:rPr lang="en-US" altLang="en-US" sz="2800" b="1" baseline="-250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47121" name="Line 17"/>
            <p:cNvSpPr>
              <a:spLocks noChangeShapeType="1"/>
            </p:cNvSpPr>
            <p:nvPr/>
          </p:nvSpPr>
          <p:spPr bwMode="auto">
            <a:xfrm>
              <a:off x="8092308" y="2909012"/>
              <a:ext cx="360362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7123" name="Text Box 19"/>
          <p:cNvSpPr txBox="1">
            <a:spLocks noChangeArrowheads="1"/>
          </p:cNvSpPr>
          <p:nvPr/>
        </p:nvSpPr>
        <p:spPr bwMode="auto">
          <a:xfrm>
            <a:off x="5897563" y="1343737"/>
            <a:ext cx="4145071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en-US" sz="1600" b="1" baseline="-25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2800" b="1" baseline="-25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1,12 : 22,4 = 0,05 (</a:t>
            </a:r>
            <a:r>
              <a:rPr lang="en-US" alt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5678081" y="4241019"/>
            <a:ext cx="639199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400" b="1" baseline="-25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800" b="1" baseline="-25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.22,4  = 0,1. 22,4 = 2,24 (l)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en-US" sz="2400" b="1" baseline="-25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b="1" baseline="-25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22,4 </a:t>
            </a:r>
            <a:r>
              <a:rPr lang="en-US" altLang="en-US" sz="2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0,05. 22,4 = 1,12 (l)</a:t>
            </a: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5481495" y="3486642"/>
            <a:ext cx="45081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alt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en-US" alt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0,05  →  0,1  →      0,05 </a:t>
            </a:r>
            <a:endParaRPr lang="en-US" alt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48964" y="4351283"/>
            <a:ext cx="4128711" cy="2525624"/>
            <a:chOff x="448964" y="4351283"/>
            <a:chExt cx="4128711" cy="2525624"/>
          </a:xfrm>
        </p:grpSpPr>
        <p:sp>
          <p:nvSpPr>
            <p:cNvPr id="22" name="Line 19"/>
            <p:cNvSpPr>
              <a:spLocks noChangeShapeType="1"/>
            </p:cNvSpPr>
            <p:nvPr/>
          </p:nvSpPr>
          <p:spPr bwMode="auto">
            <a:xfrm>
              <a:off x="1462933" y="4918159"/>
              <a:ext cx="0" cy="1782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>
              <a:off x="723048" y="5851362"/>
              <a:ext cx="3240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448964" y="4351283"/>
              <a:ext cx="165576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TÓM TẮT</a:t>
              </a:r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723049" y="5346538"/>
              <a:ext cx="100806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endPara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723049" y="5851363"/>
              <a:ext cx="100806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 dirty="0" err="1" smtClean="0">
                  <a:solidFill>
                    <a:srgbClr val="00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endPara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1626513" y="4958810"/>
              <a:ext cx="2951162" cy="892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altLang="en-US" sz="2400" b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= 24 </a:t>
              </a:r>
              <a:r>
                <a:rPr lang="en-US" alt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</a:p>
            <a:p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</a:t>
              </a:r>
              <a:r>
                <a:rPr lang="en-US" altLang="en-US" sz="24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+  </a:t>
              </a:r>
              <a:r>
                <a:rPr lang="en-US" alt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en-US" altLang="en-US" sz="24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  →</a:t>
              </a:r>
              <a:endPara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1588237" y="5922800"/>
              <a:ext cx="2160587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O2              =   </a:t>
              </a:r>
              <a:r>
                <a:rPr lang="en-US" alt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r>
                <a:rPr lang="en-US" alt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altLang="en-US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alt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O2              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  </a:t>
              </a:r>
              <a:r>
                <a:rPr lang="en-US" alt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  <a:endPara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0" y="60736"/>
            <a:ext cx="12070080" cy="646331"/>
          </a:xfrm>
          <a:prstGeom prst="rect">
            <a:avLst/>
          </a:prstGeom>
          <a:solidFill>
            <a:srgbClr val="C2E49C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22: 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</a:t>
            </a:r>
            <a:r>
              <a:rPr lang="en-US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TRÌNH HÓA HỌC</a:t>
            </a:r>
            <a:endParaRPr lang="en-US" alt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21"/>
          <p:cNvSpPr txBox="1">
            <a:spLocks noChangeArrowheads="1"/>
          </p:cNvSpPr>
          <p:nvPr/>
        </p:nvSpPr>
        <p:spPr bwMode="auto">
          <a:xfrm>
            <a:off x="7948638" y="1072502"/>
            <a:ext cx="10080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5455225" y="2987409"/>
            <a:ext cx="45081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altLang="en-US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</a:t>
            </a:r>
            <a:r>
              <a:rPr lang="en-US" alt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1            2                  1 </a:t>
            </a:r>
            <a:endParaRPr lang="en-US" alt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57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7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7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7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7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7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7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0" grpId="0" animBg="1"/>
      <p:bldP spid="47123" grpId="0"/>
      <p:bldP spid="47126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3213" y="6433016"/>
            <a:ext cx="2291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ja-JP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Cho: C = 12, O = 16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599756" y="1250647"/>
            <a:ext cx="715687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: Cho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sơ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đồ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phản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ứng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:  C + O</a:t>
            </a:r>
            <a:r>
              <a:rPr lang="en-US" altLang="en-US" sz="2800" b="1" baseline="-25000" dirty="0" smtClean="0">
                <a:latin typeface="Times New Roman" panose="02020603050405020304" pitchFamily="18" charset="0"/>
              </a:rPr>
              <a:t>2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CO</a:t>
            </a:r>
            <a:r>
              <a:rPr lang="en-US" alt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>
              <a:buFontTx/>
              <a:buNone/>
            </a:pPr>
            <a:r>
              <a:rPr lang="en-US" altLang="en-US" sz="2800" b="1" dirty="0" err="1" smtClean="0">
                <a:latin typeface="Times New Roman" panose="02020603050405020304" pitchFamily="18" charset="0"/>
              </a:rPr>
              <a:t>Hãy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tìm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thể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tích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khí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oxi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(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đktc</a:t>
            </a:r>
            <a:r>
              <a:rPr lang="en-US" altLang="en-US" sz="2800" b="1" dirty="0">
                <a:latin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cần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dùng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endParaRPr lang="en-US" altLang="en-US" sz="2800" b="1" dirty="0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2800" b="1" dirty="0" err="1" smtClean="0">
                <a:latin typeface="Times New Roman" panose="02020603050405020304" pitchFamily="18" charset="0"/>
              </a:rPr>
              <a:t>để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đốt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cháy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hoàn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toàn</a:t>
            </a:r>
            <a:r>
              <a:rPr lang="en-US" altLang="en-US" sz="2800" b="1" dirty="0">
                <a:latin typeface="Times New Roman" panose="02020603050405020304" pitchFamily="18" charset="0"/>
              </a:rPr>
              <a:t> 24 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(g)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cacbon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(C).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9757" y="2657707"/>
            <a:ext cx="2574387" cy="8159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11,2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lít</a:t>
            </a:r>
            <a:endParaRPr lang="en-US" sz="3200" b="1" dirty="0"/>
          </a:p>
        </p:txBody>
      </p:sp>
      <p:sp>
        <p:nvSpPr>
          <p:cNvPr id="8" name="Cloud 7"/>
          <p:cNvSpPr/>
          <p:nvPr/>
        </p:nvSpPr>
        <p:spPr>
          <a:xfrm>
            <a:off x="3076938" y="3243904"/>
            <a:ext cx="2690990" cy="1427276"/>
          </a:xfrm>
          <a:prstGeom prst="clou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 </a:t>
            </a:r>
            <a:r>
              <a:rPr lang="en-US" sz="4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endPara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9754" y="5041576"/>
            <a:ext cx="2574387" cy="8159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44,8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lít</a:t>
            </a:r>
            <a:endParaRPr lang="en-US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599755" y="3407085"/>
            <a:ext cx="2574387" cy="8159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22,4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lít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200" b="1" dirty="0"/>
          </a:p>
        </p:txBody>
      </p:sp>
      <p:sp>
        <p:nvSpPr>
          <p:cNvPr id="11" name="Rectangle 10"/>
          <p:cNvSpPr/>
          <p:nvPr/>
        </p:nvSpPr>
        <p:spPr>
          <a:xfrm>
            <a:off x="599754" y="4126366"/>
            <a:ext cx="2574387" cy="8159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33,6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lít</a:t>
            </a:r>
            <a:endParaRPr lang="en-US" sz="3200" b="1" dirty="0"/>
          </a:p>
        </p:txBody>
      </p:sp>
      <p:sp>
        <p:nvSpPr>
          <p:cNvPr id="12" name="Heart 11"/>
          <p:cNvSpPr/>
          <p:nvPr/>
        </p:nvSpPr>
        <p:spPr>
          <a:xfrm>
            <a:off x="2958975" y="3182299"/>
            <a:ext cx="2783587" cy="1689564"/>
          </a:xfrm>
          <a:prstGeom prst="heart">
            <a:avLst/>
          </a:prstGeom>
          <a:solidFill>
            <a:srgbClr val="FF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endParaRPr lang="en-US" sz="4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0" y="111273"/>
            <a:ext cx="12070080" cy="646331"/>
          </a:xfrm>
          <a:prstGeom prst="rect">
            <a:avLst/>
          </a:prstGeom>
          <a:solidFill>
            <a:srgbClr val="C2E49C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22: 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</a:t>
            </a:r>
            <a:r>
              <a:rPr lang="en-US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TRÌNH HÓA HỌC</a:t>
            </a:r>
            <a:endParaRPr lang="en-US" alt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275052" y="2696084"/>
            <a:ext cx="5178195" cy="3311873"/>
            <a:chOff x="5639622" y="1751296"/>
            <a:chExt cx="5178195" cy="3311873"/>
          </a:xfrm>
        </p:grpSpPr>
        <p:sp>
          <p:nvSpPr>
            <p:cNvPr id="14" name="Text Box 26"/>
            <p:cNvSpPr txBox="1">
              <a:spLocks noChangeArrowheads="1"/>
            </p:cNvSpPr>
            <p:nvPr/>
          </p:nvSpPr>
          <p:spPr bwMode="auto">
            <a:xfrm>
              <a:off x="6892212" y="1751296"/>
              <a:ext cx="2303462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 u="sng" dirty="0" err="1" smtClean="0">
                  <a:solidFill>
                    <a:srgbClr val="FF0000"/>
                  </a:solidFill>
                </a:rPr>
                <a:t>Giải</a:t>
              </a:r>
              <a:r>
                <a:rPr lang="en-US" altLang="en-US" sz="2400" b="1" u="sng" dirty="0" smtClean="0">
                  <a:solidFill>
                    <a:srgbClr val="FF0000"/>
                  </a:solidFill>
                </a:rPr>
                <a:t> </a:t>
              </a:r>
              <a:r>
                <a:rPr lang="en-US" altLang="en-US" sz="2400" b="1" u="sng" dirty="0" err="1" smtClean="0">
                  <a:solidFill>
                    <a:srgbClr val="FF0000"/>
                  </a:solidFill>
                </a:rPr>
                <a:t>thích</a:t>
              </a:r>
              <a:r>
                <a:rPr lang="en-US" altLang="en-US" sz="2400" b="1" u="sng" dirty="0" smtClean="0">
                  <a:solidFill>
                    <a:srgbClr val="FF0000"/>
                  </a:solidFill>
                </a:rPr>
                <a:t>:</a:t>
              </a:r>
              <a:endParaRPr lang="en-US" altLang="en-US" sz="2400" b="1" u="sng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 Box 27"/>
            <p:cNvSpPr txBox="1">
              <a:spLocks noChangeArrowheads="1"/>
            </p:cNvSpPr>
            <p:nvPr/>
          </p:nvSpPr>
          <p:spPr bwMode="auto">
            <a:xfrm>
              <a:off x="5878512" y="2684411"/>
              <a:ext cx="4751388" cy="1015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 dirty="0"/>
                <a:t>  </a:t>
              </a:r>
              <a:r>
                <a:rPr lang="en-US" altLang="en-US" sz="2400" b="1" dirty="0" err="1"/>
                <a:t>Phương</a:t>
              </a:r>
              <a:r>
                <a:rPr lang="en-US" altLang="en-US" sz="2400" b="1" dirty="0"/>
                <a:t> </a:t>
              </a:r>
              <a:r>
                <a:rPr lang="en-US" altLang="en-US" sz="2400" b="1" dirty="0" err="1"/>
                <a:t>trình</a:t>
              </a:r>
              <a:r>
                <a:rPr lang="en-US" altLang="en-US" sz="2400" b="1" dirty="0"/>
                <a:t> </a:t>
              </a:r>
              <a:r>
                <a:rPr lang="en-US" altLang="en-US" sz="2400" b="1" dirty="0" err="1"/>
                <a:t>phản</a:t>
              </a:r>
              <a:r>
                <a:rPr lang="en-US" altLang="en-US" sz="2400" b="1" dirty="0"/>
                <a:t> </a:t>
              </a:r>
              <a:r>
                <a:rPr lang="en-US" altLang="en-US" sz="2400" b="1" dirty="0" err="1"/>
                <a:t>ứng</a:t>
              </a:r>
              <a:r>
                <a:rPr lang="en-US" altLang="en-US" sz="2400" b="1" dirty="0"/>
                <a:t>: 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2400" b="1" dirty="0"/>
                <a:t>      C     +     O</a:t>
              </a:r>
              <a:r>
                <a:rPr lang="en-US" altLang="en-US" sz="2400" b="1" baseline="-25000" dirty="0"/>
                <a:t>2</a:t>
              </a:r>
              <a:r>
                <a:rPr lang="en-US" altLang="en-US" sz="2400" b="1" dirty="0"/>
                <a:t>                    CO</a:t>
              </a:r>
              <a:r>
                <a:rPr lang="en-US" altLang="en-US" sz="2400" b="1" baseline="-25000" dirty="0"/>
                <a:t>2</a:t>
              </a:r>
              <a:endParaRPr lang="en-US" altLang="en-US" sz="2400" b="1" dirty="0"/>
            </a:p>
          </p:txBody>
        </p:sp>
        <p:sp>
          <p:nvSpPr>
            <p:cNvPr id="16" name="Rectangle 28" descr="Dotted diamond"/>
            <p:cNvSpPr>
              <a:spLocks noChangeArrowheads="1"/>
            </p:cNvSpPr>
            <p:nvPr/>
          </p:nvSpPr>
          <p:spPr bwMode="auto">
            <a:xfrm>
              <a:off x="7957257" y="3248656"/>
              <a:ext cx="504825" cy="215900"/>
            </a:xfrm>
            <a:prstGeom prst="rect">
              <a:avLst/>
            </a:prstGeom>
            <a:pattFill prst="dotDmnd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dirty="0"/>
                <a:t>t</a:t>
              </a:r>
              <a:r>
                <a:rPr lang="en-US" altLang="en-US" baseline="30000" dirty="0"/>
                <a:t>o</a:t>
              </a:r>
              <a:endParaRPr lang="en-US" altLang="en-US" dirty="0"/>
            </a:p>
          </p:txBody>
        </p:sp>
        <p:sp>
          <p:nvSpPr>
            <p:cNvPr id="17" name="Line 29"/>
            <p:cNvSpPr>
              <a:spLocks noChangeShapeType="1"/>
            </p:cNvSpPr>
            <p:nvPr/>
          </p:nvSpPr>
          <p:spPr bwMode="auto">
            <a:xfrm>
              <a:off x="7935161" y="3528393"/>
              <a:ext cx="5762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30"/>
            <p:cNvSpPr txBox="1">
              <a:spLocks noChangeArrowheads="1"/>
            </p:cNvSpPr>
            <p:nvPr/>
          </p:nvSpPr>
          <p:spPr bwMode="auto">
            <a:xfrm>
              <a:off x="6157992" y="2215621"/>
              <a:ext cx="303768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 dirty="0" err="1" smtClean="0"/>
                <a:t>n</a:t>
              </a:r>
              <a:r>
                <a:rPr lang="en-US" altLang="en-US" sz="2400" b="1" baseline="-25000" dirty="0" err="1" smtClean="0"/>
                <a:t>C</a:t>
              </a:r>
              <a:r>
                <a:rPr lang="en-US" altLang="en-US" sz="2400" b="1" baseline="-25000" dirty="0" smtClean="0"/>
                <a:t>   </a:t>
              </a:r>
              <a:r>
                <a:rPr lang="en-US" altLang="en-US" sz="2400" b="1" dirty="0"/>
                <a:t>=  24:12 = 2(</a:t>
              </a:r>
              <a:r>
                <a:rPr lang="en-US" altLang="en-US" sz="2400" b="1" dirty="0" err="1"/>
                <a:t>mol</a:t>
              </a:r>
              <a:r>
                <a:rPr lang="en-US" altLang="en-US" sz="2400" b="1" dirty="0"/>
                <a:t>)</a:t>
              </a:r>
            </a:p>
          </p:txBody>
        </p:sp>
        <p:sp>
          <p:nvSpPr>
            <p:cNvPr id="19" name="Text Box 31"/>
            <p:cNvSpPr txBox="1">
              <a:spLocks noChangeArrowheads="1"/>
            </p:cNvSpPr>
            <p:nvPr/>
          </p:nvSpPr>
          <p:spPr bwMode="auto">
            <a:xfrm>
              <a:off x="5639622" y="3700074"/>
              <a:ext cx="4691612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 dirty="0" err="1" smtClean="0"/>
                <a:t>Tỉ</a:t>
              </a:r>
              <a:r>
                <a:rPr lang="en-US" altLang="en-US" sz="2400" b="1" dirty="0" smtClean="0"/>
                <a:t> </a:t>
              </a:r>
              <a:r>
                <a:rPr lang="en-US" altLang="en-US" sz="2400" b="1" dirty="0" err="1" smtClean="0"/>
                <a:t>lệ</a:t>
              </a:r>
              <a:r>
                <a:rPr lang="en-US" altLang="en-US" sz="2400" b="1" dirty="0" smtClean="0"/>
                <a:t>: 1             1                        1</a:t>
              </a:r>
            </a:p>
            <a:p>
              <a:r>
                <a:rPr lang="en-US" altLang="en-US" sz="2400" b="1" dirty="0" err="1" smtClean="0"/>
                <a:t>Mol</a:t>
              </a:r>
              <a:r>
                <a:rPr lang="en-US" altLang="en-US" sz="2400" b="1" dirty="0" smtClean="0"/>
                <a:t>: 2             2                         2</a:t>
              </a:r>
              <a:endParaRPr lang="en-US" altLang="en-US" sz="2400" b="1" dirty="0"/>
            </a:p>
          </p:txBody>
        </p:sp>
        <p:sp>
          <p:nvSpPr>
            <p:cNvPr id="20" name="Text Box 32"/>
            <p:cNvSpPr txBox="1">
              <a:spLocks noChangeArrowheads="1"/>
            </p:cNvSpPr>
            <p:nvPr/>
          </p:nvSpPr>
          <p:spPr bwMode="auto">
            <a:xfrm>
              <a:off x="5732216" y="4544056"/>
              <a:ext cx="5085601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 dirty="0"/>
                <a:t>=&gt; Vo</a:t>
              </a:r>
              <a:r>
                <a:rPr lang="en-US" altLang="en-US" sz="2400" b="1" baseline="-25000" dirty="0"/>
                <a:t>2</a:t>
              </a:r>
              <a:r>
                <a:rPr lang="en-US" altLang="en-US" sz="2400" b="1" dirty="0"/>
                <a:t>  =  </a:t>
              </a:r>
              <a:r>
                <a:rPr lang="en-US" altLang="en-US" sz="2800" b="1" dirty="0"/>
                <a:t>n</a:t>
              </a:r>
              <a:r>
                <a:rPr lang="en-US" altLang="en-US" b="1" dirty="0"/>
                <a:t>O</a:t>
              </a:r>
              <a:r>
                <a:rPr lang="en-US" altLang="en-US" b="1" baseline="-25000" dirty="0"/>
                <a:t>2</a:t>
              </a:r>
              <a:r>
                <a:rPr lang="en-US" altLang="en-US" sz="2400" b="1" dirty="0"/>
                <a:t> .22,4  = 2 .22,4 = 44,8 (l)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37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xit" presetSubtype="2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xit" presetSubtype="1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xit" presetSubtype="2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CFC22"/>
                                      </p:to>
                                    </p:animClr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7489" y="1218710"/>
            <a:ext cx="7713142" cy="50167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5: 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 16,25 gam Zn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đủ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s-E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dung</a:t>
            </a:r>
            <a:r>
              <a:rPr lang="es-E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s-E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32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en-US" sz="32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Zn +  H</a:t>
            </a:r>
            <a:r>
              <a:rPr lang="en-US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ZnSO</a:t>
            </a:r>
            <a:r>
              <a:rPr lang="en-US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đktc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it-I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5,6 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lít                     </a:t>
            </a:r>
            <a:endParaRPr lang="it-IT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B.11,2 lít                            </a:t>
            </a:r>
          </a:p>
          <a:p>
            <a:pPr>
              <a:lnSpc>
                <a:spcPct val="150000"/>
              </a:lnSpc>
            </a:pPr>
            <a:r>
              <a:rPr lang="it-I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16,8 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lít                     </a:t>
            </a:r>
            <a:endParaRPr lang="it-IT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2,24 lít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2000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3960" y="6255762"/>
            <a:ext cx="36904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ja-JP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Cho: Zn = 65 , H= 1. S= 32, )= 16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288237" y="3455357"/>
            <a:ext cx="421486" cy="4395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6096000" y="3369862"/>
            <a:ext cx="5592557" cy="2782829"/>
            <a:chOff x="6881247" y="3672988"/>
            <a:chExt cx="5592557" cy="2782829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7" name="Rectangle 6"/>
            <p:cNvSpPr/>
            <p:nvPr/>
          </p:nvSpPr>
          <p:spPr>
            <a:xfrm>
              <a:off x="6881247" y="3672988"/>
              <a:ext cx="5592557" cy="1077218"/>
            </a:xfrm>
            <a:prstGeom prst="rect">
              <a:avLst/>
            </a:prstGeom>
            <a:solidFill>
              <a:srgbClr val="FFCCFF"/>
            </a:solidFill>
          </p:spPr>
          <p:txBody>
            <a:bodyPr wrap="square">
              <a:spAutoFit/>
            </a:bodyPr>
            <a:lstStyle/>
            <a:p>
              <a:r>
                <a:rPr lang="en-US" altLang="en-US" sz="32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en-US" sz="3200" b="1" baseline="-25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Zn</a:t>
              </a:r>
              <a:r>
                <a:rPr lang="en-US" altLang="en-US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16,25</a:t>
              </a:r>
              <a:r>
                <a:rPr lang="en-US" altLang="en-US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/ 65 = </a:t>
              </a:r>
              <a:r>
                <a:rPr lang="en-US" altLang="en-US" sz="3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0,25 </a:t>
              </a:r>
              <a:r>
                <a:rPr lang="en-US" altLang="en-US" sz="32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mol</a:t>
              </a:r>
              <a:r>
                <a:rPr lang="en-US" altLang="en-US" sz="3200" b="1" baseline="-25000" dirty="0" smtClean="0">
                  <a:latin typeface="Times New Roman" panose="02020603050405020304" pitchFamily="18" charset="0"/>
                </a:rPr>
                <a:t> </a:t>
              </a:r>
              <a:endParaRPr lang="en-US" sz="3200" dirty="0" smtClean="0"/>
            </a:p>
            <a:p>
              <a:r>
                <a:rPr lang="en-US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Zn +  H</a:t>
              </a:r>
              <a:r>
                <a:rPr lang="en-US" sz="32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</a:t>
              </a:r>
              <a:r>
                <a:rPr lang="en-US" sz="32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</a:t>
              </a:r>
              <a:r>
                <a:rPr lang="en-US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ZnSO</a:t>
              </a:r>
              <a:r>
                <a:rPr lang="en-US" sz="32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 </a:t>
              </a:r>
              <a:r>
                <a:rPr lang="en-US" sz="3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sz="32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881247" y="4701491"/>
              <a:ext cx="5592557" cy="1754326"/>
              <a:chOff x="6881247" y="4711346"/>
              <a:chExt cx="5592557" cy="1754326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6881247" y="4711346"/>
                <a:ext cx="5592557" cy="1754326"/>
              </a:xfrm>
              <a:prstGeom prst="rect">
                <a:avLst/>
              </a:prstGeom>
              <a:solidFill>
                <a:srgbClr val="FFCCFF"/>
              </a:solidFill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  = </a:t>
                </a:r>
                <a:r>
                  <a:rPr lang="en-US" sz="36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36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Zn</a:t>
                </a:r>
                <a:r>
                  <a:rPr lang="en-US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</a:t>
                </a:r>
                <a:r>
                  <a:rPr lang="en-US" sz="36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0,25 </a:t>
                </a:r>
                <a:r>
                  <a:rPr lang="en-US" sz="36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endPara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V  = 0,25 . 22,4 = </a:t>
                </a:r>
                <a:r>
                  <a:rPr lang="en-US" sz="36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5,6</a:t>
                </a:r>
                <a:r>
                  <a:rPr lang="en-US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lit   </a:t>
                </a:r>
                <a:endParaRPr 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7132816" y="5126845"/>
                <a:ext cx="441146" cy="50783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7708527" y="5947986"/>
              <a:ext cx="441146" cy="5078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77763" y="45660"/>
            <a:ext cx="12070080" cy="646331"/>
          </a:xfrm>
          <a:prstGeom prst="rect">
            <a:avLst/>
          </a:prstGeom>
          <a:solidFill>
            <a:srgbClr val="C2E49C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22: 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</a:t>
            </a:r>
            <a:r>
              <a:rPr lang="en-US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TRÌNH HÓA HỌC</a:t>
            </a:r>
            <a:endParaRPr lang="en-US" alt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49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81771" y="5956787"/>
            <a:ext cx="37593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ja-JP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Cho: Cu = 64, O = 16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599756" y="1250647"/>
            <a:ext cx="112827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Đốt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cháy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3,36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lít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oxy (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đkc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gam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II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oxit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CuO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9757" y="2657707"/>
            <a:ext cx="2574387" cy="8159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gam</a:t>
            </a:r>
            <a:endParaRPr lang="en-US" sz="3200" b="1" dirty="0"/>
          </a:p>
        </p:txBody>
      </p:sp>
      <p:sp>
        <p:nvSpPr>
          <p:cNvPr id="8" name="Cloud 7"/>
          <p:cNvSpPr/>
          <p:nvPr/>
        </p:nvSpPr>
        <p:spPr>
          <a:xfrm>
            <a:off x="3754544" y="3065670"/>
            <a:ext cx="4408227" cy="2251881"/>
          </a:xfrm>
          <a:prstGeom prst="clou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 </a:t>
            </a:r>
            <a:r>
              <a:rPr lang="en-US" sz="4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endPara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9756" y="4156463"/>
            <a:ext cx="2574387" cy="8159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24 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gam</a:t>
            </a:r>
            <a:endParaRPr lang="en-US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599755" y="3407085"/>
            <a:ext cx="2574387" cy="8159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4 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gam</a:t>
            </a:r>
            <a:endParaRPr lang="en-US" sz="3200" b="1" dirty="0"/>
          </a:p>
        </p:txBody>
      </p:sp>
      <p:sp>
        <p:nvSpPr>
          <p:cNvPr id="11" name="Rectangle 10"/>
          <p:cNvSpPr/>
          <p:nvPr/>
        </p:nvSpPr>
        <p:spPr>
          <a:xfrm>
            <a:off x="599755" y="4982969"/>
            <a:ext cx="2574387" cy="8159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8 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gam</a:t>
            </a:r>
            <a:endParaRPr lang="en-US" sz="3200" b="1" dirty="0"/>
          </a:p>
        </p:txBody>
      </p:sp>
      <p:sp>
        <p:nvSpPr>
          <p:cNvPr id="12" name="Heart 11"/>
          <p:cNvSpPr/>
          <p:nvPr/>
        </p:nvSpPr>
        <p:spPr>
          <a:xfrm>
            <a:off x="6013251" y="2824115"/>
            <a:ext cx="3643952" cy="2797791"/>
          </a:xfrm>
          <a:prstGeom prst="heart">
            <a:avLst/>
          </a:prstGeom>
          <a:solidFill>
            <a:srgbClr val="FF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endParaRPr lang="en-US" sz="4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0" y="111273"/>
            <a:ext cx="12070080" cy="646331"/>
          </a:xfrm>
          <a:prstGeom prst="rect">
            <a:avLst/>
          </a:prstGeom>
          <a:solidFill>
            <a:srgbClr val="C2E49C"/>
          </a:solidFill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22: 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</a:t>
            </a:r>
            <a:r>
              <a:rPr lang="en-US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TRÌNH HÓA HỌC</a:t>
            </a:r>
            <a:endParaRPr lang="en-US" alt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14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xit" presetSubtype="2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xit" presetSubtype="1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xit" presetSubtype="2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CFC22"/>
                                      </p:to>
                                    </p:animClr>
                                    <p:set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 animBg="1"/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60" y="2885418"/>
            <a:ext cx="2744788" cy="111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892" name="Group 4"/>
          <p:cNvGrpSpPr>
            <a:grpSpLocks/>
          </p:cNvGrpSpPr>
          <p:nvPr/>
        </p:nvGrpSpPr>
        <p:grpSpPr bwMode="auto">
          <a:xfrm>
            <a:off x="743936" y="978831"/>
            <a:ext cx="9324975" cy="5040312"/>
            <a:chOff x="529" y="912"/>
            <a:chExt cx="4702" cy="2001"/>
          </a:xfrm>
        </p:grpSpPr>
        <p:pic>
          <p:nvPicPr>
            <p:cNvPr id="37893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8" y="1501"/>
              <a:ext cx="494" cy="4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894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8" y="1743"/>
              <a:ext cx="523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895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4" y="1084"/>
              <a:ext cx="979" cy="10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896" name="Picture 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3" y="947"/>
              <a:ext cx="753" cy="4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897" name="Picture 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1" y="1521"/>
              <a:ext cx="1581" cy="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898" name="Picture 10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912"/>
              <a:ext cx="286" cy="8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899" name="Picture 1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5" y="1445"/>
              <a:ext cx="1108" cy="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900" name="Picture 1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" y="1536"/>
              <a:ext cx="2104" cy="8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901" name="Picture 13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4" y="1536"/>
              <a:ext cx="539" cy="1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902" name="Picture 14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3" y="1642"/>
              <a:ext cx="873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4906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3986"/>
            <a:ext cx="12620786" cy="6981986"/>
          </a:xfrm>
          <a:prstGeom prst="rect">
            <a:avLst/>
          </a:prstGeom>
        </p:spPr>
      </p:pic>
      <p:sp>
        <p:nvSpPr>
          <p:cNvPr id="7" name="TextBox 69"/>
          <p:cNvSpPr txBox="1">
            <a:spLocks noChangeArrowheads="1"/>
          </p:cNvSpPr>
          <p:nvPr/>
        </p:nvSpPr>
        <p:spPr bwMode="auto">
          <a:xfrm>
            <a:off x="134319" y="894869"/>
            <a:ext cx="940747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chuyển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đổi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giữa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khối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lượng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,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tích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lượng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chất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SGK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75.</a:t>
            </a:r>
            <a:endParaRPr lang="en-US" altLang="en-US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Xem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trước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23</a:t>
            </a: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4</a:t>
            </a:r>
            <a:endParaRPr lang="en-US" altLang="en-US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2224006" y="61994"/>
            <a:ext cx="5181600" cy="96372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000" b="1" i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cs typeface="Times New Roman" panose="02020603050405020304" pitchFamily="18" charset="0"/>
              </a:rPr>
              <a:t>Hướng dẫn tự học</a:t>
            </a:r>
            <a:endParaRPr lang="en-US" sz="30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0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724</Words>
  <Application>Microsoft Office PowerPoint</Application>
  <PresentationFormat>Custom</PresentationFormat>
  <Paragraphs>114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DELL</cp:lastModifiedBy>
  <cp:revision>214</cp:revision>
  <dcterms:created xsi:type="dcterms:W3CDTF">2021-12-04T09:07:14Z</dcterms:created>
  <dcterms:modified xsi:type="dcterms:W3CDTF">2022-01-18T00:17:31Z</dcterms:modified>
</cp:coreProperties>
</file>