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8"/>
  </p:notesMasterIdLst>
  <p:sldIdLst>
    <p:sldId id="317" r:id="rId2"/>
    <p:sldId id="257" r:id="rId3"/>
    <p:sldId id="261" r:id="rId4"/>
    <p:sldId id="258" r:id="rId5"/>
    <p:sldId id="260" r:id="rId6"/>
    <p:sldId id="259" r:id="rId7"/>
    <p:sldId id="312" r:id="rId8"/>
    <p:sldId id="318" r:id="rId9"/>
    <p:sldId id="272" r:id="rId10"/>
    <p:sldId id="264" r:id="rId11"/>
    <p:sldId id="262" r:id="rId12"/>
    <p:sldId id="274" r:id="rId13"/>
    <p:sldId id="320" r:id="rId14"/>
    <p:sldId id="277" r:id="rId15"/>
    <p:sldId id="279" r:id="rId16"/>
    <p:sldId id="321" r:id="rId17"/>
  </p:sldIdLst>
  <p:sldSz cx="9144000" cy="5143500" type="screen16x9"/>
  <p:notesSz cx="6858000" cy="9144000"/>
  <p:embeddedFontLst>
    <p:embeddedFont>
      <p:font typeface="Barlow Semi Condensed" panose="00000506000000000000" pitchFamily="2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Merriweather" panose="00000500000000000000" pitchFamily="2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095127-4608-4349-B1AF-067B81487DD1}">
  <a:tblStyle styleId="{2D095127-4608-4349-B1AF-067B81487D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5634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111d1b47e8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111d1b47e8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681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111d1b47e8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111d1b47e8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472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111d1b47e8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111d1b47e8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319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>
          <a:extLst>
            <a:ext uri="{FF2B5EF4-FFF2-40B4-BE49-F238E27FC236}">
              <a16:creationId xmlns:a16="http://schemas.microsoft.com/office/drawing/2014/main" id="{0C0486E4-10DD-E567-54F2-8D53AF599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111d1b47e88_0_102:notes">
            <a:extLst>
              <a:ext uri="{FF2B5EF4-FFF2-40B4-BE49-F238E27FC236}">
                <a16:creationId xmlns:a16="http://schemas.microsoft.com/office/drawing/2014/main" id="{3F5DAA34-B8B9-A9F6-E77E-21A40FB652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111d1b47e88_0_102:notes">
            <a:extLst>
              <a:ext uri="{FF2B5EF4-FFF2-40B4-BE49-F238E27FC236}">
                <a16:creationId xmlns:a16="http://schemas.microsoft.com/office/drawing/2014/main" id="{E47AE760-88E5-79E9-EAFE-E18C5BA0BF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58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111d1b47e8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111d1b47e8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895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111d1b47e8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" name="Google Shape;1706;g111d1b47e88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295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>
          <a:extLst>
            <a:ext uri="{FF2B5EF4-FFF2-40B4-BE49-F238E27FC236}">
              <a16:creationId xmlns:a16="http://schemas.microsoft.com/office/drawing/2014/main" id="{BDFDE679-8307-8BC2-A2ED-5395E3BA8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111d1b47e88_0_138:notes">
            <a:extLst>
              <a:ext uri="{FF2B5EF4-FFF2-40B4-BE49-F238E27FC236}">
                <a16:creationId xmlns:a16="http://schemas.microsoft.com/office/drawing/2014/main" id="{B2C5F089-682D-A78D-5283-B6DF6BE92C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" name="Google Shape;1706;g111d1b47e88_0_138:notes">
            <a:extLst>
              <a:ext uri="{FF2B5EF4-FFF2-40B4-BE49-F238E27FC236}">
                <a16:creationId xmlns:a16="http://schemas.microsoft.com/office/drawing/2014/main" id="{7C388307-5E59-FDAF-9B0E-CAC5B9B9A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14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111d1b47e8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111d1b47e8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37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125a64da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1125a64da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04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1125a64dae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1125a64dae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32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11d1b47e8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11d1b47e8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06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11d1b47e8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11d1b47e8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69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>
          <a:extLst>
            <a:ext uri="{FF2B5EF4-FFF2-40B4-BE49-F238E27FC236}">
              <a16:creationId xmlns:a16="http://schemas.microsoft.com/office/drawing/2014/main" id="{D067822B-4A40-2EFA-6157-95CE40150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11d1b47e88_0_10:notes">
            <a:extLst>
              <a:ext uri="{FF2B5EF4-FFF2-40B4-BE49-F238E27FC236}">
                <a16:creationId xmlns:a16="http://schemas.microsoft.com/office/drawing/2014/main" id="{F7CC4267-A6C2-F7A1-37A8-053BA26BB4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11d1b47e88_0_10:notes">
            <a:extLst>
              <a:ext uri="{FF2B5EF4-FFF2-40B4-BE49-F238E27FC236}">
                <a16:creationId xmlns:a16="http://schemas.microsoft.com/office/drawing/2014/main" id="{E7125D8B-9313-54E2-B2B6-8D26CA9747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296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111d1b47e8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111d1b47e8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202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111d1b47e8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111d1b47e8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32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38288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84000" y="1447800"/>
            <a:ext cx="6375900" cy="17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43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83988" y="3615300"/>
            <a:ext cx="6375900" cy="395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876975" y="3615300"/>
            <a:ext cx="1552200" cy="39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34975" y="3615300"/>
            <a:ext cx="1552200" cy="39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15" name="Google Shape;15;p2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" name="Google Shape;16;p2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7" name="Google Shape;17;p2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" name="Google Shape;18;p2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9" name="Google Shape;19;p2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" name="Google Shape;20;p2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1" name="Google Shape;21;p2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" name="Google Shape;22;p2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3" name="Google Shape;23;p2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" name="Google Shape;24;p2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5" name="Google Shape;25;p2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" name="Google Shape;26;p2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7" name="Google Shape;27;p2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" name="Google Shape;28;p2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9" name="Google Shape;29;p2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" name="Google Shape;30;p2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4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4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14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444" name="Google Shape;444;p14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4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4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4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4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4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4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4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4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4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4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4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4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4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4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4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4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4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4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4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4" name="Google Shape;464;p14"/>
          <p:cNvSpPr txBox="1">
            <a:spLocks noGrp="1"/>
          </p:cNvSpPr>
          <p:nvPr>
            <p:ph type="title"/>
          </p:nvPr>
        </p:nvSpPr>
        <p:spPr>
          <a:xfrm>
            <a:off x="5734500" y="2352413"/>
            <a:ext cx="1799100" cy="49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5" name="Google Shape;465;p14"/>
          <p:cNvSpPr txBox="1">
            <a:spLocks noGrp="1"/>
          </p:cNvSpPr>
          <p:nvPr>
            <p:ph type="subTitle" idx="1"/>
          </p:nvPr>
        </p:nvSpPr>
        <p:spPr>
          <a:xfrm>
            <a:off x="1610388" y="1783038"/>
            <a:ext cx="3673800" cy="157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66" name="Google Shape;466;p14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467" name="Google Shape;467;p14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8" name="Google Shape;468;p14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69" name="Google Shape;469;p14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0" name="Google Shape;470;p14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71" name="Google Shape;471;p14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2" name="Google Shape;472;p14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73" name="Google Shape;473;p14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4" name="Google Shape;474;p14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75" name="Google Shape;475;p14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6" name="Google Shape;476;p14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77" name="Google Shape;477;p14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8" name="Google Shape;478;p14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79" name="Google Shape;479;p14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0" name="Google Shape;480;p14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81" name="Google Shape;481;p14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2" name="Google Shape;482;p14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5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5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5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487" name="Google Shape;487;p15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5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5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5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5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5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5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5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5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5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5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5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5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5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5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5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5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5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5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5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7" name="Google Shape;507;p15"/>
          <p:cNvSpPr txBox="1">
            <a:spLocks noGrp="1"/>
          </p:cNvSpPr>
          <p:nvPr>
            <p:ph type="title"/>
          </p:nvPr>
        </p:nvSpPr>
        <p:spPr>
          <a:xfrm>
            <a:off x="1884600" y="861875"/>
            <a:ext cx="5373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508" name="Google Shape;508;p15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509" name="Google Shape;509;p15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10" name="Google Shape;510;p15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11" name="Google Shape;511;p15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12" name="Google Shape;512;p15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13" name="Google Shape;513;p15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14" name="Google Shape;514;p15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15" name="Google Shape;515;p15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16" name="Google Shape;516;p15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17" name="Google Shape;517;p15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18" name="Google Shape;518;p15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19" name="Google Shape;519;p15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0" name="Google Shape;520;p15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21" name="Google Shape;521;p15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2" name="Google Shape;522;p15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23" name="Google Shape;523;p15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4" name="Google Shape;524;p15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  <p:grpSp>
        <p:nvGrpSpPr>
          <p:cNvPr id="525" name="Google Shape;525;p15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526" name="Google Shape;526;p15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7" name="Google Shape;527;p15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28" name="Google Shape;528;p15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9" name="Google Shape;529;p15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30" name="Google Shape;530;p15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1" name="Google Shape;531;p15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32" name="Google Shape;532;p15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3" name="Google Shape;533;p15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34" name="Google Shape;534;p15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5" name="Google Shape;535;p15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36" name="Google Shape;536;p15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7" name="Google Shape;537;p15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38" name="Google Shape;538;p15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9" name="Google Shape;539;p15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40" name="Google Shape;540;p15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1" name="Google Shape;541;p15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_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8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8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18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636" name="Google Shape;636;p18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8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8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8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8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8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8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18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18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18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18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8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18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18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18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8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8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8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8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8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6" name="Google Shape;656;p18"/>
          <p:cNvSpPr txBox="1">
            <a:spLocks noGrp="1"/>
          </p:cNvSpPr>
          <p:nvPr>
            <p:ph type="title"/>
          </p:nvPr>
        </p:nvSpPr>
        <p:spPr>
          <a:xfrm>
            <a:off x="2293925" y="1775075"/>
            <a:ext cx="19542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7" name="Google Shape;657;p18"/>
          <p:cNvSpPr txBox="1">
            <a:spLocks noGrp="1"/>
          </p:cNvSpPr>
          <p:nvPr>
            <p:ph type="subTitle" idx="1"/>
          </p:nvPr>
        </p:nvSpPr>
        <p:spPr>
          <a:xfrm>
            <a:off x="2293925" y="2133625"/>
            <a:ext cx="19542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8"/>
          <p:cNvSpPr txBox="1">
            <a:spLocks noGrp="1"/>
          </p:cNvSpPr>
          <p:nvPr>
            <p:ph type="title" idx="2"/>
          </p:nvPr>
        </p:nvSpPr>
        <p:spPr>
          <a:xfrm>
            <a:off x="1618200" y="861875"/>
            <a:ext cx="59061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9" name="Google Shape;659;p18"/>
          <p:cNvSpPr txBox="1">
            <a:spLocks noGrp="1"/>
          </p:cNvSpPr>
          <p:nvPr>
            <p:ph type="title" idx="3"/>
          </p:nvPr>
        </p:nvSpPr>
        <p:spPr>
          <a:xfrm>
            <a:off x="2293925" y="3083650"/>
            <a:ext cx="19542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0" name="Google Shape;660;p18"/>
          <p:cNvSpPr txBox="1">
            <a:spLocks noGrp="1"/>
          </p:cNvSpPr>
          <p:nvPr>
            <p:ph type="subTitle" idx="4"/>
          </p:nvPr>
        </p:nvSpPr>
        <p:spPr>
          <a:xfrm>
            <a:off x="2293925" y="3442200"/>
            <a:ext cx="19542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8"/>
          <p:cNvSpPr txBox="1">
            <a:spLocks noGrp="1"/>
          </p:cNvSpPr>
          <p:nvPr>
            <p:ph type="title" idx="5"/>
          </p:nvPr>
        </p:nvSpPr>
        <p:spPr>
          <a:xfrm>
            <a:off x="5421700" y="1775075"/>
            <a:ext cx="19542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2" name="Google Shape;662;p18"/>
          <p:cNvSpPr txBox="1">
            <a:spLocks noGrp="1"/>
          </p:cNvSpPr>
          <p:nvPr>
            <p:ph type="subTitle" idx="6"/>
          </p:nvPr>
        </p:nvSpPr>
        <p:spPr>
          <a:xfrm>
            <a:off x="5421700" y="2133625"/>
            <a:ext cx="19542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8"/>
          <p:cNvSpPr txBox="1">
            <a:spLocks noGrp="1"/>
          </p:cNvSpPr>
          <p:nvPr>
            <p:ph type="title" idx="7"/>
          </p:nvPr>
        </p:nvSpPr>
        <p:spPr>
          <a:xfrm>
            <a:off x="5421700" y="3083650"/>
            <a:ext cx="19542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4" name="Google Shape;664;p18"/>
          <p:cNvSpPr txBox="1">
            <a:spLocks noGrp="1"/>
          </p:cNvSpPr>
          <p:nvPr>
            <p:ph type="subTitle" idx="8"/>
          </p:nvPr>
        </p:nvSpPr>
        <p:spPr>
          <a:xfrm>
            <a:off x="5421700" y="3442200"/>
            <a:ext cx="19542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5" name="Google Shape;665;p18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666" name="Google Shape;666;p18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7" name="Google Shape;667;p18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68" name="Google Shape;668;p18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9" name="Google Shape;669;p18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70" name="Google Shape;670;p18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1" name="Google Shape;671;p18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72" name="Google Shape;672;p18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3" name="Google Shape;673;p18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74" name="Google Shape;674;p18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5" name="Google Shape;675;p18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76" name="Google Shape;676;p18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7" name="Google Shape;677;p18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78" name="Google Shape;678;p18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9" name="Google Shape;679;p18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80" name="Google Shape;680;p18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81" name="Google Shape;681;p18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27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7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27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1031" name="Google Shape;1031;p27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7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7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7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7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7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7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7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27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27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7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7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7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7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7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7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7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7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7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7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51" name="Google Shape;1051;p27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1052" name="Google Shape;1052;p27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3" name="Google Shape;1053;p27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54" name="Google Shape;1054;p27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5" name="Google Shape;1055;p27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56" name="Google Shape;1056;p27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7" name="Google Shape;1057;p27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58" name="Google Shape;1058;p27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9" name="Google Shape;1059;p27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60" name="Google Shape;1060;p27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61" name="Google Shape;1061;p27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62" name="Google Shape;1062;p27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63" name="Google Shape;1063;p27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64" name="Google Shape;1064;p27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65" name="Google Shape;1065;p27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66" name="Google Shape;1066;p27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67" name="Google Shape;1067;p27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8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8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1" name="Google Shape;1071;p28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1072" name="Google Shape;1072;p28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28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28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28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28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28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28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8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8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28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28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8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8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8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8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28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8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8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8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8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92" name="Google Shape;1092;p28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1093" name="Google Shape;1093;p28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94" name="Google Shape;1094;p28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95" name="Google Shape;1095;p28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96" name="Google Shape;1096;p28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97" name="Google Shape;1097;p28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98" name="Google Shape;1098;p28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99" name="Google Shape;1099;p28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00" name="Google Shape;1100;p28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01" name="Google Shape;1101;p28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02" name="Google Shape;1102;p28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03" name="Google Shape;1103;p28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04" name="Google Shape;1104;p28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05" name="Google Shape;1105;p28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06" name="Google Shape;1106;p28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07" name="Google Shape;1107;p28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08" name="Google Shape;1108;p28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" name="Google Shape;55;p3"/>
          <p:cNvSpPr txBox="1">
            <a:spLocks noGrp="1"/>
          </p:cNvSpPr>
          <p:nvPr>
            <p:ph type="title" hasCustomPrompt="1"/>
          </p:nvPr>
        </p:nvSpPr>
        <p:spPr>
          <a:xfrm flipH="1">
            <a:off x="2304120" y="1972300"/>
            <a:ext cx="1155600" cy="92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 b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3620280" y="2224840"/>
            <a:ext cx="3219600" cy="67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1841550" y="3565157"/>
            <a:ext cx="5460900" cy="29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3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59" name="Google Shape;59;p3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" name="Google Shape;60;p3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1" name="Google Shape;61;p3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" name="Google Shape;62;p3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3" name="Google Shape;63;p3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3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5" name="Google Shape;65;p3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" name="Google Shape;66;p3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7" name="Google Shape;67;p3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8" name="Google Shape;68;p3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9" name="Google Shape;69;p3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" name="Google Shape;70;p3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1" name="Google Shape;71;p3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72;p3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3" name="Google Shape;73;p3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" name="Google Shape;74;p3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4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79" name="Google Shape;79;p4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1250700" y="1358675"/>
            <a:ext cx="6642600" cy="3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1249950" y="861875"/>
            <a:ext cx="66426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102" name="Google Shape;102;p4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3" name="Google Shape;103;p4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4" name="Google Shape;104;p4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" name="Google Shape;105;p4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6" name="Google Shape;106;p4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7" name="Google Shape;107;p4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8" name="Google Shape;108;p4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9" name="Google Shape;109;p4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0" name="Google Shape;110;p4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4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2" name="Google Shape;112;p4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3" name="Google Shape;113;p4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4" name="Google Shape;114;p4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5" name="Google Shape;115;p4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6" name="Google Shape;116;p4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7" name="Google Shape;117;p4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5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122" name="Google Shape;122;p5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5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5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5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5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5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2550450" y="1725879"/>
            <a:ext cx="38265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1"/>
          </p:nvPr>
        </p:nvSpPr>
        <p:spPr>
          <a:xfrm>
            <a:off x="2550450" y="2055600"/>
            <a:ext cx="38265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 idx="2"/>
          </p:nvPr>
        </p:nvSpPr>
        <p:spPr>
          <a:xfrm>
            <a:off x="2550450" y="3037750"/>
            <a:ext cx="38265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3"/>
          </p:nvPr>
        </p:nvSpPr>
        <p:spPr>
          <a:xfrm>
            <a:off x="2550450" y="3371225"/>
            <a:ext cx="38265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1392550" y="861875"/>
            <a:ext cx="4587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47" name="Google Shape;147;p5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148" name="Google Shape;148;p5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9" name="Google Shape;149;p5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50" name="Google Shape;150;p5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1" name="Google Shape;151;p5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52" name="Google Shape;152;p5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3" name="Google Shape;153;p5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54" name="Google Shape;154;p5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5" name="Google Shape;155;p5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56" name="Google Shape;156;p5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7" name="Google Shape;157;p5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58" name="Google Shape;158;p5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9" name="Google Shape;159;p5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60" name="Google Shape;160;p5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1" name="Google Shape;161;p5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62" name="Google Shape;162;p5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3" name="Google Shape;163;p5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6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168" name="Google Shape;168;p6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1392550" y="861875"/>
            <a:ext cx="4587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89" name="Google Shape;189;p6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190" name="Google Shape;190;p6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1" name="Google Shape;191;p6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92" name="Google Shape;192;p6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3" name="Google Shape;193;p6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94" name="Google Shape;194;p6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5" name="Google Shape;195;p6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96" name="Google Shape;196;p6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7" name="Google Shape;197;p6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98" name="Google Shape;198;p6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9" name="Google Shape;199;p6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00" name="Google Shape;200;p6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1" name="Google Shape;201;p6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02" name="Google Shape;202;p6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3" name="Google Shape;203;p6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04" name="Google Shape;204;p6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5" name="Google Shape;205;p6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9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295" name="Google Shape;295;p9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9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9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9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9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9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9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9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9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9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9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9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9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5" name="Google Shape;315;p9"/>
          <p:cNvSpPr txBox="1">
            <a:spLocks noGrp="1"/>
          </p:cNvSpPr>
          <p:nvPr>
            <p:ph type="title"/>
          </p:nvPr>
        </p:nvSpPr>
        <p:spPr>
          <a:xfrm>
            <a:off x="2617663" y="1548550"/>
            <a:ext cx="3908700" cy="918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 b="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6" name="Google Shape;316;p9"/>
          <p:cNvSpPr txBox="1">
            <a:spLocks noGrp="1"/>
          </p:cNvSpPr>
          <p:nvPr>
            <p:ph type="subTitle" idx="1"/>
          </p:nvPr>
        </p:nvSpPr>
        <p:spPr>
          <a:xfrm>
            <a:off x="2477863" y="2674225"/>
            <a:ext cx="41883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17" name="Google Shape;317;p9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318" name="Google Shape;318;p9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9" name="Google Shape;319;p9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20" name="Google Shape;320;p9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1" name="Google Shape;321;p9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22" name="Google Shape;322;p9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3" name="Google Shape;323;p9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24" name="Google Shape;324;p9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5" name="Google Shape;325;p9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26" name="Google Shape;326;p9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7" name="Google Shape;327;p9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28" name="Google Shape;328;p9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9" name="Google Shape;329;p9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30" name="Google Shape;330;p9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1" name="Google Shape;331;p9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32" name="Google Shape;332;p9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3" name="Google Shape;333;p9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11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340" name="Google Shape;340;p11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1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1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11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11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11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1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1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1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1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1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1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1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1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1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1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0" name="Google Shape;360;p11"/>
          <p:cNvSpPr txBox="1">
            <a:spLocks noGrp="1"/>
          </p:cNvSpPr>
          <p:nvPr>
            <p:ph type="title" hasCustomPrompt="1"/>
          </p:nvPr>
        </p:nvSpPr>
        <p:spPr>
          <a:xfrm>
            <a:off x="2354250" y="1709563"/>
            <a:ext cx="4434000" cy="1192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1" name="Google Shape;361;p11"/>
          <p:cNvSpPr txBox="1">
            <a:spLocks noGrp="1"/>
          </p:cNvSpPr>
          <p:nvPr>
            <p:ph type="body" idx="1"/>
          </p:nvPr>
        </p:nvSpPr>
        <p:spPr>
          <a:xfrm>
            <a:off x="2354250" y="3095550"/>
            <a:ext cx="44340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62" name="Google Shape;362;p11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363" name="Google Shape;363;p11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4" name="Google Shape;364;p11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65" name="Google Shape;365;p11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6" name="Google Shape;366;p11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67" name="Google Shape;367;p11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8" name="Google Shape;368;p11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69" name="Google Shape;369;p11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0" name="Google Shape;370;p11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71" name="Google Shape;371;p11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2" name="Google Shape;372;p11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73" name="Google Shape;373;p11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4" name="Google Shape;374;p11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75" name="Google Shape;375;p11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6" name="Google Shape;376;p11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77" name="Google Shape;377;p11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8" name="Google Shape;378;p11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3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" name="Google Shape;383;p13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384" name="Google Shape;384;p13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3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3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3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3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3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3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3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3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3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3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13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13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13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13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13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3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3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3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3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04" name="Google Shape;404;p13"/>
          <p:cNvSpPr txBox="1">
            <a:spLocks noGrp="1"/>
          </p:cNvSpPr>
          <p:nvPr>
            <p:ph type="title"/>
          </p:nvPr>
        </p:nvSpPr>
        <p:spPr>
          <a:xfrm>
            <a:off x="1638550" y="861875"/>
            <a:ext cx="58668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title" idx="2"/>
          </p:nvPr>
        </p:nvSpPr>
        <p:spPr>
          <a:xfrm>
            <a:off x="2375932" y="1507075"/>
            <a:ext cx="19743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1"/>
          </p:nvPr>
        </p:nvSpPr>
        <p:spPr>
          <a:xfrm>
            <a:off x="2375932" y="1865625"/>
            <a:ext cx="19743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title" idx="3" hasCustomPrompt="1"/>
          </p:nvPr>
        </p:nvSpPr>
        <p:spPr>
          <a:xfrm>
            <a:off x="1637032" y="1507075"/>
            <a:ext cx="7389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4"/>
          </p:nvPr>
        </p:nvSpPr>
        <p:spPr>
          <a:xfrm>
            <a:off x="5531157" y="1507075"/>
            <a:ext cx="19743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5"/>
          </p:nvPr>
        </p:nvSpPr>
        <p:spPr>
          <a:xfrm>
            <a:off x="5531157" y="1865625"/>
            <a:ext cx="19743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6" hasCustomPrompt="1"/>
          </p:nvPr>
        </p:nvSpPr>
        <p:spPr>
          <a:xfrm>
            <a:off x="4792257" y="1507075"/>
            <a:ext cx="7389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7"/>
          </p:nvPr>
        </p:nvSpPr>
        <p:spPr>
          <a:xfrm>
            <a:off x="2375932" y="2494100"/>
            <a:ext cx="19743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subTitle" idx="8"/>
          </p:nvPr>
        </p:nvSpPr>
        <p:spPr>
          <a:xfrm>
            <a:off x="2375932" y="2852650"/>
            <a:ext cx="19743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9" hasCustomPrompt="1"/>
          </p:nvPr>
        </p:nvSpPr>
        <p:spPr>
          <a:xfrm>
            <a:off x="1637032" y="2494100"/>
            <a:ext cx="7389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13"/>
          </p:nvPr>
        </p:nvSpPr>
        <p:spPr>
          <a:xfrm>
            <a:off x="5531157" y="2494100"/>
            <a:ext cx="19743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subTitle" idx="14"/>
          </p:nvPr>
        </p:nvSpPr>
        <p:spPr>
          <a:xfrm>
            <a:off x="5531157" y="2852650"/>
            <a:ext cx="19743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2257" y="2494100"/>
            <a:ext cx="7389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 idx="16"/>
          </p:nvPr>
        </p:nvSpPr>
        <p:spPr>
          <a:xfrm>
            <a:off x="2375932" y="3481125"/>
            <a:ext cx="19743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17"/>
          </p:nvPr>
        </p:nvSpPr>
        <p:spPr>
          <a:xfrm>
            <a:off x="2375932" y="3839675"/>
            <a:ext cx="19743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13"/>
          <p:cNvSpPr txBox="1">
            <a:spLocks noGrp="1"/>
          </p:cNvSpPr>
          <p:nvPr>
            <p:ph type="title" idx="18" hasCustomPrompt="1"/>
          </p:nvPr>
        </p:nvSpPr>
        <p:spPr>
          <a:xfrm>
            <a:off x="1637032" y="3481125"/>
            <a:ext cx="7389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0" name="Google Shape;420;p13"/>
          <p:cNvSpPr txBox="1">
            <a:spLocks noGrp="1"/>
          </p:cNvSpPr>
          <p:nvPr>
            <p:ph type="title" idx="19"/>
          </p:nvPr>
        </p:nvSpPr>
        <p:spPr>
          <a:xfrm>
            <a:off x="5531157" y="3481125"/>
            <a:ext cx="19743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1" name="Google Shape;421;p13"/>
          <p:cNvSpPr txBox="1">
            <a:spLocks noGrp="1"/>
          </p:cNvSpPr>
          <p:nvPr>
            <p:ph type="subTitle" idx="20"/>
          </p:nvPr>
        </p:nvSpPr>
        <p:spPr>
          <a:xfrm>
            <a:off x="5531157" y="3839675"/>
            <a:ext cx="19743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title" idx="21" hasCustomPrompt="1"/>
          </p:nvPr>
        </p:nvSpPr>
        <p:spPr>
          <a:xfrm>
            <a:off x="4792257" y="3481125"/>
            <a:ext cx="7389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23" name="Google Shape;423;p13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424" name="Google Shape;424;p13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5" name="Google Shape;425;p13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26" name="Google Shape;426;p13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13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28" name="Google Shape;428;p13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9" name="Google Shape;429;p13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30" name="Google Shape;430;p13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1" name="Google Shape;431;p13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32" name="Google Shape;432;p13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3" name="Google Shape;433;p13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34" name="Google Shape;434;p13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5" name="Google Shape;435;p13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36" name="Google Shape;436;p13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7" name="Google Shape;437;p13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38" name="Google Shape;438;p13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9" name="Google Shape;439;p13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4604" y="4106322"/>
            <a:ext cx="485775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err="1">
                <a:solidFill>
                  <a:srgbClr val="0070C0"/>
                </a:solidFill>
              </a:rPr>
              <a:t>Giáo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viên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err="1">
                <a:solidFill>
                  <a:srgbClr val="0070C0"/>
                </a:solidFill>
              </a:rPr>
              <a:t>dạy</a:t>
            </a:r>
            <a:endParaRPr lang="en-US" sz="2100" dirty="0">
              <a:solidFill>
                <a:srgbClr val="0070C0"/>
              </a:solidFill>
            </a:endParaRPr>
          </a:p>
          <a:p>
            <a:r>
              <a:rPr lang="en-US" sz="2700" dirty="0">
                <a:solidFill>
                  <a:srgbClr val="0070C0"/>
                </a:solidFill>
              </a:rPr>
              <a:t>HUỲNH THỊ HOÀNG OANH</a:t>
            </a:r>
          </a:p>
        </p:txBody>
      </p:sp>
      <p:pic>
        <p:nvPicPr>
          <p:cNvPr id="6" name="Picture 9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3600450"/>
            <a:ext cx="1200150" cy="1543050"/>
          </a:xfrm>
          <a:prstGeom prst="rect">
            <a:avLst/>
          </a:prstGeom>
          <a:noFill/>
        </p:spPr>
      </p:pic>
      <p:pic>
        <p:nvPicPr>
          <p:cNvPr id="7" name="Picture 12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1" y="4171950"/>
            <a:ext cx="754856" cy="971550"/>
          </a:xfrm>
          <a:prstGeom prst="rect">
            <a:avLst/>
          </a:prstGeom>
          <a:noFill/>
        </p:spPr>
      </p:pic>
      <p:pic>
        <p:nvPicPr>
          <p:cNvPr id="8" name="Picture 13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1" y="4171950"/>
            <a:ext cx="754856" cy="97155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31C59F-7A0B-0484-808F-A7FAA778F5CC}"/>
              </a:ext>
            </a:extLst>
          </p:cNvPr>
          <p:cNvSpPr/>
          <p:nvPr/>
        </p:nvSpPr>
        <p:spPr>
          <a:xfrm>
            <a:off x="1783557" y="998437"/>
            <a:ext cx="5826827" cy="19389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CHÀO MỪNG </a:t>
            </a:r>
          </a:p>
          <a:p>
            <a:pPr algn="ctr"/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QUÝ THẦY CÔ</a:t>
            </a:r>
          </a:p>
          <a:p>
            <a:pPr algn="ctr"/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ĐẾN DỰ GIỜ LỚP 7A5</a:t>
            </a:r>
          </a:p>
        </p:txBody>
      </p:sp>
    </p:spTree>
    <p:extLst>
      <p:ext uri="{BB962C8B-B14F-4D97-AF65-F5344CB8AC3E}">
        <p14:creationId xmlns:p14="http://schemas.microsoft.com/office/powerpoint/2010/main" val="320607055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40"/>
          <p:cNvSpPr/>
          <p:nvPr/>
        </p:nvSpPr>
        <p:spPr>
          <a:xfrm>
            <a:off x="1179962" y="318498"/>
            <a:ext cx="1963892" cy="467831"/>
          </a:xfrm>
          <a:prstGeom prst="homePlate">
            <a:avLst>
              <a:gd name="adj" fmla="val 51801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Thực</a:t>
            </a:r>
            <a:r>
              <a:rPr lang="en-US" sz="20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</a:t>
            </a:r>
            <a:r>
              <a:rPr lang="en-US" sz="2000" b="1" dirty="0" err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hành</a:t>
            </a:r>
            <a:r>
              <a:rPr lang="en-US" sz="20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1</a:t>
            </a:r>
            <a:endParaRPr sz="2000" b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ea typeface="Barlow Semi Condensed SemiBold"/>
              <a:cs typeface="Arial" panose="020B0604020202020204" pitchFamily="34" charset="0"/>
              <a:sym typeface="Barlow Semi Condensed SemiBold"/>
            </a:endParaRPr>
          </a:p>
        </p:txBody>
      </p:sp>
      <p:grpSp>
        <p:nvGrpSpPr>
          <p:cNvPr id="1276" name="Google Shape;1276;p40"/>
          <p:cNvGrpSpPr/>
          <p:nvPr/>
        </p:nvGrpSpPr>
        <p:grpSpPr>
          <a:xfrm>
            <a:off x="7611623" y="626713"/>
            <a:ext cx="312663" cy="795928"/>
            <a:chOff x="7155738" y="626713"/>
            <a:chExt cx="312663" cy="795928"/>
          </a:xfrm>
        </p:grpSpPr>
        <p:sp>
          <p:nvSpPr>
            <p:cNvPr id="1277" name="Google Shape;1277;p40"/>
            <p:cNvSpPr/>
            <p:nvPr/>
          </p:nvSpPr>
          <p:spPr>
            <a:xfrm rot="5400000">
              <a:off x="6914116" y="868356"/>
              <a:ext cx="795919" cy="312650"/>
            </a:xfrm>
            <a:custGeom>
              <a:avLst/>
              <a:gdLst/>
              <a:ahLst/>
              <a:cxnLst/>
              <a:rect l="l" t="t" r="r" b="b"/>
              <a:pathLst>
                <a:path w="43333" h="12506" extrusionOk="0">
                  <a:moveTo>
                    <a:pt x="0" y="1"/>
                  </a:moveTo>
                  <a:lnTo>
                    <a:pt x="0" y="12506"/>
                  </a:lnTo>
                  <a:lnTo>
                    <a:pt x="43333" y="12506"/>
                  </a:lnTo>
                  <a:lnTo>
                    <a:pt x="37373" y="6333"/>
                  </a:lnTo>
                  <a:lnTo>
                    <a:pt x="4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 rot="5400000">
              <a:off x="7163063" y="619388"/>
              <a:ext cx="298000" cy="312650"/>
            </a:xfrm>
            <a:custGeom>
              <a:avLst/>
              <a:gdLst/>
              <a:ahLst/>
              <a:cxnLst/>
              <a:rect l="l" t="t" r="r" b="b"/>
              <a:pathLst>
                <a:path w="11920" h="12506" extrusionOk="0">
                  <a:moveTo>
                    <a:pt x="0" y="1"/>
                  </a:moveTo>
                  <a:lnTo>
                    <a:pt x="11920" y="1"/>
                  </a:lnTo>
                  <a:lnTo>
                    <a:pt x="11920" y="12506"/>
                  </a:lnTo>
                  <a:lnTo>
                    <a:pt x="0" y="125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79987" y="786330"/>
                <a:ext cx="6431623" cy="2032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Hãy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nếu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cần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rồi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yêu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cầu</a:t>
                </a:r>
                <a:r>
                  <a:rPr lang="en-US" sz="2000" dirty="0"/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trăm</a:t>
                </a:r>
                <a:r>
                  <a:rPr lang="en-US" sz="2000" dirty="0"/>
                  <a:t> 1000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/>
                  <a:t>;  -100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/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nghìn</a:t>
                </a:r>
                <a:r>
                  <a:rPr lang="en-US" sz="2000" dirty="0"/>
                  <a:t>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dirty="0"/>
                  <a:t>;  6,(234).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87" y="786330"/>
                <a:ext cx="6431623" cy="2032288"/>
              </a:xfrm>
              <a:prstGeom prst="rect">
                <a:avLst/>
              </a:prstGeom>
              <a:blipFill>
                <a:blip r:embed="rId3"/>
                <a:stretch>
                  <a:fillRect l="-1043" r="-948" b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11711" y="2778172"/>
            <a:ext cx="1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78439" y="3253769"/>
                <a:ext cx="3857948" cy="1045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1000π = 3141,5926...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3100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−100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-141,4213 ...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- 100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9" y="3253769"/>
                <a:ext cx="3857948" cy="1045671"/>
              </a:xfrm>
              <a:prstGeom prst="rect">
                <a:avLst/>
              </a:prstGeom>
              <a:blipFill rotWithShape="0">
                <a:blip r:embed="rId4"/>
                <a:stretch>
                  <a:fillRect l="-1580" t="-2924" r="-474" b="-9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63272" y="3244882"/>
                <a:ext cx="3407424" cy="1047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2,23606...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≈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2,236</a:t>
                </a:r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6,(234)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6,234.</a:t>
                </a:r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272" y="3244882"/>
                <a:ext cx="3407424" cy="1047851"/>
              </a:xfrm>
              <a:prstGeom prst="rect">
                <a:avLst/>
              </a:prstGeom>
              <a:blipFill rotWithShape="0">
                <a:blip r:embed="rId5"/>
                <a:stretch>
                  <a:fillRect l="-1968" b="-9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272;p40"/>
          <p:cNvSpPr/>
          <p:nvPr/>
        </p:nvSpPr>
        <p:spPr>
          <a:xfrm>
            <a:off x="1510301" y="796602"/>
            <a:ext cx="1963892" cy="467831"/>
          </a:xfrm>
          <a:prstGeom prst="homePlate">
            <a:avLst>
              <a:gd name="adj" fmla="val 51801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Vận</a:t>
            </a:r>
            <a:r>
              <a:rPr lang="en-US" sz="20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</a:t>
            </a:r>
            <a:r>
              <a:rPr lang="en-US" sz="2000" b="1" dirty="0" err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dụng</a:t>
            </a:r>
            <a:r>
              <a:rPr lang="en-US" sz="20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1</a:t>
            </a:r>
            <a:endParaRPr sz="2000" b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ea typeface="Barlow Semi Condensed SemiBold"/>
              <a:cs typeface="Arial" panose="020B0604020202020204" pitchFamily="34" charset="0"/>
              <a:sym typeface="Barlow Semi Condensed Semi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0301" y="1264433"/>
            <a:ext cx="6369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chu</a:t>
            </a:r>
            <a:r>
              <a:rPr lang="en-US" sz="2000" dirty="0"/>
              <a:t> vi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bánh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65 cm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951251" y="2837023"/>
                <a:ext cx="5378523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65 cm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 = 2πR = 2.π.65 = 408,407...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408 (cm)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51" y="2837023"/>
                <a:ext cx="5378523" cy="958660"/>
              </a:xfrm>
              <a:prstGeom prst="rect">
                <a:avLst/>
              </a:prstGeom>
              <a:blipFill>
                <a:blip r:embed="rId3"/>
                <a:stretch>
                  <a:fillRect l="-1134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57" y="2443002"/>
            <a:ext cx="1847741" cy="1847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5383" y="2048980"/>
            <a:ext cx="1853411" cy="78804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342622" y="2170600"/>
            <a:ext cx="1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/>
      <p:bldP spid="4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50"/>
          <p:cNvSpPr txBox="1">
            <a:spLocks noGrp="1"/>
          </p:cNvSpPr>
          <p:nvPr>
            <p:ph type="title"/>
          </p:nvPr>
        </p:nvSpPr>
        <p:spPr>
          <a:xfrm>
            <a:off x="1884600" y="861875"/>
            <a:ext cx="5373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LUYỆN TẬP</a:t>
            </a:r>
            <a:endParaRPr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44" name="Google Shape;1544;p50"/>
          <p:cNvSpPr/>
          <p:nvPr/>
        </p:nvSpPr>
        <p:spPr>
          <a:xfrm>
            <a:off x="1047283" y="1335311"/>
            <a:ext cx="2498350" cy="461356"/>
          </a:xfrm>
          <a:prstGeom prst="homePlate">
            <a:avLst>
              <a:gd name="adj" fmla="val 5180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4"/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Câu</a:t>
            </a:r>
            <a:r>
              <a:rPr lang="en-US" sz="2000" b="1" dirty="0">
                <a:solidFill>
                  <a:schemeClr val="accent4"/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1</a:t>
            </a:r>
            <a:endParaRPr sz="2000" b="1" dirty="0">
              <a:solidFill>
                <a:schemeClr val="accent4"/>
              </a:solidFill>
              <a:latin typeface="Arial" panose="020B0604020202020204" pitchFamily="34" charset="0"/>
              <a:ea typeface="Barlow Semi Condensed SemiBold"/>
              <a:cs typeface="Arial" panose="020B0604020202020204" pitchFamily="34" charset="0"/>
              <a:sym typeface="Barlow Semi Condensed SemiBold"/>
            </a:endParaRPr>
          </a:p>
        </p:txBody>
      </p:sp>
      <p:grpSp>
        <p:nvGrpSpPr>
          <p:cNvPr id="1625" name="Google Shape;1625;p50"/>
          <p:cNvGrpSpPr/>
          <p:nvPr/>
        </p:nvGrpSpPr>
        <p:grpSpPr>
          <a:xfrm rot="4071471">
            <a:off x="7379481" y="764514"/>
            <a:ext cx="828649" cy="516010"/>
            <a:chOff x="2109000" y="-460325"/>
            <a:chExt cx="739225" cy="460325"/>
          </a:xfrm>
        </p:grpSpPr>
        <p:sp>
          <p:nvSpPr>
            <p:cNvPr id="1626" name="Google Shape;1626;p50"/>
            <p:cNvSpPr/>
            <p:nvPr/>
          </p:nvSpPr>
          <p:spPr>
            <a:xfrm>
              <a:off x="2109000" y="-460325"/>
              <a:ext cx="739225" cy="460325"/>
            </a:xfrm>
            <a:custGeom>
              <a:avLst/>
              <a:gdLst/>
              <a:ahLst/>
              <a:cxnLst/>
              <a:rect l="l" t="t" r="r" b="b"/>
              <a:pathLst>
                <a:path w="29569" h="18413" extrusionOk="0">
                  <a:moveTo>
                    <a:pt x="3247" y="1"/>
                  </a:moveTo>
                  <a:lnTo>
                    <a:pt x="3796" y="2590"/>
                  </a:lnTo>
                  <a:lnTo>
                    <a:pt x="1650" y="4063"/>
                  </a:lnTo>
                  <a:lnTo>
                    <a:pt x="2147" y="6741"/>
                  </a:lnTo>
                  <a:lnTo>
                    <a:pt x="1" y="8178"/>
                  </a:lnTo>
                  <a:lnTo>
                    <a:pt x="25773" y="18412"/>
                  </a:lnTo>
                  <a:lnTo>
                    <a:pt x="27919" y="16975"/>
                  </a:lnTo>
                  <a:lnTo>
                    <a:pt x="27405" y="14315"/>
                  </a:lnTo>
                  <a:lnTo>
                    <a:pt x="29569" y="12825"/>
                  </a:lnTo>
                  <a:lnTo>
                    <a:pt x="29019" y="10235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0"/>
            <p:cNvSpPr/>
            <p:nvPr/>
          </p:nvSpPr>
          <p:spPr>
            <a:xfrm>
              <a:off x="2430050" y="-333500"/>
              <a:ext cx="95800" cy="211100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6" y="1"/>
                  </a:moveTo>
                  <a:lnTo>
                    <a:pt x="3140" y="36"/>
                  </a:lnTo>
                  <a:lnTo>
                    <a:pt x="3193" y="2466"/>
                  </a:lnTo>
                  <a:lnTo>
                    <a:pt x="1491" y="4187"/>
                  </a:lnTo>
                  <a:lnTo>
                    <a:pt x="1544" y="6617"/>
                  </a:lnTo>
                  <a:lnTo>
                    <a:pt x="1" y="8195"/>
                  </a:lnTo>
                  <a:lnTo>
                    <a:pt x="621" y="8444"/>
                  </a:lnTo>
                  <a:lnTo>
                    <a:pt x="2182" y="6883"/>
                  </a:lnTo>
                  <a:lnTo>
                    <a:pt x="2129" y="4453"/>
                  </a:lnTo>
                  <a:lnTo>
                    <a:pt x="3832" y="2714"/>
                  </a:lnTo>
                  <a:lnTo>
                    <a:pt x="3779" y="284"/>
                  </a:lnTo>
                  <a:lnTo>
                    <a:pt x="3814" y="249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0"/>
            <p:cNvSpPr/>
            <p:nvPr/>
          </p:nvSpPr>
          <p:spPr>
            <a:xfrm>
              <a:off x="2673950" y="-236375"/>
              <a:ext cx="95800" cy="211100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5" y="0"/>
                  </a:moveTo>
                  <a:lnTo>
                    <a:pt x="3157" y="18"/>
                  </a:lnTo>
                  <a:lnTo>
                    <a:pt x="3211" y="2448"/>
                  </a:lnTo>
                  <a:lnTo>
                    <a:pt x="1508" y="4186"/>
                  </a:lnTo>
                  <a:lnTo>
                    <a:pt x="1543" y="6616"/>
                  </a:lnTo>
                  <a:lnTo>
                    <a:pt x="0" y="8195"/>
                  </a:lnTo>
                  <a:lnTo>
                    <a:pt x="639" y="8443"/>
                  </a:lnTo>
                  <a:lnTo>
                    <a:pt x="2182" y="6864"/>
                  </a:lnTo>
                  <a:lnTo>
                    <a:pt x="2129" y="4434"/>
                  </a:lnTo>
                  <a:lnTo>
                    <a:pt x="3831" y="2714"/>
                  </a:lnTo>
                  <a:lnTo>
                    <a:pt x="3796" y="284"/>
                  </a:lnTo>
                  <a:lnTo>
                    <a:pt x="3814" y="248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0"/>
            <p:cNvSpPr/>
            <p:nvPr/>
          </p:nvSpPr>
          <p:spPr>
            <a:xfrm>
              <a:off x="2592800" y="-268750"/>
              <a:ext cx="95800" cy="211100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5" y="0"/>
                  </a:moveTo>
                  <a:lnTo>
                    <a:pt x="3140" y="36"/>
                  </a:lnTo>
                  <a:lnTo>
                    <a:pt x="3193" y="2448"/>
                  </a:lnTo>
                  <a:lnTo>
                    <a:pt x="1490" y="4186"/>
                  </a:lnTo>
                  <a:lnTo>
                    <a:pt x="1543" y="6616"/>
                  </a:lnTo>
                  <a:lnTo>
                    <a:pt x="0" y="8195"/>
                  </a:lnTo>
                  <a:lnTo>
                    <a:pt x="621" y="8443"/>
                  </a:lnTo>
                  <a:lnTo>
                    <a:pt x="2182" y="6865"/>
                  </a:lnTo>
                  <a:lnTo>
                    <a:pt x="2129" y="4435"/>
                  </a:lnTo>
                  <a:lnTo>
                    <a:pt x="3831" y="2714"/>
                  </a:lnTo>
                  <a:lnTo>
                    <a:pt x="3778" y="284"/>
                  </a:lnTo>
                  <a:lnTo>
                    <a:pt x="3814" y="24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0"/>
            <p:cNvSpPr/>
            <p:nvPr/>
          </p:nvSpPr>
          <p:spPr>
            <a:xfrm>
              <a:off x="2511200" y="-301125"/>
              <a:ext cx="96250" cy="211100"/>
            </a:xfrm>
            <a:custGeom>
              <a:avLst/>
              <a:gdLst/>
              <a:ahLst/>
              <a:cxnLst/>
              <a:rect l="l" t="t" r="r" b="b"/>
              <a:pathLst>
                <a:path w="3850" h="8444" extrusionOk="0">
                  <a:moveTo>
                    <a:pt x="3193" y="0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8" y="4186"/>
                  </a:lnTo>
                  <a:lnTo>
                    <a:pt x="1561" y="6616"/>
                  </a:lnTo>
                  <a:lnTo>
                    <a:pt x="1" y="8195"/>
                  </a:lnTo>
                  <a:lnTo>
                    <a:pt x="639" y="8443"/>
                  </a:lnTo>
                  <a:lnTo>
                    <a:pt x="2182" y="6865"/>
                  </a:lnTo>
                  <a:lnTo>
                    <a:pt x="2129" y="4435"/>
                  </a:lnTo>
                  <a:lnTo>
                    <a:pt x="3850" y="2714"/>
                  </a:lnTo>
                  <a:lnTo>
                    <a:pt x="3796" y="284"/>
                  </a:lnTo>
                  <a:lnTo>
                    <a:pt x="3814" y="249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0"/>
            <p:cNvSpPr/>
            <p:nvPr/>
          </p:nvSpPr>
          <p:spPr>
            <a:xfrm>
              <a:off x="2185725" y="-430600"/>
              <a:ext cx="96250" cy="211525"/>
            </a:xfrm>
            <a:custGeom>
              <a:avLst/>
              <a:gdLst/>
              <a:ahLst/>
              <a:cxnLst/>
              <a:rect l="l" t="t" r="r" b="b"/>
              <a:pathLst>
                <a:path w="3850" h="8461" extrusionOk="0">
                  <a:moveTo>
                    <a:pt x="3193" y="0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8" y="4204"/>
                  </a:lnTo>
                  <a:lnTo>
                    <a:pt x="1561" y="6634"/>
                  </a:lnTo>
                  <a:lnTo>
                    <a:pt x="0" y="8195"/>
                  </a:lnTo>
                  <a:lnTo>
                    <a:pt x="639" y="8461"/>
                  </a:lnTo>
                  <a:lnTo>
                    <a:pt x="2200" y="6882"/>
                  </a:lnTo>
                  <a:lnTo>
                    <a:pt x="2146" y="4452"/>
                  </a:lnTo>
                  <a:lnTo>
                    <a:pt x="3849" y="2714"/>
                  </a:lnTo>
                  <a:lnTo>
                    <a:pt x="3796" y="284"/>
                  </a:lnTo>
                  <a:lnTo>
                    <a:pt x="3832" y="248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0"/>
            <p:cNvSpPr/>
            <p:nvPr/>
          </p:nvSpPr>
          <p:spPr>
            <a:xfrm>
              <a:off x="2348450" y="-365875"/>
              <a:ext cx="96250" cy="211100"/>
            </a:xfrm>
            <a:custGeom>
              <a:avLst/>
              <a:gdLst/>
              <a:ahLst/>
              <a:cxnLst/>
              <a:rect l="l" t="t" r="r" b="b"/>
              <a:pathLst>
                <a:path w="3850" h="8444" extrusionOk="0">
                  <a:moveTo>
                    <a:pt x="3194" y="1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9" y="4187"/>
                  </a:lnTo>
                  <a:lnTo>
                    <a:pt x="1562" y="6617"/>
                  </a:lnTo>
                  <a:lnTo>
                    <a:pt x="1" y="8195"/>
                  </a:lnTo>
                  <a:lnTo>
                    <a:pt x="639" y="8444"/>
                  </a:lnTo>
                  <a:lnTo>
                    <a:pt x="2183" y="6883"/>
                  </a:lnTo>
                  <a:lnTo>
                    <a:pt x="2147" y="4453"/>
                  </a:lnTo>
                  <a:lnTo>
                    <a:pt x="3850" y="2715"/>
                  </a:lnTo>
                  <a:lnTo>
                    <a:pt x="3797" y="285"/>
                  </a:lnTo>
                  <a:lnTo>
                    <a:pt x="3832" y="249"/>
                  </a:lnTo>
                  <a:lnTo>
                    <a:pt x="31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0"/>
            <p:cNvSpPr/>
            <p:nvPr/>
          </p:nvSpPr>
          <p:spPr>
            <a:xfrm>
              <a:off x="2267300" y="-398250"/>
              <a:ext cx="95825" cy="211550"/>
            </a:xfrm>
            <a:custGeom>
              <a:avLst/>
              <a:gdLst/>
              <a:ahLst/>
              <a:cxnLst/>
              <a:rect l="l" t="t" r="r" b="b"/>
              <a:pathLst>
                <a:path w="3833" h="8462" extrusionOk="0">
                  <a:moveTo>
                    <a:pt x="3176" y="1"/>
                  </a:moveTo>
                  <a:lnTo>
                    <a:pt x="3158" y="36"/>
                  </a:lnTo>
                  <a:lnTo>
                    <a:pt x="3194" y="2466"/>
                  </a:lnTo>
                  <a:lnTo>
                    <a:pt x="1491" y="4187"/>
                  </a:lnTo>
                  <a:lnTo>
                    <a:pt x="1544" y="6617"/>
                  </a:lnTo>
                  <a:lnTo>
                    <a:pt x="1" y="8196"/>
                  </a:lnTo>
                  <a:lnTo>
                    <a:pt x="639" y="8462"/>
                  </a:lnTo>
                  <a:lnTo>
                    <a:pt x="2183" y="6883"/>
                  </a:lnTo>
                  <a:lnTo>
                    <a:pt x="2129" y="4453"/>
                  </a:lnTo>
                  <a:lnTo>
                    <a:pt x="3832" y="2715"/>
                  </a:lnTo>
                  <a:lnTo>
                    <a:pt x="3779" y="285"/>
                  </a:lnTo>
                  <a:lnTo>
                    <a:pt x="3814" y="249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20895" y="1966681"/>
                <a:ext cx="6822482" cy="52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Làm </a:t>
                </a:r>
                <a:r>
                  <a:rPr lang="en-US" sz="2000" dirty="0" err="1"/>
                  <a:t>tròn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2000" dirty="0"/>
                  <a:t> đến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nghìn</a:t>
                </a:r>
                <a:endParaRPr lang="en-US" sz="2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895" y="1966681"/>
                <a:ext cx="6822482" cy="529376"/>
              </a:xfrm>
              <a:prstGeom prst="rect">
                <a:avLst/>
              </a:prstGeom>
              <a:blipFill>
                <a:blip r:embed="rId5"/>
                <a:stretch>
                  <a:fillRect l="-894" b="-2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836352" y="2578083"/>
                <a:ext cx="3591568" cy="429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= 2,8284...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2,829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352" y="2578083"/>
                <a:ext cx="3591568" cy="429092"/>
              </a:xfrm>
              <a:prstGeom prst="rect">
                <a:avLst/>
              </a:prstGeom>
              <a:blipFill>
                <a:blip r:embed="rId6"/>
                <a:stretch>
                  <a:fillRect l="-1698" t="-1429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78" y="2872377"/>
            <a:ext cx="1093175" cy="2573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3" y="2387547"/>
            <a:ext cx="2153676" cy="21536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873AA72-813D-75C0-D3C2-3560E39BBFDF}"/>
                  </a:ext>
                </a:extLst>
              </p:cNvPr>
              <p:cNvSpPr/>
              <p:nvPr/>
            </p:nvSpPr>
            <p:spPr>
              <a:xfrm>
                <a:off x="2805909" y="2998268"/>
                <a:ext cx="3591568" cy="429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= 2,8284...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2,828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873AA72-813D-75C0-D3C2-3560E39BB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909" y="2998268"/>
                <a:ext cx="3591568" cy="429092"/>
              </a:xfrm>
              <a:prstGeom prst="rect">
                <a:avLst/>
              </a:prstGeom>
              <a:blipFill>
                <a:blip r:embed="rId9"/>
                <a:stretch>
                  <a:fillRect l="-1698" t="-1429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48FC08-8FFE-B167-37C3-A33C353B734E}"/>
                  </a:ext>
                </a:extLst>
              </p:cNvPr>
              <p:cNvSpPr/>
              <p:nvPr/>
            </p:nvSpPr>
            <p:spPr>
              <a:xfrm>
                <a:off x="2775466" y="3464385"/>
                <a:ext cx="3591568" cy="429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= 2,8284...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2,83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48FC08-8FFE-B167-37C3-A33C353B7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466" y="3464385"/>
                <a:ext cx="3591568" cy="429092"/>
              </a:xfrm>
              <a:prstGeom prst="rect">
                <a:avLst/>
              </a:prstGeom>
              <a:blipFill>
                <a:blip r:embed="rId10"/>
                <a:stretch>
                  <a:fillRect l="-1698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5118D6-B940-6BBF-C3A2-13CA836A86A9}"/>
                  </a:ext>
                </a:extLst>
              </p:cNvPr>
              <p:cNvSpPr/>
              <p:nvPr/>
            </p:nvSpPr>
            <p:spPr>
              <a:xfrm>
                <a:off x="2783086" y="3967528"/>
                <a:ext cx="3591568" cy="429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= 2,8284...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2,82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5118D6-B940-6BBF-C3A2-13CA836A8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086" y="3967528"/>
                <a:ext cx="3591568" cy="429092"/>
              </a:xfrm>
              <a:prstGeom prst="rect">
                <a:avLst/>
              </a:prstGeom>
              <a:blipFill>
                <a:blip r:embed="rId11"/>
                <a:stretch>
                  <a:fillRect l="-1868" t="-1429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66CE605-8957-18AB-07F6-9BABAA5645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6818" y="3010561"/>
            <a:ext cx="572738" cy="416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EE0452-702F-01D9-6F9C-3AFE94AFC1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0222" y="2543250"/>
            <a:ext cx="346223" cy="4457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676E34-941B-88BF-CDEB-759B5AC0C8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1310" y="3464850"/>
            <a:ext cx="346223" cy="445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EC7467-33B3-6AE6-6BE3-94F941360E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2988" y="3959183"/>
            <a:ext cx="346223" cy="445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4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>
          <a:extLst>
            <a:ext uri="{FF2B5EF4-FFF2-40B4-BE49-F238E27FC236}">
              <a16:creationId xmlns:a16="http://schemas.microsoft.com/office/drawing/2014/main" id="{E4E3F502-F80C-6541-1861-CBB7D556A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50">
            <a:extLst>
              <a:ext uri="{FF2B5EF4-FFF2-40B4-BE49-F238E27FC236}">
                <a16:creationId xmlns:a16="http://schemas.microsoft.com/office/drawing/2014/main" id="{64527FA1-F5E2-08F5-31D0-20CDD9E136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4600" y="861875"/>
            <a:ext cx="5373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LUYỆN TẬP</a:t>
            </a:r>
            <a:endParaRPr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44" name="Google Shape;1544;p50">
            <a:extLst>
              <a:ext uri="{FF2B5EF4-FFF2-40B4-BE49-F238E27FC236}">
                <a16:creationId xmlns:a16="http://schemas.microsoft.com/office/drawing/2014/main" id="{0F835255-9A8F-CB65-4DFD-67E4D57E0D06}"/>
              </a:ext>
            </a:extLst>
          </p:cNvPr>
          <p:cNvSpPr/>
          <p:nvPr/>
        </p:nvSpPr>
        <p:spPr>
          <a:xfrm>
            <a:off x="1047283" y="1335311"/>
            <a:ext cx="2498350" cy="461356"/>
          </a:xfrm>
          <a:prstGeom prst="homePlate">
            <a:avLst>
              <a:gd name="adj" fmla="val 5180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4"/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Câu</a:t>
            </a:r>
            <a:r>
              <a:rPr lang="en-US" sz="2000" b="1" dirty="0">
                <a:solidFill>
                  <a:schemeClr val="accent4"/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2</a:t>
            </a:r>
            <a:endParaRPr sz="2000" b="1" dirty="0">
              <a:solidFill>
                <a:schemeClr val="accent4"/>
              </a:solidFill>
              <a:latin typeface="Arial" panose="020B0604020202020204" pitchFamily="34" charset="0"/>
              <a:ea typeface="Barlow Semi Condensed SemiBold"/>
              <a:cs typeface="Arial" panose="020B0604020202020204" pitchFamily="34" charset="0"/>
              <a:sym typeface="Barlow Semi Condensed SemiBold"/>
            </a:endParaRPr>
          </a:p>
        </p:txBody>
      </p:sp>
      <p:grpSp>
        <p:nvGrpSpPr>
          <p:cNvPr id="1625" name="Google Shape;1625;p50">
            <a:extLst>
              <a:ext uri="{FF2B5EF4-FFF2-40B4-BE49-F238E27FC236}">
                <a16:creationId xmlns:a16="http://schemas.microsoft.com/office/drawing/2014/main" id="{10FF9499-2391-0248-2B19-203625216A01}"/>
              </a:ext>
            </a:extLst>
          </p:cNvPr>
          <p:cNvGrpSpPr/>
          <p:nvPr/>
        </p:nvGrpSpPr>
        <p:grpSpPr>
          <a:xfrm rot="4071471">
            <a:off x="7379481" y="764514"/>
            <a:ext cx="828649" cy="516010"/>
            <a:chOff x="2109000" y="-460325"/>
            <a:chExt cx="739225" cy="460325"/>
          </a:xfrm>
        </p:grpSpPr>
        <p:sp>
          <p:nvSpPr>
            <p:cNvPr id="1626" name="Google Shape;1626;p50">
              <a:extLst>
                <a:ext uri="{FF2B5EF4-FFF2-40B4-BE49-F238E27FC236}">
                  <a16:creationId xmlns:a16="http://schemas.microsoft.com/office/drawing/2014/main" id="{A7B705B2-780A-D4E5-82E6-CED4A5755944}"/>
                </a:ext>
              </a:extLst>
            </p:cNvPr>
            <p:cNvSpPr/>
            <p:nvPr/>
          </p:nvSpPr>
          <p:spPr>
            <a:xfrm>
              <a:off x="2109000" y="-460325"/>
              <a:ext cx="739225" cy="460325"/>
            </a:xfrm>
            <a:custGeom>
              <a:avLst/>
              <a:gdLst/>
              <a:ahLst/>
              <a:cxnLst/>
              <a:rect l="l" t="t" r="r" b="b"/>
              <a:pathLst>
                <a:path w="29569" h="18413" extrusionOk="0">
                  <a:moveTo>
                    <a:pt x="3247" y="1"/>
                  </a:moveTo>
                  <a:lnTo>
                    <a:pt x="3796" y="2590"/>
                  </a:lnTo>
                  <a:lnTo>
                    <a:pt x="1650" y="4063"/>
                  </a:lnTo>
                  <a:lnTo>
                    <a:pt x="2147" y="6741"/>
                  </a:lnTo>
                  <a:lnTo>
                    <a:pt x="1" y="8178"/>
                  </a:lnTo>
                  <a:lnTo>
                    <a:pt x="25773" y="18412"/>
                  </a:lnTo>
                  <a:lnTo>
                    <a:pt x="27919" y="16975"/>
                  </a:lnTo>
                  <a:lnTo>
                    <a:pt x="27405" y="14315"/>
                  </a:lnTo>
                  <a:lnTo>
                    <a:pt x="29569" y="12825"/>
                  </a:lnTo>
                  <a:lnTo>
                    <a:pt x="29019" y="10235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0">
              <a:extLst>
                <a:ext uri="{FF2B5EF4-FFF2-40B4-BE49-F238E27FC236}">
                  <a16:creationId xmlns:a16="http://schemas.microsoft.com/office/drawing/2014/main" id="{CA9F0488-3E0F-90F1-BA3A-09715C90AF85}"/>
                </a:ext>
              </a:extLst>
            </p:cNvPr>
            <p:cNvSpPr/>
            <p:nvPr/>
          </p:nvSpPr>
          <p:spPr>
            <a:xfrm>
              <a:off x="2430050" y="-333500"/>
              <a:ext cx="95800" cy="211100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6" y="1"/>
                  </a:moveTo>
                  <a:lnTo>
                    <a:pt x="3140" y="36"/>
                  </a:lnTo>
                  <a:lnTo>
                    <a:pt x="3193" y="2466"/>
                  </a:lnTo>
                  <a:lnTo>
                    <a:pt x="1491" y="4187"/>
                  </a:lnTo>
                  <a:lnTo>
                    <a:pt x="1544" y="6617"/>
                  </a:lnTo>
                  <a:lnTo>
                    <a:pt x="1" y="8195"/>
                  </a:lnTo>
                  <a:lnTo>
                    <a:pt x="621" y="8444"/>
                  </a:lnTo>
                  <a:lnTo>
                    <a:pt x="2182" y="6883"/>
                  </a:lnTo>
                  <a:lnTo>
                    <a:pt x="2129" y="4453"/>
                  </a:lnTo>
                  <a:lnTo>
                    <a:pt x="3832" y="2714"/>
                  </a:lnTo>
                  <a:lnTo>
                    <a:pt x="3779" y="284"/>
                  </a:lnTo>
                  <a:lnTo>
                    <a:pt x="3814" y="249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0">
              <a:extLst>
                <a:ext uri="{FF2B5EF4-FFF2-40B4-BE49-F238E27FC236}">
                  <a16:creationId xmlns:a16="http://schemas.microsoft.com/office/drawing/2014/main" id="{473E5CE7-F939-76C0-A776-59D78B6FA5BF}"/>
                </a:ext>
              </a:extLst>
            </p:cNvPr>
            <p:cNvSpPr/>
            <p:nvPr/>
          </p:nvSpPr>
          <p:spPr>
            <a:xfrm>
              <a:off x="2673950" y="-236375"/>
              <a:ext cx="95800" cy="211100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5" y="0"/>
                  </a:moveTo>
                  <a:lnTo>
                    <a:pt x="3157" y="18"/>
                  </a:lnTo>
                  <a:lnTo>
                    <a:pt x="3211" y="2448"/>
                  </a:lnTo>
                  <a:lnTo>
                    <a:pt x="1508" y="4186"/>
                  </a:lnTo>
                  <a:lnTo>
                    <a:pt x="1543" y="6616"/>
                  </a:lnTo>
                  <a:lnTo>
                    <a:pt x="0" y="8195"/>
                  </a:lnTo>
                  <a:lnTo>
                    <a:pt x="639" y="8443"/>
                  </a:lnTo>
                  <a:lnTo>
                    <a:pt x="2182" y="6864"/>
                  </a:lnTo>
                  <a:lnTo>
                    <a:pt x="2129" y="4434"/>
                  </a:lnTo>
                  <a:lnTo>
                    <a:pt x="3831" y="2714"/>
                  </a:lnTo>
                  <a:lnTo>
                    <a:pt x="3796" y="284"/>
                  </a:lnTo>
                  <a:lnTo>
                    <a:pt x="3814" y="248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0">
              <a:extLst>
                <a:ext uri="{FF2B5EF4-FFF2-40B4-BE49-F238E27FC236}">
                  <a16:creationId xmlns:a16="http://schemas.microsoft.com/office/drawing/2014/main" id="{30FA8E3A-7B73-34EA-3CEC-7B907C83E112}"/>
                </a:ext>
              </a:extLst>
            </p:cNvPr>
            <p:cNvSpPr/>
            <p:nvPr/>
          </p:nvSpPr>
          <p:spPr>
            <a:xfrm>
              <a:off x="2592800" y="-268750"/>
              <a:ext cx="95800" cy="211100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5" y="0"/>
                  </a:moveTo>
                  <a:lnTo>
                    <a:pt x="3140" y="36"/>
                  </a:lnTo>
                  <a:lnTo>
                    <a:pt x="3193" y="2448"/>
                  </a:lnTo>
                  <a:lnTo>
                    <a:pt x="1490" y="4186"/>
                  </a:lnTo>
                  <a:lnTo>
                    <a:pt x="1543" y="6616"/>
                  </a:lnTo>
                  <a:lnTo>
                    <a:pt x="0" y="8195"/>
                  </a:lnTo>
                  <a:lnTo>
                    <a:pt x="621" y="8443"/>
                  </a:lnTo>
                  <a:lnTo>
                    <a:pt x="2182" y="6865"/>
                  </a:lnTo>
                  <a:lnTo>
                    <a:pt x="2129" y="4435"/>
                  </a:lnTo>
                  <a:lnTo>
                    <a:pt x="3831" y="2714"/>
                  </a:lnTo>
                  <a:lnTo>
                    <a:pt x="3778" y="284"/>
                  </a:lnTo>
                  <a:lnTo>
                    <a:pt x="3814" y="24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0">
              <a:extLst>
                <a:ext uri="{FF2B5EF4-FFF2-40B4-BE49-F238E27FC236}">
                  <a16:creationId xmlns:a16="http://schemas.microsoft.com/office/drawing/2014/main" id="{315795D2-BF75-427E-C36A-DFAB62FBFE39}"/>
                </a:ext>
              </a:extLst>
            </p:cNvPr>
            <p:cNvSpPr/>
            <p:nvPr/>
          </p:nvSpPr>
          <p:spPr>
            <a:xfrm>
              <a:off x="2511200" y="-301125"/>
              <a:ext cx="96250" cy="211100"/>
            </a:xfrm>
            <a:custGeom>
              <a:avLst/>
              <a:gdLst/>
              <a:ahLst/>
              <a:cxnLst/>
              <a:rect l="l" t="t" r="r" b="b"/>
              <a:pathLst>
                <a:path w="3850" h="8444" extrusionOk="0">
                  <a:moveTo>
                    <a:pt x="3193" y="0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8" y="4186"/>
                  </a:lnTo>
                  <a:lnTo>
                    <a:pt x="1561" y="6616"/>
                  </a:lnTo>
                  <a:lnTo>
                    <a:pt x="1" y="8195"/>
                  </a:lnTo>
                  <a:lnTo>
                    <a:pt x="639" y="8443"/>
                  </a:lnTo>
                  <a:lnTo>
                    <a:pt x="2182" y="6865"/>
                  </a:lnTo>
                  <a:lnTo>
                    <a:pt x="2129" y="4435"/>
                  </a:lnTo>
                  <a:lnTo>
                    <a:pt x="3850" y="2714"/>
                  </a:lnTo>
                  <a:lnTo>
                    <a:pt x="3796" y="284"/>
                  </a:lnTo>
                  <a:lnTo>
                    <a:pt x="3814" y="249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0">
              <a:extLst>
                <a:ext uri="{FF2B5EF4-FFF2-40B4-BE49-F238E27FC236}">
                  <a16:creationId xmlns:a16="http://schemas.microsoft.com/office/drawing/2014/main" id="{511794EE-2286-9A20-F6B1-FE3D3388A788}"/>
                </a:ext>
              </a:extLst>
            </p:cNvPr>
            <p:cNvSpPr/>
            <p:nvPr/>
          </p:nvSpPr>
          <p:spPr>
            <a:xfrm>
              <a:off x="2185725" y="-430600"/>
              <a:ext cx="96250" cy="211525"/>
            </a:xfrm>
            <a:custGeom>
              <a:avLst/>
              <a:gdLst/>
              <a:ahLst/>
              <a:cxnLst/>
              <a:rect l="l" t="t" r="r" b="b"/>
              <a:pathLst>
                <a:path w="3850" h="8461" extrusionOk="0">
                  <a:moveTo>
                    <a:pt x="3193" y="0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8" y="4204"/>
                  </a:lnTo>
                  <a:lnTo>
                    <a:pt x="1561" y="6634"/>
                  </a:lnTo>
                  <a:lnTo>
                    <a:pt x="0" y="8195"/>
                  </a:lnTo>
                  <a:lnTo>
                    <a:pt x="639" y="8461"/>
                  </a:lnTo>
                  <a:lnTo>
                    <a:pt x="2200" y="6882"/>
                  </a:lnTo>
                  <a:lnTo>
                    <a:pt x="2146" y="4452"/>
                  </a:lnTo>
                  <a:lnTo>
                    <a:pt x="3849" y="2714"/>
                  </a:lnTo>
                  <a:lnTo>
                    <a:pt x="3796" y="284"/>
                  </a:lnTo>
                  <a:lnTo>
                    <a:pt x="3832" y="248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0">
              <a:extLst>
                <a:ext uri="{FF2B5EF4-FFF2-40B4-BE49-F238E27FC236}">
                  <a16:creationId xmlns:a16="http://schemas.microsoft.com/office/drawing/2014/main" id="{98EC81E2-11B9-F907-6F8F-BD805F04D5B6}"/>
                </a:ext>
              </a:extLst>
            </p:cNvPr>
            <p:cNvSpPr/>
            <p:nvPr/>
          </p:nvSpPr>
          <p:spPr>
            <a:xfrm>
              <a:off x="2348450" y="-365875"/>
              <a:ext cx="96250" cy="211100"/>
            </a:xfrm>
            <a:custGeom>
              <a:avLst/>
              <a:gdLst/>
              <a:ahLst/>
              <a:cxnLst/>
              <a:rect l="l" t="t" r="r" b="b"/>
              <a:pathLst>
                <a:path w="3850" h="8444" extrusionOk="0">
                  <a:moveTo>
                    <a:pt x="3194" y="1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9" y="4187"/>
                  </a:lnTo>
                  <a:lnTo>
                    <a:pt x="1562" y="6617"/>
                  </a:lnTo>
                  <a:lnTo>
                    <a:pt x="1" y="8195"/>
                  </a:lnTo>
                  <a:lnTo>
                    <a:pt x="639" y="8444"/>
                  </a:lnTo>
                  <a:lnTo>
                    <a:pt x="2183" y="6883"/>
                  </a:lnTo>
                  <a:lnTo>
                    <a:pt x="2147" y="4453"/>
                  </a:lnTo>
                  <a:lnTo>
                    <a:pt x="3850" y="2715"/>
                  </a:lnTo>
                  <a:lnTo>
                    <a:pt x="3797" y="285"/>
                  </a:lnTo>
                  <a:lnTo>
                    <a:pt x="3832" y="249"/>
                  </a:lnTo>
                  <a:lnTo>
                    <a:pt x="31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0">
              <a:extLst>
                <a:ext uri="{FF2B5EF4-FFF2-40B4-BE49-F238E27FC236}">
                  <a16:creationId xmlns:a16="http://schemas.microsoft.com/office/drawing/2014/main" id="{50B689DB-9AE0-B4B4-ACDF-358ACE77083C}"/>
                </a:ext>
              </a:extLst>
            </p:cNvPr>
            <p:cNvSpPr/>
            <p:nvPr/>
          </p:nvSpPr>
          <p:spPr>
            <a:xfrm>
              <a:off x="2267300" y="-398250"/>
              <a:ext cx="95825" cy="211550"/>
            </a:xfrm>
            <a:custGeom>
              <a:avLst/>
              <a:gdLst/>
              <a:ahLst/>
              <a:cxnLst/>
              <a:rect l="l" t="t" r="r" b="b"/>
              <a:pathLst>
                <a:path w="3833" h="8462" extrusionOk="0">
                  <a:moveTo>
                    <a:pt x="3176" y="1"/>
                  </a:moveTo>
                  <a:lnTo>
                    <a:pt x="3158" y="36"/>
                  </a:lnTo>
                  <a:lnTo>
                    <a:pt x="3194" y="2466"/>
                  </a:lnTo>
                  <a:lnTo>
                    <a:pt x="1491" y="4187"/>
                  </a:lnTo>
                  <a:lnTo>
                    <a:pt x="1544" y="6617"/>
                  </a:lnTo>
                  <a:lnTo>
                    <a:pt x="1" y="8196"/>
                  </a:lnTo>
                  <a:lnTo>
                    <a:pt x="639" y="8462"/>
                  </a:lnTo>
                  <a:lnTo>
                    <a:pt x="2183" y="6883"/>
                  </a:lnTo>
                  <a:lnTo>
                    <a:pt x="2129" y="4453"/>
                  </a:lnTo>
                  <a:lnTo>
                    <a:pt x="3832" y="2715"/>
                  </a:lnTo>
                  <a:lnTo>
                    <a:pt x="3779" y="285"/>
                  </a:lnTo>
                  <a:lnTo>
                    <a:pt x="3814" y="249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000C6A-B0E0-0073-399E-2376A255B28E}"/>
                  </a:ext>
                </a:extLst>
              </p:cNvPr>
              <p:cNvSpPr txBox="1"/>
              <p:nvPr/>
            </p:nvSpPr>
            <p:spPr>
              <a:xfrm>
                <a:off x="1220895" y="1966681"/>
                <a:ext cx="6822482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Làm </a:t>
                </a:r>
                <a:r>
                  <a:rPr lang="en-US" sz="2000" dirty="0" err="1"/>
                  <a:t>tròn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12,(91) 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nghìn</a:t>
                </a:r>
                <a:endParaRPr lang="en-US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000C6A-B0E0-0073-399E-2376A255B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895" y="1966681"/>
                <a:ext cx="6822482" cy="496996"/>
              </a:xfrm>
              <a:prstGeom prst="rect">
                <a:avLst/>
              </a:prstGeom>
              <a:blipFill>
                <a:blip r:embed="rId5"/>
                <a:stretch>
                  <a:fillRect l="-89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6F34F8-33AB-D6ED-CDC5-658DE2B0E92D}"/>
                  </a:ext>
                </a:extLst>
              </p:cNvPr>
              <p:cNvSpPr/>
              <p:nvPr/>
            </p:nvSpPr>
            <p:spPr>
              <a:xfrm>
                <a:off x="2836352" y="2578083"/>
                <a:ext cx="40157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12,(91) = 12,9191...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12,91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6F34F8-33AB-D6ED-CDC5-658DE2B0E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352" y="2578083"/>
                <a:ext cx="4015726" cy="400110"/>
              </a:xfrm>
              <a:prstGeom prst="rect">
                <a:avLst/>
              </a:prstGeom>
              <a:blipFill>
                <a:blip r:embed="rId6"/>
                <a:stretch>
                  <a:fillRect l="-1517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824CE5-56E2-8769-778C-2E93407D38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78" y="2872377"/>
            <a:ext cx="1093175" cy="257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E4904-1EE8-4947-2E06-72A8C2BE65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3" y="2387547"/>
            <a:ext cx="2153676" cy="21536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6DC5323-7F25-E2AB-E997-75B3114503F9}"/>
                  </a:ext>
                </a:extLst>
              </p:cNvPr>
              <p:cNvSpPr/>
              <p:nvPr/>
            </p:nvSpPr>
            <p:spPr>
              <a:xfrm>
                <a:off x="2805908" y="2998268"/>
                <a:ext cx="390731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12,(91) = 12,9191...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12,92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6DC5323-7F25-E2AB-E997-75B311450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908" y="2998268"/>
                <a:ext cx="3907311" cy="400110"/>
              </a:xfrm>
              <a:prstGeom prst="rect">
                <a:avLst/>
              </a:prstGeom>
              <a:blipFill>
                <a:blip r:embed="rId9"/>
                <a:stretch>
                  <a:fillRect l="-1560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0F37A6-1D66-0BBB-8EEC-E28D2C8D3A11}"/>
                  </a:ext>
                </a:extLst>
              </p:cNvPr>
              <p:cNvSpPr/>
              <p:nvPr/>
            </p:nvSpPr>
            <p:spPr>
              <a:xfrm>
                <a:off x="2775466" y="3464385"/>
                <a:ext cx="385393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12,(91) = 12,9191...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12,919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0F37A6-1D66-0BBB-8EEC-E28D2C8D3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466" y="3464385"/>
                <a:ext cx="3853934" cy="400110"/>
              </a:xfrm>
              <a:prstGeom prst="rect">
                <a:avLst/>
              </a:prstGeom>
              <a:blipFill>
                <a:blip r:embed="rId10"/>
                <a:stretch>
                  <a:fillRect l="-1580" t="-6061" r="-63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E013E09-C294-B53B-AF0E-2E751FEB5C09}"/>
                  </a:ext>
                </a:extLst>
              </p:cNvPr>
              <p:cNvSpPr/>
              <p:nvPr/>
            </p:nvSpPr>
            <p:spPr>
              <a:xfrm>
                <a:off x="2783085" y="3967528"/>
                <a:ext cx="385393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12,(91) = 12,9191...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12,920 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E013E09-C294-B53B-AF0E-2E751FEB5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085" y="3967528"/>
                <a:ext cx="3853933" cy="400110"/>
              </a:xfrm>
              <a:prstGeom prst="rect">
                <a:avLst/>
              </a:prstGeom>
              <a:blipFill>
                <a:blip r:embed="rId11"/>
                <a:stretch>
                  <a:fillRect l="-1741" t="-7692" r="-633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086405C-2C4D-4A18-8786-6CB375669A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8424" y="3484403"/>
            <a:ext cx="572738" cy="416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2638FE-3C38-DE0A-0D65-01EE8BC314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22981" y="2969887"/>
            <a:ext cx="346223" cy="445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61D6B-6257-C831-727C-C62FE3083E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40107" y="2451150"/>
            <a:ext cx="346223" cy="4457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B9B3CA-0B4B-C995-39D1-DF221B2068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40107" y="3961369"/>
            <a:ext cx="346223" cy="44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69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4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773" y="779682"/>
            <a:ext cx="4587300" cy="4236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VẬN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8556" y="1531070"/>
            <a:ext cx="658573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20/01/2021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97 800 744 </a:t>
            </a:r>
            <a:r>
              <a:rPr lang="en-US" sz="2000" dirty="0" err="1"/>
              <a:t>người</a:t>
            </a:r>
            <a:r>
              <a:rPr lang="en-US" sz="2000" dirty="0"/>
              <a:t>.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triệu</a:t>
            </a:r>
            <a:r>
              <a:rPr 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 b="4773"/>
          <a:stretch/>
        </p:blipFill>
        <p:spPr>
          <a:xfrm>
            <a:off x="934948" y="2747482"/>
            <a:ext cx="2743728" cy="1635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7145">
            <a:off x="5394860" y="2750597"/>
            <a:ext cx="218231" cy="511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78676" y="3333022"/>
            <a:ext cx="4538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rgbClr val="C00000"/>
                </a:solidFill>
              </a:rPr>
              <a:t>97 800 744 người ≈ 98 000 000 người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38C15F-9100-2487-F861-8549D6897241}"/>
              </a:ext>
            </a:extLst>
          </p:cNvPr>
          <p:cNvCxnSpPr/>
          <p:nvPr/>
        </p:nvCxnSpPr>
        <p:spPr>
          <a:xfrm>
            <a:off x="1653540" y="2451630"/>
            <a:ext cx="160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7527" y="976046"/>
            <a:ext cx="6480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9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2019,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đạt</a:t>
            </a:r>
            <a:r>
              <a:rPr lang="en-US" sz="2000" dirty="0"/>
              <a:t> 12 870 506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.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trăm</a:t>
            </a:r>
            <a:r>
              <a:rPr lang="en-US" sz="2000" dirty="0"/>
              <a:t>.</a:t>
            </a: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08215" y="2371178"/>
            <a:ext cx="2618193" cy="2398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87397" y="3249770"/>
            <a:ext cx="3102131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vi-VN" sz="2000" b="1" dirty="0"/>
              <a:t>12 870 506 ≈ 12 870 500 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0297">
            <a:off x="5280313" y="2408307"/>
            <a:ext cx="845010" cy="75016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777F1C-1EA0-DB6A-16D3-17A878FF5CEC}"/>
              </a:ext>
            </a:extLst>
          </p:cNvPr>
          <p:cNvCxnSpPr/>
          <p:nvPr/>
        </p:nvCxnSpPr>
        <p:spPr>
          <a:xfrm>
            <a:off x="6751320" y="1887750"/>
            <a:ext cx="160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">
          <a:extLst>
            <a:ext uri="{FF2B5EF4-FFF2-40B4-BE49-F238E27FC236}">
              <a16:creationId xmlns:a16="http://schemas.microsoft.com/office/drawing/2014/main" id="{B9421B31-C9BA-EC87-00BF-3E59FD6D9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2CA440-5427-4316-37FC-9B427792AE60}"/>
              </a:ext>
            </a:extLst>
          </p:cNvPr>
          <p:cNvSpPr/>
          <p:nvPr/>
        </p:nvSpPr>
        <p:spPr>
          <a:xfrm>
            <a:off x="959472" y="1323141"/>
            <a:ext cx="72250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Cảm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ơn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quý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Thầy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Cô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à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các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em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học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sinh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F069FC6-CB5C-5824-F7DA-ED298BC3C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8" y="3077467"/>
            <a:ext cx="3200401" cy="141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18077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9950" y="100344"/>
            <a:ext cx="6642600" cy="4236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KHỞI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50" y="782672"/>
            <a:ext cx="602620" cy="666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1375" y="1837086"/>
            <a:ext cx="6062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/>
              <a:t>Em hãy làm tròn số 198,9354 đến hàng phần mười</a:t>
            </a:r>
            <a:r>
              <a:rPr lang="en-US" sz="2000" dirty="0"/>
              <a:t>.</a:t>
            </a:r>
          </a:p>
        </p:txBody>
      </p:sp>
      <p:sp>
        <p:nvSpPr>
          <p:cNvPr id="6" name="Down Arrow 5"/>
          <p:cNvSpPr/>
          <p:nvPr/>
        </p:nvSpPr>
        <p:spPr>
          <a:xfrm>
            <a:off x="4594536" y="2255362"/>
            <a:ext cx="215757" cy="29981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31481" y="2609054"/>
            <a:ext cx="1295294" cy="46233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198,9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0653" y="3072727"/>
            <a:ext cx="5464941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Ở lớp 6 các em đã học cách làm tròn số thập phân hữu hạn đến một hàng nào đó. Liệu cách làm tròn số thực có tương tự?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27" y="3106006"/>
            <a:ext cx="1410770" cy="14107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6532">
            <a:off x="987733" y="2648985"/>
            <a:ext cx="803204" cy="8032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F43833-B69A-A5C0-4BB4-DB1C77C982C8}"/>
              </a:ext>
            </a:extLst>
          </p:cNvPr>
          <p:cNvSpPr/>
          <p:nvPr/>
        </p:nvSpPr>
        <p:spPr>
          <a:xfrm>
            <a:off x="2066061" y="782672"/>
            <a:ext cx="62118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Em hãy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,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chục</a:t>
            </a:r>
            <a:r>
              <a:rPr lang="en-US" sz="2000" dirty="0"/>
              <a:t>,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trăm</a:t>
            </a:r>
            <a:r>
              <a:rPr lang="en-US" sz="2000" dirty="0"/>
              <a:t>,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mười</a:t>
            </a:r>
            <a:r>
              <a:rPr lang="en-US" sz="2000" dirty="0"/>
              <a:t>,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trăm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vi-VN" sz="2000" dirty="0">
                <a:solidFill>
                  <a:srgbClr val="0000FF"/>
                </a:solidFill>
              </a:rPr>
              <a:t>198,9354</a:t>
            </a:r>
            <a:r>
              <a:rPr lang="en-US" sz="2000" dirty="0"/>
              <a:t>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37"/>
          <p:cNvSpPr/>
          <p:nvPr/>
        </p:nvSpPr>
        <p:spPr>
          <a:xfrm rot="5400000">
            <a:off x="3200418" y="-888698"/>
            <a:ext cx="2907550" cy="6698753"/>
          </a:xfrm>
          <a:custGeom>
            <a:avLst/>
            <a:gdLst/>
            <a:ahLst/>
            <a:cxnLst/>
            <a:rect l="l" t="t" r="r" b="b"/>
            <a:pathLst>
              <a:path w="33808" h="46047" extrusionOk="0">
                <a:moveTo>
                  <a:pt x="0" y="0"/>
                </a:moveTo>
                <a:lnTo>
                  <a:pt x="0" y="2767"/>
                </a:lnTo>
                <a:lnTo>
                  <a:pt x="1401" y="2767"/>
                </a:lnTo>
                <a:lnTo>
                  <a:pt x="1401" y="2324"/>
                </a:lnTo>
                <a:lnTo>
                  <a:pt x="3086" y="2324"/>
                </a:lnTo>
                <a:lnTo>
                  <a:pt x="3086" y="4027"/>
                </a:lnTo>
                <a:lnTo>
                  <a:pt x="1401" y="4027"/>
                </a:lnTo>
                <a:lnTo>
                  <a:pt x="1401" y="3494"/>
                </a:lnTo>
                <a:lnTo>
                  <a:pt x="0" y="3494"/>
                </a:lnTo>
                <a:lnTo>
                  <a:pt x="0" y="5658"/>
                </a:lnTo>
                <a:lnTo>
                  <a:pt x="1401" y="5658"/>
                </a:lnTo>
                <a:lnTo>
                  <a:pt x="1401" y="5162"/>
                </a:lnTo>
                <a:lnTo>
                  <a:pt x="3086" y="5162"/>
                </a:lnTo>
                <a:lnTo>
                  <a:pt x="3086" y="6865"/>
                </a:lnTo>
                <a:lnTo>
                  <a:pt x="1401" y="6865"/>
                </a:lnTo>
                <a:lnTo>
                  <a:pt x="1401" y="6386"/>
                </a:lnTo>
                <a:lnTo>
                  <a:pt x="0" y="6386"/>
                </a:lnTo>
                <a:lnTo>
                  <a:pt x="0" y="8479"/>
                </a:lnTo>
                <a:lnTo>
                  <a:pt x="1401" y="8479"/>
                </a:lnTo>
                <a:lnTo>
                  <a:pt x="1401" y="8000"/>
                </a:lnTo>
                <a:lnTo>
                  <a:pt x="3086" y="8000"/>
                </a:lnTo>
                <a:lnTo>
                  <a:pt x="3086" y="9685"/>
                </a:lnTo>
                <a:lnTo>
                  <a:pt x="1401" y="9685"/>
                </a:lnTo>
                <a:lnTo>
                  <a:pt x="1401" y="9206"/>
                </a:lnTo>
                <a:lnTo>
                  <a:pt x="0" y="9206"/>
                </a:lnTo>
                <a:lnTo>
                  <a:pt x="0" y="11352"/>
                </a:lnTo>
                <a:lnTo>
                  <a:pt x="1401" y="11352"/>
                </a:lnTo>
                <a:lnTo>
                  <a:pt x="1401" y="10838"/>
                </a:lnTo>
                <a:lnTo>
                  <a:pt x="3086" y="10838"/>
                </a:lnTo>
                <a:lnTo>
                  <a:pt x="3086" y="12523"/>
                </a:lnTo>
                <a:lnTo>
                  <a:pt x="1401" y="12523"/>
                </a:lnTo>
                <a:lnTo>
                  <a:pt x="1401" y="12079"/>
                </a:lnTo>
                <a:lnTo>
                  <a:pt x="0" y="12079"/>
                </a:lnTo>
                <a:lnTo>
                  <a:pt x="0" y="14155"/>
                </a:lnTo>
                <a:lnTo>
                  <a:pt x="1401" y="14155"/>
                </a:lnTo>
                <a:lnTo>
                  <a:pt x="1401" y="13658"/>
                </a:lnTo>
                <a:lnTo>
                  <a:pt x="3086" y="13658"/>
                </a:lnTo>
                <a:lnTo>
                  <a:pt x="3086" y="15361"/>
                </a:lnTo>
                <a:lnTo>
                  <a:pt x="1401" y="15361"/>
                </a:lnTo>
                <a:lnTo>
                  <a:pt x="1401" y="14882"/>
                </a:lnTo>
                <a:lnTo>
                  <a:pt x="0" y="14882"/>
                </a:lnTo>
                <a:lnTo>
                  <a:pt x="0" y="17010"/>
                </a:lnTo>
                <a:lnTo>
                  <a:pt x="1401" y="17010"/>
                </a:lnTo>
                <a:lnTo>
                  <a:pt x="1401" y="16496"/>
                </a:lnTo>
                <a:lnTo>
                  <a:pt x="3086" y="16496"/>
                </a:lnTo>
                <a:lnTo>
                  <a:pt x="3086" y="18199"/>
                </a:lnTo>
                <a:lnTo>
                  <a:pt x="1401" y="18199"/>
                </a:lnTo>
                <a:lnTo>
                  <a:pt x="1401" y="17738"/>
                </a:lnTo>
                <a:lnTo>
                  <a:pt x="0" y="17738"/>
                </a:lnTo>
                <a:lnTo>
                  <a:pt x="0" y="19813"/>
                </a:lnTo>
                <a:lnTo>
                  <a:pt x="1401" y="19813"/>
                </a:lnTo>
                <a:lnTo>
                  <a:pt x="1401" y="19334"/>
                </a:lnTo>
                <a:lnTo>
                  <a:pt x="3086" y="19334"/>
                </a:lnTo>
                <a:lnTo>
                  <a:pt x="3086" y="21037"/>
                </a:lnTo>
                <a:lnTo>
                  <a:pt x="1401" y="21037"/>
                </a:lnTo>
                <a:lnTo>
                  <a:pt x="1401" y="20540"/>
                </a:lnTo>
                <a:lnTo>
                  <a:pt x="0" y="20540"/>
                </a:lnTo>
                <a:lnTo>
                  <a:pt x="0" y="22651"/>
                </a:lnTo>
                <a:lnTo>
                  <a:pt x="1401" y="22651"/>
                </a:lnTo>
                <a:lnTo>
                  <a:pt x="1401" y="22172"/>
                </a:lnTo>
                <a:lnTo>
                  <a:pt x="3086" y="22172"/>
                </a:lnTo>
                <a:lnTo>
                  <a:pt x="3086" y="23875"/>
                </a:lnTo>
                <a:lnTo>
                  <a:pt x="1401" y="23875"/>
                </a:lnTo>
                <a:lnTo>
                  <a:pt x="1401" y="23378"/>
                </a:lnTo>
                <a:lnTo>
                  <a:pt x="0" y="23378"/>
                </a:lnTo>
                <a:lnTo>
                  <a:pt x="0" y="25507"/>
                </a:lnTo>
                <a:lnTo>
                  <a:pt x="1401" y="25507"/>
                </a:lnTo>
                <a:lnTo>
                  <a:pt x="1401" y="25010"/>
                </a:lnTo>
                <a:lnTo>
                  <a:pt x="3086" y="25010"/>
                </a:lnTo>
                <a:lnTo>
                  <a:pt x="3086" y="26713"/>
                </a:lnTo>
                <a:lnTo>
                  <a:pt x="1401" y="26713"/>
                </a:lnTo>
                <a:lnTo>
                  <a:pt x="1401" y="26234"/>
                </a:lnTo>
                <a:lnTo>
                  <a:pt x="0" y="26234"/>
                </a:lnTo>
                <a:lnTo>
                  <a:pt x="0" y="28309"/>
                </a:lnTo>
                <a:lnTo>
                  <a:pt x="1401" y="28309"/>
                </a:lnTo>
                <a:lnTo>
                  <a:pt x="1401" y="27848"/>
                </a:lnTo>
                <a:lnTo>
                  <a:pt x="3086" y="27848"/>
                </a:lnTo>
                <a:lnTo>
                  <a:pt x="3086" y="29533"/>
                </a:lnTo>
                <a:lnTo>
                  <a:pt x="1401" y="29533"/>
                </a:lnTo>
                <a:lnTo>
                  <a:pt x="1401" y="29036"/>
                </a:lnTo>
                <a:lnTo>
                  <a:pt x="0" y="29036"/>
                </a:lnTo>
                <a:lnTo>
                  <a:pt x="0" y="31165"/>
                </a:lnTo>
                <a:lnTo>
                  <a:pt x="1401" y="31165"/>
                </a:lnTo>
                <a:lnTo>
                  <a:pt x="1401" y="30686"/>
                </a:lnTo>
                <a:lnTo>
                  <a:pt x="3086" y="30686"/>
                </a:lnTo>
                <a:lnTo>
                  <a:pt x="3086" y="32371"/>
                </a:lnTo>
                <a:lnTo>
                  <a:pt x="1401" y="32371"/>
                </a:lnTo>
                <a:lnTo>
                  <a:pt x="1401" y="31892"/>
                </a:lnTo>
                <a:lnTo>
                  <a:pt x="0" y="31892"/>
                </a:lnTo>
                <a:lnTo>
                  <a:pt x="0" y="33967"/>
                </a:lnTo>
                <a:lnTo>
                  <a:pt x="1401" y="33967"/>
                </a:lnTo>
                <a:lnTo>
                  <a:pt x="1401" y="33524"/>
                </a:lnTo>
                <a:lnTo>
                  <a:pt x="3086" y="33524"/>
                </a:lnTo>
                <a:lnTo>
                  <a:pt x="3086" y="35209"/>
                </a:lnTo>
                <a:lnTo>
                  <a:pt x="1401" y="35209"/>
                </a:lnTo>
                <a:lnTo>
                  <a:pt x="1401" y="34695"/>
                </a:lnTo>
                <a:lnTo>
                  <a:pt x="0" y="34695"/>
                </a:lnTo>
                <a:lnTo>
                  <a:pt x="0" y="36841"/>
                </a:lnTo>
                <a:lnTo>
                  <a:pt x="1401" y="36841"/>
                </a:lnTo>
                <a:lnTo>
                  <a:pt x="1401" y="36344"/>
                </a:lnTo>
                <a:lnTo>
                  <a:pt x="3086" y="36344"/>
                </a:lnTo>
                <a:lnTo>
                  <a:pt x="3086" y="38047"/>
                </a:lnTo>
                <a:lnTo>
                  <a:pt x="1401" y="38047"/>
                </a:lnTo>
                <a:lnTo>
                  <a:pt x="1401" y="37568"/>
                </a:lnTo>
                <a:lnTo>
                  <a:pt x="0" y="37568"/>
                </a:lnTo>
                <a:lnTo>
                  <a:pt x="0" y="39679"/>
                </a:lnTo>
                <a:lnTo>
                  <a:pt x="1401" y="39679"/>
                </a:lnTo>
                <a:lnTo>
                  <a:pt x="1401" y="39182"/>
                </a:lnTo>
                <a:lnTo>
                  <a:pt x="3086" y="39182"/>
                </a:lnTo>
                <a:lnTo>
                  <a:pt x="3086" y="40885"/>
                </a:lnTo>
                <a:lnTo>
                  <a:pt x="1401" y="40885"/>
                </a:lnTo>
                <a:lnTo>
                  <a:pt x="1401" y="40406"/>
                </a:lnTo>
                <a:lnTo>
                  <a:pt x="0" y="40406"/>
                </a:lnTo>
                <a:lnTo>
                  <a:pt x="0" y="42499"/>
                </a:lnTo>
                <a:lnTo>
                  <a:pt x="1401" y="42499"/>
                </a:lnTo>
                <a:lnTo>
                  <a:pt x="1401" y="42020"/>
                </a:lnTo>
                <a:lnTo>
                  <a:pt x="3086" y="42020"/>
                </a:lnTo>
                <a:lnTo>
                  <a:pt x="3086" y="43723"/>
                </a:lnTo>
                <a:lnTo>
                  <a:pt x="1401" y="43723"/>
                </a:lnTo>
                <a:lnTo>
                  <a:pt x="1401" y="43244"/>
                </a:lnTo>
                <a:lnTo>
                  <a:pt x="0" y="43244"/>
                </a:lnTo>
                <a:lnTo>
                  <a:pt x="0" y="46046"/>
                </a:lnTo>
                <a:lnTo>
                  <a:pt x="33808" y="46046"/>
                </a:lnTo>
                <a:lnTo>
                  <a:pt x="33808" y="0"/>
                </a:ln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  <a:effectLst>
            <a:outerShdw dist="19050" dir="3240000" algn="bl" rotWithShape="0">
              <a:schemeClr val="accent3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7"/>
          <p:cNvSpPr txBox="1">
            <a:spLocks noGrp="1"/>
          </p:cNvSpPr>
          <p:nvPr>
            <p:ph type="title"/>
          </p:nvPr>
        </p:nvSpPr>
        <p:spPr>
          <a:xfrm flipH="1">
            <a:off x="1726524" y="2110428"/>
            <a:ext cx="5695254" cy="9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BÀI 3: LÀM TRÒN SỐ VÀ ƯỚC LƯỢNG KẾT QUẢ (3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Tiết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)</a:t>
            </a:r>
            <a:endParaRPr sz="36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95" name="Google Shape;1195;p37"/>
          <p:cNvSpPr/>
          <p:nvPr/>
        </p:nvSpPr>
        <p:spPr>
          <a:xfrm rot="2173104">
            <a:off x="7376397" y="939073"/>
            <a:ext cx="1017628" cy="353062"/>
          </a:xfrm>
          <a:custGeom>
            <a:avLst/>
            <a:gdLst/>
            <a:ahLst/>
            <a:cxnLst/>
            <a:rect l="l" t="t" r="r" b="b"/>
            <a:pathLst>
              <a:path w="37475" h="8302" extrusionOk="0">
                <a:moveTo>
                  <a:pt x="633" y="1"/>
                </a:moveTo>
                <a:lnTo>
                  <a:pt x="385" y="463"/>
                </a:lnTo>
                <a:lnTo>
                  <a:pt x="610" y="992"/>
                </a:lnTo>
                <a:lnTo>
                  <a:pt x="321" y="2409"/>
                </a:lnTo>
                <a:lnTo>
                  <a:pt x="0" y="3263"/>
                </a:lnTo>
                <a:lnTo>
                  <a:pt x="418" y="3741"/>
                </a:lnTo>
                <a:lnTo>
                  <a:pt x="385" y="4867"/>
                </a:lnTo>
                <a:lnTo>
                  <a:pt x="161" y="5380"/>
                </a:lnTo>
                <a:lnTo>
                  <a:pt x="468" y="6818"/>
                </a:lnTo>
                <a:lnTo>
                  <a:pt x="286" y="7177"/>
                </a:lnTo>
                <a:lnTo>
                  <a:pt x="24" y="7435"/>
                </a:lnTo>
                <a:lnTo>
                  <a:pt x="972" y="7735"/>
                </a:lnTo>
                <a:lnTo>
                  <a:pt x="1163" y="8204"/>
                </a:lnTo>
                <a:lnTo>
                  <a:pt x="36666" y="8301"/>
                </a:lnTo>
                <a:lnTo>
                  <a:pt x="36666" y="8301"/>
                </a:lnTo>
                <a:lnTo>
                  <a:pt x="36650" y="8080"/>
                </a:lnTo>
                <a:lnTo>
                  <a:pt x="36745" y="7976"/>
                </a:lnTo>
                <a:lnTo>
                  <a:pt x="36790" y="7544"/>
                </a:lnTo>
                <a:lnTo>
                  <a:pt x="36501" y="6706"/>
                </a:lnTo>
                <a:lnTo>
                  <a:pt x="36692" y="5770"/>
                </a:lnTo>
                <a:lnTo>
                  <a:pt x="36276" y="4725"/>
                </a:lnTo>
                <a:lnTo>
                  <a:pt x="36482" y="4462"/>
                </a:lnTo>
                <a:lnTo>
                  <a:pt x="36976" y="3968"/>
                </a:lnTo>
                <a:lnTo>
                  <a:pt x="37121" y="3334"/>
                </a:lnTo>
                <a:lnTo>
                  <a:pt x="37140" y="2172"/>
                </a:lnTo>
                <a:lnTo>
                  <a:pt x="37475" y="1844"/>
                </a:lnTo>
                <a:lnTo>
                  <a:pt x="36685" y="1163"/>
                </a:lnTo>
                <a:lnTo>
                  <a:pt x="36690" y="384"/>
                </a:lnTo>
                <a:lnTo>
                  <a:pt x="36809" y="61"/>
                </a:lnTo>
                <a:lnTo>
                  <a:pt x="36780" y="1"/>
                </a:lnTo>
                <a:close/>
              </a:path>
            </a:pathLst>
          </a:custGeom>
          <a:solidFill>
            <a:schemeClr val="tx2">
              <a:lumMod val="90000"/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7"/>
          <p:cNvSpPr/>
          <p:nvPr/>
        </p:nvSpPr>
        <p:spPr>
          <a:xfrm rot="2501104">
            <a:off x="893921" y="3618814"/>
            <a:ext cx="1004397" cy="338926"/>
          </a:xfrm>
          <a:custGeom>
            <a:avLst/>
            <a:gdLst/>
            <a:ahLst/>
            <a:cxnLst/>
            <a:rect l="l" t="t" r="r" b="b"/>
            <a:pathLst>
              <a:path w="37475" h="8302" extrusionOk="0">
                <a:moveTo>
                  <a:pt x="633" y="1"/>
                </a:moveTo>
                <a:lnTo>
                  <a:pt x="385" y="463"/>
                </a:lnTo>
                <a:lnTo>
                  <a:pt x="610" y="992"/>
                </a:lnTo>
                <a:lnTo>
                  <a:pt x="321" y="2409"/>
                </a:lnTo>
                <a:lnTo>
                  <a:pt x="0" y="3263"/>
                </a:lnTo>
                <a:lnTo>
                  <a:pt x="418" y="3741"/>
                </a:lnTo>
                <a:lnTo>
                  <a:pt x="385" y="4867"/>
                </a:lnTo>
                <a:lnTo>
                  <a:pt x="161" y="5380"/>
                </a:lnTo>
                <a:lnTo>
                  <a:pt x="468" y="6818"/>
                </a:lnTo>
                <a:lnTo>
                  <a:pt x="286" y="7177"/>
                </a:lnTo>
                <a:lnTo>
                  <a:pt x="24" y="7435"/>
                </a:lnTo>
                <a:lnTo>
                  <a:pt x="972" y="7735"/>
                </a:lnTo>
                <a:lnTo>
                  <a:pt x="1163" y="8204"/>
                </a:lnTo>
                <a:lnTo>
                  <a:pt x="36666" y="8301"/>
                </a:lnTo>
                <a:lnTo>
                  <a:pt x="36666" y="8301"/>
                </a:lnTo>
                <a:lnTo>
                  <a:pt x="36650" y="8080"/>
                </a:lnTo>
                <a:lnTo>
                  <a:pt x="36745" y="7976"/>
                </a:lnTo>
                <a:lnTo>
                  <a:pt x="36790" y="7544"/>
                </a:lnTo>
                <a:lnTo>
                  <a:pt x="36501" y="6706"/>
                </a:lnTo>
                <a:lnTo>
                  <a:pt x="36692" y="5770"/>
                </a:lnTo>
                <a:lnTo>
                  <a:pt x="36276" y="4725"/>
                </a:lnTo>
                <a:lnTo>
                  <a:pt x="36482" y="4462"/>
                </a:lnTo>
                <a:lnTo>
                  <a:pt x="36976" y="3968"/>
                </a:lnTo>
                <a:lnTo>
                  <a:pt x="37121" y="3334"/>
                </a:lnTo>
                <a:lnTo>
                  <a:pt x="37140" y="2172"/>
                </a:lnTo>
                <a:lnTo>
                  <a:pt x="37475" y="1844"/>
                </a:lnTo>
                <a:lnTo>
                  <a:pt x="36685" y="1163"/>
                </a:lnTo>
                <a:lnTo>
                  <a:pt x="36690" y="384"/>
                </a:lnTo>
                <a:lnTo>
                  <a:pt x="36809" y="61"/>
                </a:lnTo>
                <a:lnTo>
                  <a:pt x="36780" y="1"/>
                </a:lnTo>
                <a:close/>
              </a:path>
            </a:pathLst>
          </a:custGeom>
          <a:solidFill>
            <a:schemeClr val="tx2">
              <a:lumMod val="90000"/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4"/>
          <p:cNvSpPr txBox="1">
            <a:spLocks noGrp="1"/>
          </p:cNvSpPr>
          <p:nvPr>
            <p:ph type="title"/>
          </p:nvPr>
        </p:nvSpPr>
        <p:spPr>
          <a:xfrm>
            <a:off x="1638550" y="861875"/>
            <a:ext cx="58668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3"/>
                </a:solidFill>
                <a:latin typeface="+mn-lt"/>
              </a:rPr>
              <a:t>NỘI DUNG BÀI HỌC</a:t>
            </a:r>
            <a:endParaRPr sz="3200" b="1" dirty="0">
              <a:solidFill>
                <a:schemeClr val="accent3"/>
              </a:solidFill>
              <a:latin typeface="+mn-lt"/>
            </a:endParaRPr>
          </a:p>
        </p:txBody>
      </p:sp>
      <p:grpSp>
        <p:nvGrpSpPr>
          <p:cNvPr id="1151" name="Google Shape;1151;p34"/>
          <p:cNvGrpSpPr/>
          <p:nvPr/>
        </p:nvGrpSpPr>
        <p:grpSpPr>
          <a:xfrm>
            <a:off x="455125" y="861875"/>
            <a:ext cx="1083325" cy="312850"/>
            <a:chOff x="455125" y="861875"/>
            <a:chExt cx="1083325" cy="312850"/>
          </a:xfrm>
        </p:grpSpPr>
        <p:sp>
          <p:nvSpPr>
            <p:cNvPr id="1152" name="Google Shape;1152;p34"/>
            <p:cNvSpPr/>
            <p:nvPr/>
          </p:nvSpPr>
          <p:spPr>
            <a:xfrm>
              <a:off x="455125" y="862100"/>
              <a:ext cx="1083325" cy="312625"/>
            </a:xfrm>
            <a:custGeom>
              <a:avLst/>
              <a:gdLst/>
              <a:ahLst/>
              <a:cxnLst/>
              <a:rect l="l" t="t" r="r" b="b"/>
              <a:pathLst>
                <a:path w="43333" h="12505" extrusionOk="0">
                  <a:moveTo>
                    <a:pt x="9170" y="0"/>
                  </a:moveTo>
                  <a:lnTo>
                    <a:pt x="0" y="6190"/>
                  </a:lnTo>
                  <a:lnTo>
                    <a:pt x="9170" y="12505"/>
                  </a:lnTo>
                  <a:lnTo>
                    <a:pt x="43333" y="12505"/>
                  </a:lnTo>
                  <a:lnTo>
                    <a:pt x="43333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455125" y="861875"/>
              <a:ext cx="229275" cy="312625"/>
            </a:xfrm>
            <a:custGeom>
              <a:avLst/>
              <a:gdLst/>
              <a:ahLst/>
              <a:cxnLst/>
              <a:rect l="l" t="t" r="r" b="b"/>
              <a:pathLst>
                <a:path w="9171" h="12505" extrusionOk="0">
                  <a:moveTo>
                    <a:pt x="9170" y="12505"/>
                  </a:moveTo>
                  <a:lnTo>
                    <a:pt x="0" y="6190"/>
                  </a:lnTo>
                  <a:lnTo>
                    <a:pt x="91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Oval 19"/>
          <p:cNvSpPr/>
          <p:nvPr/>
        </p:nvSpPr>
        <p:spPr>
          <a:xfrm>
            <a:off x="2820078" y="1561673"/>
            <a:ext cx="652587" cy="65258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47276" y="1687911"/>
            <a:ext cx="182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Làm</a:t>
            </a:r>
            <a:r>
              <a:rPr lang="en-US" sz="2000" b="1" dirty="0"/>
              <a:t> </a:t>
            </a:r>
            <a:r>
              <a:rPr lang="en-US" sz="2000" b="1" dirty="0" err="1"/>
              <a:t>tròn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endParaRPr lang="en-US" sz="2000" b="1" dirty="0"/>
          </a:p>
        </p:txBody>
      </p:sp>
      <p:sp>
        <p:nvSpPr>
          <p:cNvPr id="44" name="Oval 43"/>
          <p:cNvSpPr/>
          <p:nvPr/>
        </p:nvSpPr>
        <p:spPr>
          <a:xfrm>
            <a:off x="2820077" y="2494909"/>
            <a:ext cx="652587" cy="65258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23197" y="2341872"/>
            <a:ext cx="331860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Làm tròn số căn cứ vào độ chính xác cho trước</a:t>
            </a:r>
            <a:endParaRPr lang="en-US" sz="2000" dirty="0">
              <a:latin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820077" y="3541161"/>
            <a:ext cx="652587" cy="65258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47276" y="3667399"/>
            <a:ext cx="3270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/>
              <a:t>Ước lượng các phép tính</a:t>
            </a:r>
            <a:endParaRPr lang="en-US" sz="2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47" y="1724214"/>
            <a:ext cx="1049006" cy="246953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44" grpId="0" animBg="1"/>
      <p:bldP spid="22" grpId="0"/>
      <p:bldP spid="46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6"/>
          <p:cNvSpPr txBox="1">
            <a:spLocks noGrp="1"/>
          </p:cNvSpPr>
          <p:nvPr>
            <p:ph type="title"/>
          </p:nvPr>
        </p:nvSpPr>
        <p:spPr>
          <a:xfrm>
            <a:off x="2765464" y="335580"/>
            <a:ext cx="3452674" cy="5759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1.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tròn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số</a:t>
            </a:r>
            <a:endParaRPr sz="24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176" name="Google Shape;1176;p36"/>
          <p:cNvGrpSpPr/>
          <p:nvPr/>
        </p:nvGrpSpPr>
        <p:grpSpPr>
          <a:xfrm>
            <a:off x="2496619" y="335580"/>
            <a:ext cx="3977484" cy="575929"/>
            <a:chOff x="2320599" y="1550822"/>
            <a:chExt cx="4502826" cy="918391"/>
          </a:xfrm>
        </p:grpSpPr>
        <p:grpSp>
          <p:nvGrpSpPr>
            <p:cNvPr id="1177" name="Google Shape;1177;p36"/>
            <p:cNvGrpSpPr/>
            <p:nvPr/>
          </p:nvGrpSpPr>
          <p:grpSpPr>
            <a:xfrm>
              <a:off x="6509900" y="1550822"/>
              <a:ext cx="313525" cy="918391"/>
              <a:chOff x="6365139" y="1398826"/>
              <a:chExt cx="313525" cy="1051874"/>
            </a:xfrm>
          </p:grpSpPr>
          <p:sp>
            <p:nvSpPr>
              <p:cNvPr id="1178" name="Google Shape;1178;p36"/>
              <p:cNvSpPr/>
              <p:nvPr/>
            </p:nvSpPr>
            <p:spPr>
              <a:xfrm>
                <a:off x="6365139" y="1398826"/>
                <a:ext cx="313525" cy="528340"/>
              </a:xfrm>
              <a:custGeom>
                <a:avLst/>
                <a:gdLst/>
                <a:ahLst/>
                <a:cxnLst/>
                <a:rect l="l" t="t" r="r" b="b"/>
                <a:pathLst>
                  <a:path w="12831" h="29774" extrusionOk="0">
                    <a:moveTo>
                      <a:pt x="165" y="29774"/>
                    </a:moveTo>
                    <a:lnTo>
                      <a:pt x="12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179" name="Google Shape;1179;p36"/>
              <p:cNvSpPr/>
              <p:nvPr/>
            </p:nvSpPr>
            <p:spPr>
              <a:xfrm rot="10800000" flipH="1">
                <a:off x="6365139" y="1922360"/>
                <a:ext cx="313525" cy="528340"/>
              </a:xfrm>
              <a:custGeom>
                <a:avLst/>
                <a:gdLst/>
                <a:ahLst/>
                <a:cxnLst/>
                <a:rect l="l" t="t" r="r" b="b"/>
                <a:pathLst>
                  <a:path w="12831" h="29774" extrusionOk="0">
                    <a:moveTo>
                      <a:pt x="165" y="29774"/>
                    </a:moveTo>
                    <a:lnTo>
                      <a:pt x="12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grpSp>
          <p:nvGrpSpPr>
            <p:cNvPr id="1180" name="Google Shape;1180;p36"/>
            <p:cNvGrpSpPr/>
            <p:nvPr/>
          </p:nvGrpSpPr>
          <p:grpSpPr>
            <a:xfrm flipH="1">
              <a:off x="2320599" y="1550822"/>
              <a:ext cx="313525" cy="918391"/>
              <a:chOff x="6365139" y="1398826"/>
              <a:chExt cx="313525" cy="1051874"/>
            </a:xfrm>
          </p:grpSpPr>
          <p:sp>
            <p:nvSpPr>
              <p:cNvPr id="1181" name="Google Shape;1181;p36"/>
              <p:cNvSpPr/>
              <p:nvPr/>
            </p:nvSpPr>
            <p:spPr>
              <a:xfrm>
                <a:off x="6365139" y="1398826"/>
                <a:ext cx="313525" cy="528340"/>
              </a:xfrm>
              <a:custGeom>
                <a:avLst/>
                <a:gdLst/>
                <a:ahLst/>
                <a:cxnLst/>
                <a:rect l="l" t="t" r="r" b="b"/>
                <a:pathLst>
                  <a:path w="12831" h="29774" extrusionOk="0">
                    <a:moveTo>
                      <a:pt x="165" y="29774"/>
                    </a:moveTo>
                    <a:lnTo>
                      <a:pt x="12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182" name="Google Shape;1182;p36"/>
              <p:cNvSpPr/>
              <p:nvPr/>
            </p:nvSpPr>
            <p:spPr>
              <a:xfrm rot="10800000" flipH="1">
                <a:off x="6365139" y="1922360"/>
                <a:ext cx="313525" cy="528340"/>
              </a:xfrm>
              <a:custGeom>
                <a:avLst/>
                <a:gdLst/>
                <a:ahLst/>
                <a:cxnLst/>
                <a:rect l="l" t="t" r="r" b="b"/>
                <a:pathLst>
                  <a:path w="12831" h="29774" extrusionOk="0">
                    <a:moveTo>
                      <a:pt x="165" y="29774"/>
                    </a:moveTo>
                    <a:lnTo>
                      <a:pt x="12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</p:grpSp>
      <p:sp>
        <p:nvSpPr>
          <p:cNvPr id="1183" name="Google Shape;1183;p36"/>
          <p:cNvSpPr/>
          <p:nvPr/>
        </p:nvSpPr>
        <p:spPr>
          <a:xfrm rot="4036005">
            <a:off x="1004796" y="4192603"/>
            <a:ext cx="480270" cy="774242"/>
          </a:xfrm>
          <a:custGeom>
            <a:avLst/>
            <a:gdLst/>
            <a:ahLst/>
            <a:cxnLst/>
            <a:rect l="l" t="t" r="r" b="b"/>
            <a:pathLst>
              <a:path w="19211" h="30970" extrusionOk="0">
                <a:moveTo>
                  <a:pt x="9597" y="0"/>
                </a:moveTo>
                <a:lnTo>
                  <a:pt x="1" y="13090"/>
                </a:lnTo>
                <a:lnTo>
                  <a:pt x="4879" y="13090"/>
                </a:lnTo>
                <a:lnTo>
                  <a:pt x="4879" y="30970"/>
                </a:lnTo>
                <a:lnTo>
                  <a:pt x="14847" y="30970"/>
                </a:lnTo>
                <a:lnTo>
                  <a:pt x="14847" y="13090"/>
                </a:lnTo>
                <a:lnTo>
                  <a:pt x="19211" y="13090"/>
                </a:lnTo>
                <a:lnTo>
                  <a:pt x="959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dist="19050" dir="9600000" algn="bl" rotWithShape="0">
              <a:schemeClr val="accent3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4" name="Google Shape;1184;p36"/>
          <p:cNvGrpSpPr/>
          <p:nvPr/>
        </p:nvGrpSpPr>
        <p:grpSpPr>
          <a:xfrm>
            <a:off x="7432600" y="623546"/>
            <a:ext cx="312650" cy="723336"/>
            <a:chOff x="7432600" y="623546"/>
            <a:chExt cx="312650" cy="723336"/>
          </a:xfrm>
        </p:grpSpPr>
        <p:sp>
          <p:nvSpPr>
            <p:cNvPr id="1185" name="Google Shape;1185;p36"/>
            <p:cNvSpPr/>
            <p:nvPr/>
          </p:nvSpPr>
          <p:spPr>
            <a:xfrm rot="5400000">
              <a:off x="7227257" y="828889"/>
              <a:ext cx="723336" cy="312650"/>
            </a:xfrm>
            <a:custGeom>
              <a:avLst/>
              <a:gdLst/>
              <a:ahLst/>
              <a:cxnLst/>
              <a:rect l="l" t="t" r="r" b="b"/>
              <a:pathLst>
                <a:path w="43333" h="12506" extrusionOk="0">
                  <a:moveTo>
                    <a:pt x="0" y="1"/>
                  </a:moveTo>
                  <a:lnTo>
                    <a:pt x="0" y="12505"/>
                  </a:lnTo>
                  <a:lnTo>
                    <a:pt x="43333" y="12505"/>
                  </a:lnTo>
                  <a:lnTo>
                    <a:pt x="4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 rot="5400000">
              <a:off x="7489438" y="566708"/>
              <a:ext cx="198975" cy="312650"/>
            </a:xfrm>
            <a:custGeom>
              <a:avLst/>
              <a:gdLst/>
              <a:ahLst/>
              <a:cxnLst/>
              <a:rect l="l" t="t" r="r" b="b"/>
              <a:pathLst>
                <a:path w="11920" h="12506" extrusionOk="0">
                  <a:moveTo>
                    <a:pt x="0" y="1"/>
                  </a:moveTo>
                  <a:lnTo>
                    <a:pt x="11920" y="1"/>
                  </a:lnTo>
                  <a:lnTo>
                    <a:pt x="11920" y="12505"/>
                  </a:lnTo>
                  <a:lnTo>
                    <a:pt x="0" y="125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295412" y="1151947"/>
            <a:ext cx="1150728" cy="51370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/>
                </a:solidFill>
              </a:rPr>
              <a:t>HĐKP1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6573" y="1073996"/>
            <a:ext cx="532201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4931" y="2001290"/>
                <a:ext cx="5986156" cy="1964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AutoNum type="alphaLcParenR"/>
                </a:pPr>
                <a:r>
                  <a:rPr lang="en-US" sz="2000" dirty="0"/>
                  <a:t>Làm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3,1415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.</a:t>
                </a:r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/>
                  <a:t>b) 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trăm</a:t>
                </a:r>
                <a:r>
                  <a:rPr lang="en-US" sz="2000" dirty="0"/>
                  <a:t>.</a:t>
                </a:r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000" dirty="0"/>
                  <a:t>c) 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nghìn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931" y="2001290"/>
                <a:ext cx="5986156" cy="1964897"/>
              </a:xfrm>
              <a:prstGeom prst="rect">
                <a:avLst/>
              </a:prstGeom>
              <a:blipFill>
                <a:blip r:embed="rId3"/>
                <a:stretch>
                  <a:fillRect l="-1018" t="-1238" b="-4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79972" y="2358143"/>
                <a:ext cx="1640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3,</a:t>
                </a:r>
                <a:r>
                  <a:rPr lang="en-US" sz="2000" u="sng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1</a:t>
                </a:r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415 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3,1</a:t>
                </a:r>
                <a:endParaRPr lang="en-US" sz="20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972" y="2358143"/>
                <a:ext cx="1640193" cy="400110"/>
              </a:xfrm>
              <a:prstGeom prst="rect">
                <a:avLst/>
              </a:prstGeom>
              <a:blipFill>
                <a:blip r:embed="rId4"/>
                <a:stretch>
                  <a:fillRect l="-4089" t="-7692" r="-297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16554" y="3059735"/>
                <a:ext cx="2416046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 = 3,(3)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3,33 </a:t>
                </a:r>
                <a:endParaRPr lang="en-US" sz="20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54" y="3059735"/>
                <a:ext cx="2416046" cy="6258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09246" y="3834545"/>
                <a:ext cx="1467902" cy="599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Times New Roman" panose="02020603050405020304" pitchFamily="18" charset="0"/>
                  </a:rPr>
                  <a:t>1,414.</a:t>
                </a:r>
                <a:endParaRPr lang="en-US" sz="2000" dirty="0">
                  <a:solidFill>
                    <a:srgbClr val="C00000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246" y="3834545"/>
                <a:ext cx="1467902" cy="599010"/>
              </a:xfrm>
              <a:prstGeom prst="rect">
                <a:avLst/>
              </a:prstGeom>
              <a:blipFill>
                <a:blip r:embed="rId6"/>
                <a:stretch>
                  <a:fillRect r="-332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4705176-CFA8-E403-23DD-EEAE810ACE15}"/>
                  </a:ext>
                </a:extLst>
              </p:cNvPr>
              <p:cNvSpPr/>
              <p:nvPr/>
            </p:nvSpPr>
            <p:spPr>
              <a:xfrm>
                <a:off x="5648370" y="2323900"/>
                <a:ext cx="13885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 π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 3,1</a:t>
                </a:r>
                <a:endParaRPr lang="en-US" sz="20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4705176-CFA8-E403-23DD-EEAE810AC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370" y="2323900"/>
                <a:ext cx="1388522" cy="400110"/>
              </a:xfrm>
              <a:prstGeom prst="rect">
                <a:avLst/>
              </a:prstGeom>
              <a:blipFill>
                <a:blip r:embed="rId7"/>
                <a:stretch>
                  <a:fillRect l="-4846" t="-6061" r="-396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" grpId="0" animBg="1"/>
      <p:bldP spid="4" grpId="0" animBg="1"/>
      <p:bldP spid="5" grpId="0"/>
      <p:bldP spid="6" grpId="0"/>
      <p:bldP spid="7" grpId="0"/>
      <p:bldP spid="8" grpId="0"/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35"/>
          <p:cNvSpPr/>
          <p:nvPr/>
        </p:nvSpPr>
        <p:spPr>
          <a:xfrm>
            <a:off x="1974710" y="319109"/>
            <a:ext cx="1641793" cy="961793"/>
          </a:xfrm>
          <a:custGeom>
            <a:avLst/>
            <a:gdLst/>
            <a:ahLst/>
            <a:cxnLst/>
            <a:rect l="l" t="t" r="r" b="b"/>
            <a:pathLst>
              <a:path w="24018" h="22541" extrusionOk="0">
                <a:moveTo>
                  <a:pt x="1" y="1"/>
                </a:moveTo>
                <a:lnTo>
                  <a:pt x="1" y="22474"/>
                </a:lnTo>
                <a:cubicBezTo>
                  <a:pt x="240" y="22518"/>
                  <a:pt x="484" y="22540"/>
                  <a:pt x="728" y="22540"/>
                </a:cubicBezTo>
                <a:cubicBezTo>
                  <a:pt x="972" y="22540"/>
                  <a:pt x="1216" y="22518"/>
                  <a:pt x="1455" y="22474"/>
                </a:cubicBezTo>
                <a:cubicBezTo>
                  <a:pt x="2094" y="22334"/>
                  <a:pt x="3240" y="21878"/>
                  <a:pt x="3737" y="21878"/>
                </a:cubicBezTo>
                <a:cubicBezTo>
                  <a:pt x="3806" y="21878"/>
                  <a:pt x="3862" y="21887"/>
                  <a:pt x="3903" y="21906"/>
                </a:cubicBezTo>
                <a:cubicBezTo>
                  <a:pt x="4075" y="21992"/>
                  <a:pt x="4318" y="22063"/>
                  <a:pt x="4644" y="22063"/>
                </a:cubicBezTo>
                <a:cubicBezTo>
                  <a:pt x="4925" y="22063"/>
                  <a:pt x="5266" y="22010"/>
                  <a:pt x="5677" y="21871"/>
                </a:cubicBezTo>
                <a:cubicBezTo>
                  <a:pt x="6501" y="21591"/>
                  <a:pt x="7814" y="21081"/>
                  <a:pt x="8324" y="21081"/>
                </a:cubicBezTo>
                <a:cubicBezTo>
                  <a:pt x="8363" y="21081"/>
                  <a:pt x="8397" y="21084"/>
                  <a:pt x="8426" y="21090"/>
                </a:cubicBezTo>
                <a:cubicBezTo>
                  <a:pt x="8815" y="21158"/>
                  <a:pt x="9865" y="21823"/>
                  <a:pt x="10454" y="21823"/>
                </a:cubicBezTo>
                <a:cubicBezTo>
                  <a:pt x="10483" y="21823"/>
                  <a:pt x="10510" y="21821"/>
                  <a:pt x="10537" y="21818"/>
                </a:cubicBezTo>
                <a:cubicBezTo>
                  <a:pt x="10927" y="21773"/>
                  <a:pt x="11317" y="21751"/>
                  <a:pt x="11710" y="21751"/>
                </a:cubicBezTo>
                <a:cubicBezTo>
                  <a:pt x="12102" y="21751"/>
                  <a:pt x="12497" y="21773"/>
                  <a:pt x="12896" y="21818"/>
                </a:cubicBezTo>
                <a:cubicBezTo>
                  <a:pt x="13263" y="21901"/>
                  <a:pt x="14726" y="22392"/>
                  <a:pt x="15504" y="22392"/>
                </a:cubicBezTo>
                <a:cubicBezTo>
                  <a:pt x="15554" y="22392"/>
                  <a:pt x="15601" y="22390"/>
                  <a:pt x="15645" y="22385"/>
                </a:cubicBezTo>
                <a:cubicBezTo>
                  <a:pt x="16096" y="22341"/>
                  <a:pt x="16329" y="22250"/>
                  <a:pt x="16601" y="22250"/>
                </a:cubicBezTo>
                <a:cubicBezTo>
                  <a:pt x="16768" y="22250"/>
                  <a:pt x="16950" y="22284"/>
                  <a:pt x="17206" y="22385"/>
                </a:cubicBezTo>
                <a:cubicBezTo>
                  <a:pt x="17247" y="22401"/>
                  <a:pt x="17292" y="22408"/>
                  <a:pt x="17342" y="22408"/>
                </a:cubicBezTo>
                <a:cubicBezTo>
                  <a:pt x="18080" y="22408"/>
                  <a:pt x="19691" y="20766"/>
                  <a:pt x="20523" y="20682"/>
                </a:cubicBezTo>
                <a:cubicBezTo>
                  <a:pt x="20561" y="20679"/>
                  <a:pt x="20602" y="20677"/>
                  <a:pt x="20644" y="20677"/>
                </a:cubicBezTo>
                <a:cubicBezTo>
                  <a:pt x="21385" y="20677"/>
                  <a:pt x="22719" y="21230"/>
                  <a:pt x="23515" y="21230"/>
                </a:cubicBezTo>
                <a:cubicBezTo>
                  <a:pt x="23728" y="21230"/>
                  <a:pt x="23903" y="21191"/>
                  <a:pt x="24017" y="21090"/>
                </a:cubicBezTo>
                <a:lnTo>
                  <a:pt x="24017" y="1"/>
                </a:lnTo>
                <a:lnTo>
                  <a:pt x="22705" y="1"/>
                </a:lnTo>
                <a:lnTo>
                  <a:pt x="22066" y="976"/>
                </a:lnTo>
                <a:lnTo>
                  <a:pt x="22545" y="976"/>
                </a:lnTo>
                <a:lnTo>
                  <a:pt x="22545" y="2608"/>
                </a:lnTo>
                <a:lnTo>
                  <a:pt x="20931" y="2608"/>
                </a:lnTo>
                <a:lnTo>
                  <a:pt x="20931" y="976"/>
                </a:lnTo>
                <a:lnTo>
                  <a:pt x="21410" y="976"/>
                </a:lnTo>
                <a:lnTo>
                  <a:pt x="22048" y="1"/>
                </a:lnTo>
                <a:lnTo>
                  <a:pt x="19459" y="1"/>
                </a:lnTo>
                <a:lnTo>
                  <a:pt x="18820" y="976"/>
                </a:lnTo>
                <a:lnTo>
                  <a:pt x="19299" y="976"/>
                </a:lnTo>
                <a:lnTo>
                  <a:pt x="19299" y="2608"/>
                </a:lnTo>
                <a:lnTo>
                  <a:pt x="17685" y="2608"/>
                </a:lnTo>
                <a:lnTo>
                  <a:pt x="17685" y="976"/>
                </a:lnTo>
                <a:lnTo>
                  <a:pt x="18164" y="976"/>
                </a:lnTo>
                <a:lnTo>
                  <a:pt x="18820" y="1"/>
                </a:lnTo>
                <a:lnTo>
                  <a:pt x="16213" y="1"/>
                </a:lnTo>
                <a:lnTo>
                  <a:pt x="15574" y="976"/>
                </a:lnTo>
                <a:lnTo>
                  <a:pt x="16053" y="976"/>
                </a:lnTo>
                <a:lnTo>
                  <a:pt x="16053" y="2608"/>
                </a:lnTo>
                <a:lnTo>
                  <a:pt x="14439" y="2608"/>
                </a:lnTo>
                <a:lnTo>
                  <a:pt x="14439" y="976"/>
                </a:lnTo>
                <a:lnTo>
                  <a:pt x="14918" y="976"/>
                </a:lnTo>
                <a:lnTo>
                  <a:pt x="15574" y="1"/>
                </a:lnTo>
                <a:lnTo>
                  <a:pt x="12967" y="1"/>
                </a:lnTo>
                <a:lnTo>
                  <a:pt x="12328" y="976"/>
                </a:lnTo>
                <a:lnTo>
                  <a:pt x="12825" y="976"/>
                </a:lnTo>
                <a:lnTo>
                  <a:pt x="12825" y="2608"/>
                </a:lnTo>
                <a:lnTo>
                  <a:pt x="11193" y="2608"/>
                </a:lnTo>
                <a:lnTo>
                  <a:pt x="11193" y="976"/>
                </a:lnTo>
                <a:lnTo>
                  <a:pt x="11690" y="976"/>
                </a:lnTo>
                <a:lnTo>
                  <a:pt x="12328" y="1"/>
                </a:lnTo>
                <a:lnTo>
                  <a:pt x="9739" y="1"/>
                </a:lnTo>
                <a:lnTo>
                  <a:pt x="9082" y="976"/>
                </a:lnTo>
                <a:lnTo>
                  <a:pt x="9579" y="976"/>
                </a:lnTo>
                <a:lnTo>
                  <a:pt x="9579" y="2608"/>
                </a:lnTo>
                <a:lnTo>
                  <a:pt x="7965" y="2608"/>
                </a:lnTo>
                <a:lnTo>
                  <a:pt x="7965" y="976"/>
                </a:lnTo>
                <a:lnTo>
                  <a:pt x="8444" y="976"/>
                </a:lnTo>
                <a:lnTo>
                  <a:pt x="9082" y="1"/>
                </a:lnTo>
                <a:lnTo>
                  <a:pt x="6493" y="1"/>
                </a:lnTo>
                <a:lnTo>
                  <a:pt x="5836" y="976"/>
                </a:lnTo>
                <a:lnTo>
                  <a:pt x="6333" y="976"/>
                </a:lnTo>
                <a:lnTo>
                  <a:pt x="6333" y="2608"/>
                </a:lnTo>
                <a:lnTo>
                  <a:pt x="4719" y="2608"/>
                </a:lnTo>
                <a:lnTo>
                  <a:pt x="4719" y="976"/>
                </a:lnTo>
                <a:lnTo>
                  <a:pt x="5198" y="976"/>
                </a:lnTo>
                <a:lnTo>
                  <a:pt x="5836" y="1"/>
                </a:lnTo>
                <a:lnTo>
                  <a:pt x="3264" y="1"/>
                </a:lnTo>
                <a:lnTo>
                  <a:pt x="2590" y="976"/>
                </a:lnTo>
                <a:lnTo>
                  <a:pt x="3087" y="976"/>
                </a:lnTo>
                <a:lnTo>
                  <a:pt x="3087" y="2608"/>
                </a:lnTo>
                <a:lnTo>
                  <a:pt x="1455" y="2608"/>
                </a:lnTo>
                <a:lnTo>
                  <a:pt x="1455" y="976"/>
                </a:lnTo>
                <a:lnTo>
                  <a:pt x="1952" y="976"/>
                </a:lnTo>
                <a:lnTo>
                  <a:pt x="2590" y="1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dist="19050" dir="3240000" algn="bl" rotWithShape="0">
              <a:schemeClr val="accent3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35"/>
          <p:cNvSpPr txBox="1">
            <a:spLocks noGrp="1"/>
          </p:cNvSpPr>
          <p:nvPr>
            <p:ph type="title"/>
          </p:nvPr>
        </p:nvSpPr>
        <p:spPr>
          <a:xfrm>
            <a:off x="1932987" y="564530"/>
            <a:ext cx="17991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KẾT LUẬN</a:t>
            </a:r>
            <a:endParaRPr sz="20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161" name="Google Shape;1161;p35"/>
          <p:cNvGrpSpPr/>
          <p:nvPr/>
        </p:nvGrpSpPr>
        <p:grpSpPr>
          <a:xfrm>
            <a:off x="2231400" y="-156793"/>
            <a:ext cx="1128412" cy="1005901"/>
            <a:chOff x="6122324" y="1469025"/>
            <a:chExt cx="1128412" cy="1005901"/>
          </a:xfrm>
        </p:grpSpPr>
        <p:sp>
          <p:nvSpPr>
            <p:cNvPr id="1162" name="Google Shape;1162;p35"/>
            <p:cNvSpPr/>
            <p:nvPr/>
          </p:nvSpPr>
          <p:spPr>
            <a:xfrm rot="-1868244">
              <a:off x="6207549" y="1673728"/>
              <a:ext cx="957962" cy="596496"/>
            </a:xfrm>
            <a:custGeom>
              <a:avLst/>
              <a:gdLst/>
              <a:ahLst/>
              <a:cxnLst/>
              <a:rect l="l" t="t" r="r" b="b"/>
              <a:pathLst>
                <a:path w="29569" h="18413" extrusionOk="0">
                  <a:moveTo>
                    <a:pt x="3247" y="1"/>
                  </a:moveTo>
                  <a:lnTo>
                    <a:pt x="3796" y="2590"/>
                  </a:lnTo>
                  <a:lnTo>
                    <a:pt x="1650" y="4063"/>
                  </a:lnTo>
                  <a:lnTo>
                    <a:pt x="2147" y="6741"/>
                  </a:lnTo>
                  <a:lnTo>
                    <a:pt x="1" y="8178"/>
                  </a:lnTo>
                  <a:lnTo>
                    <a:pt x="25773" y="18412"/>
                  </a:lnTo>
                  <a:lnTo>
                    <a:pt x="27919" y="16975"/>
                  </a:lnTo>
                  <a:lnTo>
                    <a:pt x="27405" y="14315"/>
                  </a:lnTo>
                  <a:lnTo>
                    <a:pt x="29569" y="12825"/>
                  </a:lnTo>
                  <a:lnTo>
                    <a:pt x="29019" y="10235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 rot="-1868244">
              <a:off x="6625211" y="1838125"/>
              <a:ext cx="124147" cy="273547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6" y="1"/>
                  </a:moveTo>
                  <a:lnTo>
                    <a:pt x="3140" y="36"/>
                  </a:lnTo>
                  <a:lnTo>
                    <a:pt x="3193" y="2466"/>
                  </a:lnTo>
                  <a:lnTo>
                    <a:pt x="1491" y="4187"/>
                  </a:lnTo>
                  <a:lnTo>
                    <a:pt x="1544" y="6617"/>
                  </a:lnTo>
                  <a:lnTo>
                    <a:pt x="1" y="8195"/>
                  </a:lnTo>
                  <a:lnTo>
                    <a:pt x="621" y="8444"/>
                  </a:lnTo>
                  <a:lnTo>
                    <a:pt x="2182" y="6883"/>
                  </a:lnTo>
                  <a:lnTo>
                    <a:pt x="2129" y="4453"/>
                  </a:lnTo>
                  <a:lnTo>
                    <a:pt x="3832" y="2714"/>
                  </a:lnTo>
                  <a:lnTo>
                    <a:pt x="3779" y="284"/>
                  </a:lnTo>
                  <a:lnTo>
                    <a:pt x="3814" y="249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 rot="-1868244">
              <a:off x="6960833" y="1782428"/>
              <a:ext cx="124147" cy="273547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5" y="0"/>
                  </a:moveTo>
                  <a:lnTo>
                    <a:pt x="3157" y="18"/>
                  </a:lnTo>
                  <a:lnTo>
                    <a:pt x="3211" y="2448"/>
                  </a:lnTo>
                  <a:lnTo>
                    <a:pt x="1508" y="4186"/>
                  </a:lnTo>
                  <a:lnTo>
                    <a:pt x="1543" y="6616"/>
                  </a:lnTo>
                  <a:lnTo>
                    <a:pt x="0" y="8195"/>
                  </a:lnTo>
                  <a:lnTo>
                    <a:pt x="639" y="8443"/>
                  </a:lnTo>
                  <a:lnTo>
                    <a:pt x="2182" y="6864"/>
                  </a:lnTo>
                  <a:lnTo>
                    <a:pt x="2129" y="4434"/>
                  </a:lnTo>
                  <a:lnTo>
                    <a:pt x="3831" y="2714"/>
                  </a:lnTo>
                  <a:lnTo>
                    <a:pt x="3796" y="284"/>
                  </a:lnTo>
                  <a:lnTo>
                    <a:pt x="3814" y="248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 rot="-1868244">
              <a:off x="6849125" y="1800893"/>
              <a:ext cx="124147" cy="273547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5" y="0"/>
                  </a:moveTo>
                  <a:lnTo>
                    <a:pt x="3140" y="36"/>
                  </a:lnTo>
                  <a:lnTo>
                    <a:pt x="3193" y="2448"/>
                  </a:lnTo>
                  <a:lnTo>
                    <a:pt x="1490" y="4186"/>
                  </a:lnTo>
                  <a:lnTo>
                    <a:pt x="1543" y="6616"/>
                  </a:lnTo>
                  <a:lnTo>
                    <a:pt x="0" y="8195"/>
                  </a:lnTo>
                  <a:lnTo>
                    <a:pt x="621" y="8443"/>
                  </a:lnTo>
                  <a:lnTo>
                    <a:pt x="2182" y="6865"/>
                  </a:lnTo>
                  <a:lnTo>
                    <a:pt x="2129" y="4435"/>
                  </a:lnTo>
                  <a:lnTo>
                    <a:pt x="3831" y="2714"/>
                  </a:lnTo>
                  <a:lnTo>
                    <a:pt x="3778" y="284"/>
                  </a:lnTo>
                  <a:lnTo>
                    <a:pt x="3814" y="24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 rot="-1868244">
              <a:off x="6744026" y="1818047"/>
              <a:ext cx="124730" cy="273547"/>
            </a:xfrm>
            <a:custGeom>
              <a:avLst/>
              <a:gdLst/>
              <a:ahLst/>
              <a:cxnLst/>
              <a:rect l="l" t="t" r="r" b="b"/>
              <a:pathLst>
                <a:path w="3850" h="8444" extrusionOk="0">
                  <a:moveTo>
                    <a:pt x="3193" y="0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8" y="4186"/>
                  </a:lnTo>
                  <a:lnTo>
                    <a:pt x="1561" y="6616"/>
                  </a:lnTo>
                  <a:lnTo>
                    <a:pt x="1" y="8195"/>
                  </a:lnTo>
                  <a:lnTo>
                    <a:pt x="639" y="8443"/>
                  </a:lnTo>
                  <a:lnTo>
                    <a:pt x="2182" y="6865"/>
                  </a:lnTo>
                  <a:lnTo>
                    <a:pt x="2129" y="4435"/>
                  </a:lnTo>
                  <a:lnTo>
                    <a:pt x="3850" y="2714"/>
                  </a:lnTo>
                  <a:lnTo>
                    <a:pt x="3796" y="284"/>
                  </a:lnTo>
                  <a:lnTo>
                    <a:pt x="3814" y="249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 rot="-1868244">
              <a:off x="6289234" y="1893945"/>
              <a:ext cx="124730" cy="274097"/>
            </a:xfrm>
            <a:custGeom>
              <a:avLst/>
              <a:gdLst/>
              <a:ahLst/>
              <a:cxnLst/>
              <a:rect l="l" t="t" r="r" b="b"/>
              <a:pathLst>
                <a:path w="3850" h="8461" extrusionOk="0">
                  <a:moveTo>
                    <a:pt x="3193" y="0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8" y="4204"/>
                  </a:lnTo>
                  <a:lnTo>
                    <a:pt x="1561" y="6634"/>
                  </a:lnTo>
                  <a:lnTo>
                    <a:pt x="0" y="8195"/>
                  </a:lnTo>
                  <a:lnTo>
                    <a:pt x="639" y="8461"/>
                  </a:lnTo>
                  <a:lnTo>
                    <a:pt x="2200" y="6882"/>
                  </a:lnTo>
                  <a:lnTo>
                    <a:pt x="2146" y="4452"/>
                  </a:lnTo>
                  <a:lnTo>
                    <a:pt x="3849" y="2714"/>
                  </a:lnTo>
                  <a:lnTo>
                    <a:pt x="3796" y="284"/>
                  </a:lnTo>
                  <a:lnTo>
                    <a:pt x="3832" y="248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 rot="-1868244">
              <a:off x="6512962" y="1856741"/>
              <a:ext cx="124730" cy="273547"/>
            </a:xfrm>
            <a:custGeom>
              <a:avLst/>
              <a:gdLst/>
              <a:ahLst/>
              <a:cxnLst/>
              <a:rect l="l" t="t" r="r" b="b"/>
              <a:pathLst>
                <a:path w="3850" h="8444" extrusionOk="0">
                  <a:moveTo>
                    <a:pt x="3194" y="1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9" y="4187"/>
                  </a:lnTo>
                  <a:lnTo>
                    <a:pt x="1562" y="6617"/>
                  </a:lnTo>
                  <a:lnTo>
                    <a:pt x="1" y="8195"/>
                  </a:lnTo>
                  <a:lnTo>
                    <a:pt x="639" y="8444"/>
                  </a:lnTo>
                  <a:lnTo>
                    <a:pt x="2183" y="6883"/>
                  </a:lnTo>
                  <a:lnTo>
                    <a:pt x="2147" y="4453"/>
                  </a:lnTo>
                  <a:lnTo>
                    <a:pt x="3850" y="2715"/>
                  </a:lnTo>
                  <a:lnTo>
                    <a:pt x="3797" y="285"/>
                  </a:lnTo>
                  <a:lnTo>
                    <a:pt x="3832" y="249"/>
                  </a:lnTo>
                  <a:lnTo>
                    <a:pt x="3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 rot="-1868244">
              <a:off x="6401445" y="1875307"/>
              <a:ext cx="124180" cy="274130"/>
            </a:xfrm>
            <a:custGeom>
              <a:avLst/>
              <a:gdLst/>
              <a:ahLst/>
              <a:cxnLst/>
              <a:rect l="l" t="t" r="r" b="b"/>
              <a:pathLst>
                <a:path w="3833" h="8462" extrusionOk="0">
                  <a:moveTo>
                    <a:pt x="3176" y="1"/>
                  </a:moveTo>
                  <a:lnTo>
                    <a:pt x="3158" y="36"/>
                  </a:lnTo>
                  <a:lnTo>
                    <a:pt x="3194" y="2466"/>
                  </a:lnTo>
                  <a:lnTo>
                    <a:pt x="1491" y="4187"/>
                  </a:lnTo>
                  <a:lnTo>
                    <a:pt x="1544" y="6617"/>
                  </a:lnTo>
                  <a:lnTo>
                    <a:pt x="1" y="8196"/>
                  </a:lnTo>
                  <a:lnTo>
                    <a:pt x="639" y="8462"/>
                  </a:lnTo>
                  <a:lnTo>
                    <a:pt x="2183" y="6883"/>
                  </a:lnTo>
                  <a:lnTo>
                    <a:pt x="2129" y="4453"/>
                  </a:lnTo>
                  <a:lnTo>
                    <a:pt x="3832" y="2715"/>
                  </a:lnTo>
                  <a:lnTo>
                    <a:pt x="3779" y="285"/>
                  </a:lnTo>
                  <a:lnTo>
                    <a:pt x="3814" y="249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493948" y="1355100"/>
            <a:ext cx="623641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Khi làm tròn một số thập phân đến hàng nào thì hàng đó gọi là hàng quy tròn.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Muốn làm tròn số thập phân đến một hàng quy tròn nào đó, ta thực hiện các bước sau: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Gạch dưới chữ số thập phân của hàng quy tròn.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" grpId="0" animBg="1"/>
      <p:bldP spid="1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5365" y="667690"/>
            <a:ext cx="63802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Nhìn sang chữ số ngay bên phải: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Nếu chữ số đó lớn hơn hoặc bằng 5 thì tăng chữ số gạch dưới lên một đơn vị rồi thay tất cả các chữ số bên phải bằng số 0 hoặc bỏ đi nếu chúng ở phần thập phân.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Nếu chữ số đó nhỏ hơn 5 thì giữ nguyên chữ số gạch dưới và thay tất cả các chữ số bên phải bằng số 0 hoặc bỏ đi nếu chúng ở phần thập phân. </a:t>
            </a:r>
          </a:p>
        </p:txBody>
      </p:sp>
    </p:spTree>
    <p:extLst>
      <p:ext uri="{BB962C8B-B14F-4D97-AF65-F5344CB8AC3E}">
        <p14:creationId xmlns:p14="http://schemas.microsoft.com/office/powerpoint/2010/main" val="398441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>
          <a:extLst>
            <a:ext uri="{FF2B5EF4-FFF2-40B4-BE49-F238E27FC236}">
              <a16:creationId xmlns:a16="http://schemas.microsoft.com/office/drawing/2014/main" id="{B6BA5B05-79D2-5A97-5E79-FDF19BDC9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FBEF155-B6AC-9F91-505C-4B3C2B5B1D6F}"/>
                  </a:ext>
                </a:extLst>
              </p:cNvPr>
              <p:cNvSpPr/>
              <p:nvPr/>
            </p:nvSpPr>
            <p:spPr>
              <a:xfrm>
                <a:off x="1325365" y="667690"/>
                <a:ext cx="6380253" cy="336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00FF"/>
                    </a:solidFill>
                    <a:latin typeface="Arial (Headings)"/>
                  </a:rPr>
                  <a:t>Ví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Arial (Headings)"/>
                  </a:rPr>
                  <a:t>dụ</a:t>
                </a:r>
                <a:endParaRPr lang="en-US" sz="2000" b="1" dirty="0">
                  <a:solidFill>
                    <a:srgbClr val="0000FF"/>
                  </a:solidFill>
                  <a:latin typeface="Arial (Headings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 (Headings)"/>
                  </a:rPr>
                  <a:t>a) </a:t>
                </a:r>
                <a:r>
                  <a:rPr lang="en-US" sz="2000" dirty="0" err="1">
                    <a:latin typeface="Arial (Headings)"/>
                  </a:rPr>
                  <a:t>Làm</a:t>
                </a:r>
                <a:r>
                  <a:rPr lang="en-US" sz="2000" dirty="0">
                    <a:latin typeface="Arial (Headings)"/>
                  </a:rPr>
                  <a:t> </a:t>
                </a:r>
                <a:r>
                  <a:rPr lang="en-US" sz="2000" dirty="0" err="1">
                    <a:latin typeface="Arial (Headings)"/>
                  </a:rPr>
                  <a:t>tròn</a:t>
                </a:r>
                <a:r>
                  <a:rPr lang="en-US" sz="2000" dirty="0">
                    <a:latin typeface="Arial (Headings)"/>
                  </a:rPr>
                  <a:t> </a:t>
                </a:r>
                <a:r>
                  <a:rPr lang="en-US" sz="2000" dirty="0" err="1">
                    <a:latin typeface="Arial (Headings)"/>
                  </a:rPr>
                  <a:t>số</a:t>
                </a:r>
                <a:r>
                  <a:rPr lang="en-US" sz="2000" dirty="0">
                    <a:latin typeface="Arial (Headings)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5 </m:t>
                        </m:r>
                      </m:e>
                    </m:rad>
                    <m:r>
                      <a:rPr lang="en-US" sz="2000">
                        <a:latin typeface="Cambria Math" panose="02040503050406030204" pitchFamily="18" charset="0"/>
                      </a:rPr>
                      <m:t>=2,23606…</m:t>
                    </m:r>
                  </m:oMath>
                </a14:m>
                <a:r>
                  <a:rPr lang="en-US" sz="2000" dirty="0">
                    <a:latin typeface="Arial (Headings)"/>
                  </a:rPr>
                  <a:t> </a:t>
                </a:r>
                <a:r>
                  <a:rPr lang="en-US" sz="2000" dirty="0" err="1">
                    <a:latin typeface="Arial (Headings)"/>
                  </a:rPr>
                  <a:t>đến</a:t>
                </a:r>
                <a:r>
                  <a:rPr lang="en-US" sz="2000" dirty="0">
                    <a:latin typeface="Arial (Headings)"/>
                  </a:rPr>
                  <a:t> </a:t>
                </a:r>
                <a:r>
                  <a:rPr lang="en-US" sz="2000" dirty="0" err="1">
                    <a:latin typeface="Arial (Headings)"/>
                  </a:rPr>
                  <a:t>hàng</a:t>
                </a:r>
                <a:r>
                  <a:rPr lang="en-US" sz="2000" dirty="0">
                    <a:latin typeface="Arial (Headings)"/>
                  </a:rPr>
                  <a:t> </a:t>
                </a:r>
                <a:r>
                  <a:rPr lang="en-US" sz="2000" dirty="0" err="1">
                    <a:latin typeface="Arial (Headings)"/>
                  </a:rPr>
                  <a:t>phần</a:t>
                </a:r>
                <a:r>
                  <a:rPr lang="en-US" sz="2000" dirty="0">
                    <a:latin typeface="Arial (Headings)"/>
                  </a:rPr>
                  <a:t> </a:t>
                </a:r>
                <a:r>
                  <a:rPr lang="en-US" sz="2000" dirty="0" err="1">
                    <a:latin typeface="Arial (Headings)"/>
                  </a:rPr>
                  <a:t>nghìn</a:t>
                </a:r>
                <a:endParaRPr lang="en-US" sz="2000" dirty="0">
                  <a:latin typeface="Arial (Headings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 (Headings)"/>
                  </a:rPr>
                  <a:t>b) </a:t>
                </a:r>
                <a:r>
                  <a:rPr lang="en-US" sz="2000" dirty="0" err="1">
                    <a:latin typeface="Arial (Headings)"/>
                  </a:rPr>
                  <a:t>Làm</a:t>
                </a:r>
                <a:r>
                  <a:rPr lang="en-US" sz="2000" dirty="0">
                    <a:latin typeface="Arial (Headings)"/>
                  </a:rPr>
                  <a:t> </a:t>
                </a:r>
                <a:r>
                  <a:rPr lang="en-US" sz="2000" dirty="0" err="1">
                    <a:latin typeface="Arial (Headings)"/>
                  </a:rPr>
                  <a:t>tròn</a:t>
                </a:r>
                <a:r>
                  <a:rPr lang="en-US" sz="2000" dirty="0">
                    <a:latin typeface="Arial (Headings)"/>
                  </a:rPr>
                  <a:t> </a:t>
                </a:r>
                <a:r>
                  <a:rPr lang="en-US" sz="2000" dirty="0" err="1">
                    <a:latin typeface="Arial (Headings)"/>
                  </a:rPr>
                  <a:t>số</a:t>
                </a:r>
                <a:r>
                  <a:rPr lang="en-US" sz="2000" dirty="0">
                    <a:latin typeface="Arial (Headings)"/>
                  </a:rPr>
                  <a:t> 6547,12 </a:t>
                </a:r>
                <a:r>
                  <a:rPr lang="en-US" sz="2000" dirty="0" err="1">
                    <a:latin typeface="Arial (Headings)"/>
                  </a:rPr>
                  <a:t>đến</a:t>
                </a:r>
                <a:r>
                  <a:rPr lang="en-US" sz="2000" dirty="0">
                    <a:latin typeface="Arial (Headings)"/>
                  </a:rPr>
                  <a:t> </a:t>
                </a:r>
                <a:r>
                  <a:rPr lang="en-US" sz="2000" dirty="0" err="1">
                    <a:latin typeface="Arial (Headings)"/>
                  </a:rPr>
                  <a:t>hàng</a:t>
                </a:r>
                <a:r>
                  <a:rPr lang="en-US" sz="2000" dirty="0">
                    <a:latin typeface="Arial (Headings)"/>
                  </a:rPr>
                  <a:t> </a:t>
                </a:r>
                <a:r>
                  <a:rPr lang="en-US" sz="2000" dirty="0" err="1">
                    <a:latin typeface="Arial (Headings)"/>
                  </a:rPr>
                  <a:t>trăm</a:t>
                </a:r>
                <a:endParaRPr lang="en-US" sz="2000" dirty="0">
                  <a:latin typeface="Arial (Headings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1" dirty="0" err="1">
                    <a:solidFill>
                      <a:srgbClr val="0000FF"/>
                    </a:solidFill>
                    <a:latin typeface="Arial (Headings)"/>
                  </a:rPr>
                  <a:t>Giải</a:t>
                </a:r>
                <a:endParaRPr lang="en-US" sz="2000" b="1" dirty="0">
                  <a:solidFill>
                    <a:srgbClr val="0000FF"/>
                  </a:solidFill>
                  <a:latin typeface="Arial (Headings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080808"/>
                    </a:solidFill>
                    <a:latin typeface="Arial (Headings)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5 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80808"/>
                    </a:solidFill>
                    <a:latin typeface="Arial (Headings)"/>
                  </a:rPr>
                  <a:t>= 2,23606…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080808"/>
                    </a:solidFill>
                    <a:latin typeface="Arial (Headings)"/>
                  </a:rPr>
                  <a:t>b) </a:t>
                </a:r>
                <a:r>
                  <a:rPr lang="en-US" sz="2000" dirty="0">
                    <a:latin typeface="Arial (Headings)"/>
                  </a:rPr>
                  <a:t>6547,12 </a:t>
                </a:r>
                <a:endParaRPr lang="en-US" sz="2000" dirty="0">
                  <a:solidFill>
                    <a:srgbClr val="080808"/>
                  </a:solidFill>
                  <a:latin typeface="Arial (Headings)"/>
                </a:endParaRPr>
              </a:p>
              <a:p>
                <a:pPr algn="just">
                  <a:lnSpc>
                    <a:spcPct val="150000"/>
                  </a:lnSpc>
                </a:pPr>
                <a:endParaRPr lang="vi-VN" sz="2000" dirty="0">
                  <a:latin typeface="Arial (Headings)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FBEF155-B6AC-9F91-505C-4B3C2B5B1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65" y="667690"/>
                <a:ext cx="6380253" cy="3363549"/>
              </a:xfrm>
              <a:prstGeom prst="rect">
                <a:avLst/>
              </a:prstGeom>
              <a:blipFill>
                <a:blip r:embed="rId3"/>
                <a:stretch>
                  <a:fillRect l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9E086C0-1B4D-752B-C0CD-CAE720E76CA3}"/>
              </a:ext>
            </a:extLst>
          </p:cNvPr>
          <p:cNvSpPr txBox="1"/>
          <p:nvPr/>
        </p:nvSpPr>
        <p:spPr>
          <a:xfrm>
            <a:off x="2201534" y="2579124"/>
            <a:ext cx="14078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80808"/>
                </a:solidFill>
                <a:latin typeface="Arial (Headings)"/>
              </a:rPr>
              <a:t>2,23</a:t>
            </a:r>
            <a:r>
              <a:rPr lang="en-US" sz="2000" u="sng" dirty="0">
                <a:solidFill>
                  <a:srgbClr val="0000FF"/>
                </a:solidFill>
                <a:latin typeface="Arial (Headings)"/>
              </a:rPr>
              <a:t>6</a:t>
            </a:r>
            <a:r>
              <a:rPr lang="en-US" sz="2000" dirty="0">
                <a:solidFill>
                  <a:srgbClr val="080808"/>
                </a:solidFill>
                <a:latin typeface="Arial (Headings)"/>
              </a:rPr>
              <a:t>06…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0D86A-973D-B800-156B-8BDC8A7B69C5}"/>
              </a:ext>
            </a:extLst>
          </p:cNvPr>
          <p:cNvSpPr txBox="1"/>
          <p:nvPr/>
        </p:nvSpPr>
        <p:spPr>
          <a:xfrm>
            <a:off x="3703411" y="2571750"/>
            <a:ext cx="1407800" cy="49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80808"/>
                </a:solidFill>
                <a:latin typeface="Arial (Headings)"/>
                <a:sym typeface="Symbol" panose="05050102010706020507" pitchFamily="18" charset="2"/>
              </a:rPr>
              <a:t> </a:t>
            </a:r>
            <a:r>
              <a:rPr lang="en-US" sz="2000" dirty="0">
                <a:solidFill>
                  <a:srgbClr val="080808"/>
                </a:solidFill>
                <a:latin typeface="Arial (Headings)"/>
              </a:rPr>
              <a:t>2,236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8C4A5-2C0D-2DD3-33F5-43D88F02608C}"/>
              </a:ext>
            </a:extLst>
          </p:cNvPr>
          <p:cNvSpPr txBox="1"/>
          <p:nvPr/>
        </p:nvSpPr>
        <p:spPr>
          <a:xfrm>
            <a:off x="1618976" y="3055998"/>
            <a:ext cx="124221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 (Headings)"/>
              </a:rPr>
              <a:t>6</a:t>
            </a:r>
            <a:r>
              <a:rPr lang="en-US" sz="2000" u="sng" dirty="0">
                <a:solidFill>
                  <a:srgbClr val="0000FF"/>
                </a:solidFill>
                <a:latin typeface="Arial (Headings)"/>
              </a:rPr>
              <a:t>5</a:t>
            </a:r>
            <a:r>
              <a:rPr lang="en-US" sz="2000" dirty="0">
                <a:latin typeface="Arial (Headings)"/>
              </a:rPr>
              <a:t>47,12</a:t>
            </a:r>
            <a:endParaRPr lang="en-US" sz="2000" dirty="0">
              <a:solidFill>
                <a:srgbClr val="080808"/>
              </a:solidFill>
              <a:latin typeface="Arial (Headings)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9C2AC-22DD-CB97-5103-1061D0F4A707}"/>
              </a:ext>
            </a:extLst>
          </p:cNvPr>
          <p:cNvSpPr txBox="1"/>
          <p:nvPr/>
        </p:nvSpPr>
        <p:spPr>
          <a:xfrm>
            <a:off x="2861190" y="3040758"/>
            <a:ext cx="1541204" cy="49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 (Headings)"/>
                <a:sym typeface="Symbol" panose="05050102010706020507" pitchFamily="18" charset="2"/>
              </a:rPr>
              <a:t> </a:t>
            </a:r>
            <a:r>
              <a:rPr lang="en-US" sz="2000" dirty="0">
                <a:solidFill>
                  <a:srgbClr val="080808"/>
                </a:solidFill>
                <a:latin typeface="Arial (Headings)"/>
              </a:rPr>
              <a:t>6500</a:t>
            </a:r>
          </a:p>
        </p:txBody>
      </p:sp>
    </p:spTree>
    <p:extLst>
      <p:ext uri="{BB962C8B-B14F-4D97-AF65-F5344CB8AC3E}">
        <p14:creationId xmlns:p14="http://schemas.microsoft.com/office/powerpoint/2010/main" val="19207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48"/>
          <p:cNvSpPr/>
          <p:nvPr/>
        </p:nvSpPr>
        <p:spPr>
          <a:xfrm>
            <a:off x="1764075" y="1775074"/>
            <a:ext cx="917924" cy="491757"/>
          </a:xfrm>
          <a:prstGeom prst="homePlate">
            <a:avLst>
              <a:gd name="adj" fmla="val 51801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4"/>
                </a:solidFill>
                <a:latin typeface="+mn-lt"/>
                <a:ea typeface="Barlow Semi Condensed SemiBold"/>
                <a:cs typeface="Barlow Semi Condensed SemiBold"/>
                <a:sym typeface="Barlow Semi Condensed SemiBold"/>
              </a:rPr>
              <a:t>01</a:t>
            </a:r>
            <a:endParaRPr sz="2400" b="1" dirty="0">
              <a:solidFill>
                <a:schemeClr val="accent4"/>
              </a:solidFill>
              <a:latin typeface="+mn-lt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27" name="Google Shape;1527;p48"/>
          <p:cNvSpPr/>
          <p:nvPr/>
        </p:nvSpPr>
        <p:spPr>
          <a:xfrm>
            <a:off x="1764075" y="3083649"/>
            <a:ext cx="917924" cy="491757"/>
          </a:xfrm>
          <a:prstGeom prst="homePlate">
            <a:avLst>
              <a:gd name="adj" fmla="val 5180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4"/>
                </a:solidFill>
                <a:latin typeface="+mn-lt"/>
                <a:ea typeface="Barlow Semi Condensed SemiBold"/>
                <a:cs typeface="Barlow Semi Condensed SemiBold"/>
                <a:sym typeface="Barlow Semi Condensed SemiBold"/>
              </a:rPr>
              <a:t>02</a:t>
            </a:r>
            <a:endParaRPr sz="2400" b="1">
              <a:solidFill>
                <a:schemeClr val="accent4"/>
              </a:solidFill>
              <a:latin typeface="+mn-lt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35" y="277604"/>
            <a:ext cx="2303714" cy="10890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91927" y="496591"/>
            <a:ext cx="124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Chú</a:t>
            </a:r>
            <a:r>
              <a:rPr lang="en-US" sz="2400" b="1" dirty="0"/>
              <a:t> ý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1599" y="1585652"/>
            <a:ext cx="4851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 phải viết một số dưới dạng thập phân trước khi làm tròn.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1599" y="282169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ta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" grpId="0" animBg="1"/>
      <p:bldP spid="1527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Korean Notebook Style for Case Reports by Slidesgo">
  <a:themeElements>
    <a:clrScheme name="Simple Light">
      <a:dk1>
        <a:srgbClr val="6B719B"/>
      </a:dk1>
      <a:lt1>
        <a:srgbClr val="E9B09D"/>
      </a:lt1>
      <a:dk2>
        <a:srgbClr val="D6D9ED"/>
      </a:dk2>
      <a:lt2>
        <a:srgbClr val="D1EDBE"/>
      </a:lt2>
      <a:accent1>
        <a:srgbClr val="92A189"/>
      </a:accent1>
      <a:accent2>
        <a:srgbClr val="FDEFEA"/>
      </a:accent2>
      <a:accent3>
        <a:srgbClr val="3C4169"/>
      </a:accent3>
      <a:accent4>
        <a:srgbClr val="FFFFFF"/>
      </a:accent4>
      <a:accent5>
        <a:srgbClr val="FDE0D6"/>
      </a:accent5>
      <a:accent6>
        <a:srgbClr val="FFFFFF"/>
      </a:accent6>
      <a:hlink>
        <a:srgbClr val="6B719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745</Words>
  <Application>Microsoft Office PowerPoint</Application>
  <PresentationFormat>On-screen Show (16:9)</PresentationFormat>
  <Paragraphs>88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(Headings)</vt:lpstr>
      <vt:lpstr>Times New Roman</vt:lpstr>
      <vt:lpstr>Roboto</vt:lpstr>
      <vt:lpstr>Calibri</vt:lpstr>
      <vt:lpstr>Wingdings</vt:lpstr>
      <vt:lpstr>Merriweather</vt:lpstr>
      <vt:lpstr>Cambria Math</vt:lpstr>
      <vt:lpstr>Barlow Semi Condensed</vt:lpstr>
      <vt:lpstr>Arial</vt:lpstr>
      <vt:lpstr>Korean Notebook Style for Case Reports by Slidesgo</vt:lpstr>
      <vt:lpstr>PowerPoint Presentation</vt:lpstr>
      <vt:lpstr>KHỞI ĐỘNG</vt:lpstr>
      <vt:lpstr>BÀI 3: LÀM TRÒN SỐ VÀ ƯỚC LƯỢNG KẾT QUẢ (3 Tiết)</vt:lpstr>
      <vt:lpstr>NỘI DUNG BÀI HỌC</vt:lpstr>
      <vt:lpstr>1. Làm tròn số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LUYỆN TẬP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Notebook Style for Case Reports</dc:title>
  <dc:creator>User</dc:creator>
  <cp:lastModifiedBy>huynh yen</cp:lastModifiedBy>
  <cp:revision>50</cp:revision>
  <dcterms:modified xsi:type="dcterms:W3CDTF">2024-11-24T05:46:24Z</dcterms:modified>
</cp:coreProperties>
</file>