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8"/>
  </p:notesMasterIdLst>
  <p:sldIdLst>
    <p:sldId id="570" r:id="rId4"/>
    <p:sldId id="256" r:id="rId5"/>
    <p:sldId id="257" r:id="rId6"/>
    <p:sldId id="575" r:id="rId7"/>
    <p:sldId id="576" r:id="rId9"/>
    <p:sldId id="577" r:id="rId10"/>
    <p:sldId id="259" r:id="rId11"/>
    <p:sldId id="607" r:id="rId12"/>
    <p:sldId id="875" r:id="rId13"/>
    <p:sldId id="292" r:id="rId14"/>
    <p:sldId id="637" r:id="rId15"/>
    <p:sldId id="666" r:id="rId16"/>
    <p:sldId id="664" r:id="rId17"/>
    <p:sldId id="665" r:id="rId18"/>
    <p:sldId id="836" r:id="rId19"/>
    <p:sldId id="714" r:id="rId20"/>
    <p:sldId id="691" r:id="rId21"/>
    <p:sldId id="690" r:id="rId22"/>
    <p:sldId id="739" r:id="rId23"/>
    <p:sldId id="762" r:id="rId24"/>
    <p:sldId id="866" r:id="rId25"/>
    <p:sldId id="810" r:id="rId26"/>
    <p:sldId id="853" r:id="rId27"/>
    <p:sldId id="852" r:id="rId28"/>
    <p:sldId id="833" r:id="rId29"/>
    <p:sldId id="856" r:id="rId30"/>
    <p:sldId id="863" r:id="rId31"/>
    <p:sldId id="837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66FFFF"/>
    <a:srgbClr val="304A1E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80ACA-A654-4B7F-8A1E-6727957CE41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D14DC-C955-41C0-BB64-9A18D80646A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Câu</a:t>
            </a:r>
            <a:r>
              <a:rPr lang="en-US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21: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A. I.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B. II.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8000"/>
                </a:solidFill>
                <a:effectLst/>
                <a:latin typeface="Roboto" panose="02000000000000000000" pitchFamily="2" charset="0"/>
              </a:rPr>
              <a:t>C. III.</a:t>
            </a:r>
            <a:endParaRPr lang="en-US" b="1" i="0" dirty="0">
              <a:solidFill>
                <a:srgbClr val="00800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ECD59-4391-4023-B1D2-17263CDEE4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Câu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7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A..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B..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Hoá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trị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của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oxygen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II.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Đặt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hóa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trị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của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a. Theo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quy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tắc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hóa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trị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2.a = 5.II ⇒ a = V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Vậy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hóa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trị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của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trong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hợp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chất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ECD59-4391-4023-B1D2-17263CDEE4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Câu 13:</a:t>
            </a:r>
            <a:r>
              <a:rPr lang="vi-VN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vi-VN" b="1" i="0" dirty="0">
                <a:solidFill>
                  <a:srgbClr val="008000"/>
                </a:solidFill>
                <a:effectLst/>
                <a:latin typeface="Roboto" panose="02000000000000000000" pitchFamily="2" charset="0"/>
              </a:rPr>
              <a:t>A. Hoá trị của nguyên tố là đại lượng biểu thị khả năng liên kết của nguyên tử nguyên tố đó với nguyên tố khác có trong phân tử.</a:t>
            </a:r>
            <a:endParaRPr lang="vi-VN" b="1" i="0" dirty="0">
              <a:solidFill>
                <a:srgbClr val="008000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B. C. 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ECD59-4391-4023-B1D2-17263CDEE4F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7A670-A04E-454D-86A5-7C81C87EFE5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7A670-A04E-454D-86A5-7C81C87EFE5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5054B-81EB-4369-955E-DD2783AD3E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AF93-7C73-44CB-8EE8-C39F874C46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image" Target="../media/image12.jpeg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5" Type="http://schemas.openxmlformats.org/officeDocument/2006/relationships/slideLayout" Target="../slideLayouts/slideLayout1.xml"/><Relationship Id="rId14" Type="http://schemas.openxmlformats.org/officeDocument/2006/relationships/slide" Target="slide7.xml"/><Relationship Id="rId13" Type="http://schemas.openxmlformats.org/officeDocument/2006/relationships/slide" Target="slide6.xml"/><Relationship Id="rId12" Type="http://schemas.openxmlformats.org/officeDocument/2006/relationships/slide" Target="slide5.xml"/><Relationship Id="rId11" Type="http://schemas.openxmlformats.org/officeDocument/2006/relationships/slide" Target="slide4.xml"/><Relationship Id="rId10" Type="http://schemas.openxmlformats.org/officeDocument/2006/relationships/slide" Target="slide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image" Target="../media/image33.png"/><Relationship Id="rId7" Type="http://schemas.openxmlformats.org/officeDocument/2006/relationships/image" Target="../media/image32.jpeg"/><Relationship Id="rId6" Type="http://schemas.openxmlformats.org/officeDocument/2006/relationships/hyperlink" Target="http://upload.wikimedia.org/wikipedia/commons/d/dd/Loligo_vulgaris.jp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image" Target="../media/image33.png"/><Relationship Id="rId7" Type="http://schemas.openxmlformats.org/officeDocument/2006/relationships/image" Target="../media/image32.jpeg"/><Relationship Id="rId6" Type="http://schemas.openxmlformats.org/officeDocument/2006/relationships/hyperlink" Target="http://upload.wikimedia.org/wikipedia/commons/d/dd/Loligo_vulgaris.jp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0.jpeg"/><Relationship Id="rId7" Type="http://schemas.openxmlformats.org/officeDocument/2006/relationships/image" Target="../media/image32.jpeg"/><Relationship Id="rId6" Type="http://schemas.openxmlformats.org/officeDocument/2006/relationships/hyperlink" Target="http://upload.wikimedia.org/wikipedia/commons/d/dd/Loligo_vulgaris.jpg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27.jpeg"/><Relationship Id="rId10" Type="http://schemas.openxmlformats.org/officeDocument/2006/relationships/image" Target="../media/image31.png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2.jpeg"/><Relationship Id="rId3" Type="http://schemas.openxmlformats.org/officeDocument/2006/relationships/hyperlink" Target="http://upload.wikimedia.org/wikipedia/commons/d/dd/Loligo_vulgaris.jpg" TargetMode="External"/><Relationship Id="rId2" Type="http://schemas.openxmlformats.org/officeDocument/2006/relationships/image" Target="../media/image43.jpeg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2.jpeg"/><Relationship Id="rId3" Type="http://schemas.openxmlformats.org/officeDocument/2006/relationships/image" Target="../media/image49.png"/><Relationship Id="rId2" Type="http://schemas.openxmlformats.org/officeDocument/2006/relationships/image" Target="../media/image27.jpeg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1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image" Target="../media/image19.png"/><Relationship Id="rId11" Type="http://schemas.microsoft.com/office/2007/relationships/hdphoto" Target="../media/image18.wdp"/><Relationship Id="rId10" Type="http://schemas.openxmlformats.org/officeDocument/2006/relationships/image" Target="../media/image17.png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8.wdp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13" Type="http://schemas.openxmlformats.org/officeDocument/2006/relationships/image" Target="../media/image19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openxmlformats.org/officeDocument/2006/relationships/slide" Target="slide2.xml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5.png"/><Relationship Id="rId2" Type="http://schemas.microsoft.com/office/2007/relationships/media" Target="../media/media1.mp3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1" Type="http://schemas.openxmlformats.org/officeDocument/2006/relationships/image" Target="../media/image19.png"/><Relationship Id="rId10" Type="http://schemas.openxmlformats.org/officeDocument/2006/relationships/image" Target="../media/image23.jpeg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5.png"/><Relationship Id="rId2" Type="http://schemas.microsoft.com/office/2007/relationships/media" Target="../media/media1.mp3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2.wav"/><Relationship Id="rId12" Type="http://schemas.openxmlformats.org/officeDocument/2006/relationships/image" Target="../media/image19.png"/><Relationship Id="rId11" Type="http://schemas.microsoft.com/office/2007/relationships/hdphoto" Target="../media/image25.wdp"/><Relationship Id="rId10" Type="http://schemas.openxmlformats.org/officeDocument/2006/relationships/image" Target="../media/image24.png"/><Relationship Id="rId1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5.png"/><Relationship Id="rId2" Type="http://schemas.microsoft.com/office/2007/relationships/media" Target="../media/media1.mp3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1" Type="http://schemas.openxmlformats.org/officeDocument/2006/relationships/image" Target="../media/image19.png"/><Relationship Id="rId10" Type="http://schemas.openxmlformats.org/officeDocument/2006/relationships/image" Target="../media/image12.jpeg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image" Target="../media/image33.png"/><Relationship Id="rId7" Type="http://schemas.openxmlformats.org/officeDocument/2006/relationships/image" Target="../media/image32.jpeg"/><Relationship Id="rId6" Type="http://schemas.openxmlformats.org/officeDocument/2006/relationships/hyperlink" Target="http://upload.wikimedia.org/wikipedia/commons/d/dd/Loligo_vulgaris.jp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1018" y="2352261"/>
            <a:ext cx="9008530" cy="175323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 THẦY, CÔ VÀ CÁC EM HỌC </a:t>
            </a:r>
            <a:r>
              <a:rPr lang="vi-V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endParaRPr lang="vi-V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8795" y="5088890"/>
            <a:ext cx="4855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THCS </a:t>
            </a:r>
            <a:r>
              <a:rPr lang="vi-VN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Tân Hộ Cơ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vi-VN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Thúy</a:t>
            </a:r>
            <a:endParaRPr lang="vi-VN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2256" y="937807"/>
            <a:ext cx="4065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 MỪNG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568" y="384313"/>
            <a:ext cx="1243473" cy="647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8058" y="3697357"/>
            <a:ext cx="949374" cy="3121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924" y="-1919693"/>
            <a:ext cx="857250" cy="285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467" y="-1800117"/>
            <a:ext cx="857250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256" y="-1919693"/>
            <a:ext cx="857250" cy="285750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68627" y="-3417806"/>
            <a:ext cx="12192000" cy="3154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503" y="14990"/>
            <a:ext cx="12138993" cy="8604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vi-V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PPCT: 87.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8286" y="1299295"/>
            <a:ext cx="1016000" cy="711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735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5201" y="1299295"/>
            <a:ext cx="10986799" cy="6140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20" tIns="60960" rIns="121920" bIns="60960">
            <a:spAutoFit/>
          </a:bodyPr>
          <a:lstStyle/>
          <a:p>
            <a:r>
              <a:rPr lang="vi-V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ĐỘNG VẬT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1276" y="2199002"/>
            <a:ext cx="1016000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73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735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9610" y="2139315"/>
            <a:ext cx="10206355" cy="6140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20" tIns="60960" rIns="121920" bIns="6096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ĐỘNG VẬT TRONG ĐỜI SỐNG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503" y="14990"/>
            <a:ext cx="12138993" cy="8604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vi-V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</a:t>
            </a:r>
            <a:r>
              <a:rPr lang="vi-V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5230" y="1299210"/>
            <a:ext cx="10986770" cy="24853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20" tIns="60960" rIns="121920" bIns="60960">
            <a:noAutofit/>
          </a:bodyPr>
          <a:lstStyle/>
          <a:p>
            <a:r>
              <a:rPr lang="vi-V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hai nhóm động vật không xương sồng và có xương sống. Lấy ví dụ minh </a:t>
            </a:r>
            <a:r>
              <a:rPr lang="vi-V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vi-V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0825"/>
            <a:ext cx="10515600" cy="1325563"/>
          </a:xfrm>
        </p:spPr>
        <p:txBody>
          <a:bodyPr>
            <a:normAutofit fontScale="90000"/>
          </a:bodyPr>
          <a:p>
            <a:r>
              <a:rPr lang="en-US">
                <a:solidFill>
                  <a:srgbClr val="FF0000"/>
                </a:solidFill>
              </a:rPr>
              <a:t>1</a:t>
            </a:r>
            <a:r>
              <a:rPr lang="vi-VN" altLang="en-US">
                <a:solidFill>
                  <a:srgbClr val="FF0000"/>
                </a:solidFill>
              </a:rPr>
              <a:t>.Đa dạng động vật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169" y="48711"/>
            <a:ext cx="10284644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vi-VN" alt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3" descr="Image-174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1524000" y="5667376"/>
            <a:ext cx="9144000" cy="11906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( 316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2" name="AutoShap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272714" y="6453188"/>
            <a:ext cx="395287" cy="404812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9817" y="130626"/>
            <a:ext cx="3540034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6" name="Text Box 6"/>
          <p:cNvSpPr txBox="1">
            <a:spLocks noChangeArrowheads="1"/>
          </p:cNvSpPr>
          <p:nvPr/>
        </p:nvSpPr>
        <p:spPr bwMode="auto">
          <a:xfrm>
            <a:off x="3664137" y="156712"/>
            <a:ext cx="5323117" cy="58477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 smtClean="0"/>
              <a:t>Đa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dạng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môi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trường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sống</a:t>
            </a:r>
            <a:endParaRPr lang="en-US" sz="3200" b="1" dirty="0"/>
          </a:p>
        </p:txBody>
      </p:sp>
      <p:pic>
        <p:nvPicPr>
          <p:cNvPr id="11269" name="Picture 5" descr="HINH 1"/>
          <p:cNvPicPr>
            <a:picLocks noChangeAspect="1" noChangeArrowheads="1"/>
          </p:cNvPicPr>
          <p:nvPr/>
        </p:nvPicPr>
        <p:blipFill>
          <a:blip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6" y="741487"/>
            <a:ext cx="7119257" cy="6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8" name="Rectangle 17"/>
          <p:cNvSpPr>
            <a:spLocks noChangeArrowheads="1"/>
          </p:cNvSpPr>
          <p:nvPr/>
        </p:nvSpPr>
        <p:spPr bwMode="auto">
          <a:xfrm>
            <a:off x="209910" y="1959429"/>
            <a:ext cx="2637794" cy="13977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5122" name="Text Box 21"/>
          <p:cNvSpPr txBox="1">
            <a:spLocks noChangeArrowheads="1"/>
          </p:cNvSpPr>
          <p:nvPr/>
        </p:nvSpPr>
        <p:spPr bwMode="auto">
          <a:xfrm>
            <a:off x="7205783" y="1103678"/>
            <a:ext cx="51004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/>
              <a:t>- </a:t>
            </a:r>
            <a:r>
              <a:rPr lang="en-US" sz="2800" b="1" dirty="0" err="1" smtClean="0"/>
              <a:t>Dưới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nước</a:t>
            </a:r>
            <a:r>
              <a:rPr lang="en-US" sz="2800" dirty="0" smtClean="0"/>
              <a:t>:  </a:t>
            </a:r>
            <a:r>
              <a:rPr lang="en-US" sz="2800" dirty="0" err="1" smtClean="0"/>
              <a:t>Mực</a:t>
            </a:r>
            <a:r>
              <a:rPr lang="en-US" sz="2800" dirty="0" smtClean="0"/>
              <a:t>, </a:t>
            </a:r>
            <a:r>
              <a:rPr lang="en-US" sz="2800" dirty="0" err="1" smtClean="0"/>
              <a:t>ốc</a:t>
            </a:r>
            <a:r>
              <a:rPr lang="en-US" sz="2800" dirty="0" smtClean="0"/>
              <a:t>, </a:t>
            </a:r>
            <a:r>
              <a:rPr lang="en-US" sz="2800" dirty="0" err="1" smtClean="0"/>
              <a:t>lươn</a:t>
            </a:r>
            <a:r>
              <a:rPr lang="en-US" sz="2800" dirty="0" smtClean="0"/>
              <a:t>, </a:t>
            </a:r>
            <a:r>
              <a:rPr lang="en-US" sz="2800" dirty="0" err="1" smtClean="0"/>
              <a:t>sứa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214490" y="1674092"/>
            <a:ext cx="54172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/>
              <a:t>-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cạn</a:t>
            </a:r>
            <a:r>
              <a:rPr lang="en-US" sz="2800" dirty="0" smtClean="0"/>
              <a:t>:  </a:t>
            </a:r>
            <a:r>
              <a:rPr lang="en-US" sz="2800" dirty="0" err="1" smtClean="0"/>
              <a:t>Hươu</a:t>
            </a:r>
            <a:r>
              <a:rPr lang="en-US" sz="2800" dirty="0" smtClean="0"/>
              <a:t>, </a:t>
            </a:r>
            <a:r>
              <a:rPr lang="en-US" sz="2800" dirty="0" err="1" smtClean="0"/>
              <a:t>nai</a:t>
            </a:r>
            <a:r>
              <a:rPr lang="en-US" sz="2800" dirty="0" smtClean="0"/>
              <a:t>, </a:t>
            </a:r>
            <a:r>
              <a:rPr lang="en-US" sz="2800" dirty="0" err="1" smtClean="0"/>
              <a:t>hổ</a:t>
            </a:r>
            <a:r>
              <a:rPr lang="en-US" sz="2800" dirty="0" smtClean="0"/>
              <a:t>, </a:t>
            </a:r>
            <a:r>
              <a:rPr lang="en-US" sz="2800" dirty="0" err="1" smtClean="0"/>
              <a:t>báo</a:t>
            </a:r>
            <a:r>
              <a:rPr lang="en-US" sz="2800" dirty="0" smtClean="0"/>
              <a:t>….</a:t>
            </a:r>
            <a:endParaRPr lang="en-US" sz="2800" dirty="0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236260" y="2244501"/>
            <a:ext cx="5100481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-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không</a:t>
            </a:r>
            <a:r>
              <a:rPr lang="en-US" sz="2800" dirty="0" smtClean="0"/>
              <a:t>:  </a:t>
            </a:r>
            <a:r>
              <a:rPr lang="en-US" sz="2800" dirty="0" err="1" smtClean="0"/>
              <a:t>Đại</a:t>
            </a:r>
            <a:r>
              <a:rPr lang="en-US" sz="2800" dirty="0" smtClean="0"/>
              <a:t> b</a:t>
            </a:r>
            <a:r>
              <a:rPr lang="vi-VN" altLang="en-US" sz="2800" dirty="0" smtClean="0"/>
              <a:t>àng</a:t>
            </a:r>
            <a:r>
              <a:rPr lang="en-US" sz="2800" dirty="0" smtClean="0"/>
              <a:t>, </a:t>
            </a:r>
            <a:r>
              <a:rPr lang="en-US" sz="2800" dirty="0" err="1" smtClean="0"/>
              <a:t>ngỗng</a:t>
            </a:r>
            <a:r>
              <a:rPr lang="en-US" sz="2800" dirty="0" smtClean="0"/>
              <a:t> </a:t>
            </a:r>
            <a:r>
              <a:rPr lang="en-US" sz="2800" dirty="0" err="1" smtClean="0"/>
              <a:t>trời</a:t>
            </a:r>
            <a:r>
              <a:rPr lang="en-US" sz="2800" dirty="0" smtClean="0"/>
              <a:t>, </a:t>
            </a:r>
            <a:r>
              <a:rPr lang="en-US" sz="2800" dirty="0" err="1" smtClean="0"/>
              <a:t>hải</a:t>
            </a:r>
            <a:r>
              <a:rPr lang="en-US" sz="2800" dirty="0" smtClean="0"/>
              <a:t> </a:t>
            </a:r>
            <a:r>
              <a:rPr lang="en-US" sz="2800" dirty="0" err="1" smtClean="0"/>
              <a:t>âu</a:t>
            </a:r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236260" y="3592284"/>
            <a:ext cx="47815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 nhau về hình dạng, kích thước, cấu tạo nhưng chúng đều cấu tạo đa bào, không có thành tế bào...hầu hết chúng có khả năng di chuyển.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0825"/>
            <a:ext cx="10515600" cy="1325563"/>
          </a:xfrm>
        </p:spPr>
        <p:txBody>
          <a:bodyPr>
            <a:normAutofit fontScale="90000"/>
          </a:bodyPr>
          <a:p>
            <a:r>
              <a:rPr lang="en-US">
                <a:solidFill>
                  <a:srgbClr val="FF0000"/>
                </a:solidFill>
              </a:rPr>
              <a:t>1</a:t>
            </a:r>
            <a:r>
              <a:rPr lang="vi-VN" altLang="en-US">
                <a:solidFill>
                  <a:srgbClr val="FF0000"/>
                </a:solidFill>
              </a:rPr>
              <a:t>.Đa dạng động vật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169" y="48711"/>
            <a:ext cx="10284644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vi-VN" alt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552450" y="2603500"/>
            <a:ext cx="997712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8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a/ P</a:t>
            </a:r>
            <a:r>
              <a:rPr lang="vi-VN" altLang="en-US" sz="6665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hân biệt động vật không xương sống và động vật có xương</a:t>
            </a:r>
            <a:r>
              <a:rPr lang="en-US" altLang="vi-VN" sz="6665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vi-VN" sz="6665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sz="6665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vi-VN" altLang="en-US" sz="6665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4" grpId="1" animBg="1"/>
      <p:bldP spid="2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5"/>
          <p:cNvSpPr/>
          <p:nvPr/>
        </p:nvSpPr>
        <p:spPr>
          <a:xfrm>
            <a:off x="1947863" y="1370172"/>
            <a:ext cx="47066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eaLnBrk="1" hangingPunct="1"/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Cấu tạo ngo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chuyển</a:t>
            </a:r>
            <a:r>
              <a:rPr lang="vi-VN" alt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223" name="Group 7"/>
          <p:cNvGrpSpPr/>
          <p:nvPr/>
        </p:nvGrpSpPr>
        <p:grpSpPr>
          <a:xfrm>
            <a:off x="727075" y="111448"/>
            <a:ext cx="4095115" cy="3276600"/>
            <a:chOff x="624" y="1140"/>
            <a:chExt cx="4656" cy="2544"/>
          </a:xfrm>
        </p:grpSpPr>
        <p:grpSp>
          <p:nvGrpSpPr>
            <p:cNvPr id="9224" name="Group 8"/>
            <p:cNvGrpSpPr/>
            <p:nvPr/>
          </p:nvGrpSpPr>
          <p:grpSpPr>
            <a:xfrm>
              <a:off x="624" y="1140"/>
              <a:ext cx="4656" cy="2544"/>
              <a:chOff x="624" y="1140"/>
              <a:chExt cx="4656" cy="2544"/>
            </a:xfrm>
          </p:grpSpPr>
          <p:pic>
            <p:nvPicPr>
              <p:cNvPr id="9226" name="Picture 9" descr="Untitled-1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7D6F30"/>
                  </a:clrFrom>
                  <a:clrTo>
                    <a:srgbClr val="7D6F30">
                      <a:alpha val="0"/>
                    </a:srgbClr>
                  </a:clrTo>
                </a:clrChange>
              </a:blip>
              <a:srcRect l="4762" t="14925" r="2856" b="5971"/>
              <a:stretch>
                <a:fillRect/>
              </a:stretch>
            </p:blipFill>
            <p:spPr>
              <a:xfrm>
                <a:off x="624" y="1140"/>
                <a:ext cx="4656" cy="2544"/>
              </a:xfrm>
              <a:prstGeom prst="rect">
                <a:avLst/>
              </a:prstGeom>
              <a:noFill/>
              <a:ln w="1905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9227" name="Rectangle 10"/>
              <p:cNvSpPr/>
              <p:nvPr/>
            </p:nvSpPr>
            <p:spPr>
              <a:xfrm>
                <a:off x="825" y="2775"/>
                <a:ext cx="288" cy="249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eaLnBrk="1" hangingPunct="1"/>
                <a:endParaRPr lang="vi-VN" altLang="vi-V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28" name="Oval 11"/>
              <p:cNvSpPr/>
              <p:nvPr/>
            </p:nvSpPr>
            <p:spPr>
              <a:xfrm rot="2193803">
                <a:off x="816" y="2784"/>
                <a:ext cx="240" cy="480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eaLnBrk="1" hangingPunct="1"/>
                <a:endParaRPr lang="vi-VN" altLang="vi-VN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225" name="Oval 12"/>
            <p:cNvSpPr/>
            <p:nvPr/>
          </p:nvSpPr>
          <p:spPr>
            <a:xfrm>
              <a:off x="1104" y="2064"/>
              <a:ext cx="309" cy="624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eaLnBrk="1" hangingPunct="1"/>
              <a:endParaRPr lang="vi-VN" altLang="vi-VN" dirty="0">
                <a:latin typeface="Arial" panose="020B0604020202020204" pitchFamily="34" charset="0"/>
              </a:endParaRPr>
            </a:p>
          </p:txBody>
        </p:sp>
      </p:grpSp>
      <p:pic>
        <p:nvPicPr>
          <p:cNvPr id="23" name="Picture 13" descr="Cau tao tro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" y="3134995"/>
            <a:ext cx="6230620" cy="251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3" descr="Jan24_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25" y="2538095"/>
            <a:ext cx="3883660" cy="3083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pigeon-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885" y="111760"/>
            <a:ext cx="3505200" cy="2580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05" y="2007866"/>
            <a:ext cx="11743509" cy="20612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1( 5 PHÚT)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hình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31.1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trả lời câu hỏi </a:t>
            </a: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 hỏi 1: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761" y="2503365"/>
            <a:ext cx="10659292" cy="1568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267" name="Group 13"/>
          <p:cNvGrpSpPr/>
          <p:nvPr/>
        </p:nvGrpSpPr>
        <p:grpSpPr>
          <a:xfrm>
            <a:off x="81280" y="73025"/>
            <a:ext cx="4572000" cy="3619500"/>
            <a:chOff x="1776" y="816"/>
            <a:chExt cx="3206" cy="2448"/>
          </a:xfrm>
        </p:grpSpPr>
        <p:pic>
          <p:nvPicPr>
            <p:cNvPr id="11275" name="Picture 4" descr="hinh dang giun dua"/>
            <p:cNvPicPr>
              <a:picLocks noChangeAspect="1"/>
            </p:cNvPicPr>
            <p:nvPr/>
          </p:nvPicPr>
          <p:blipFill>
            <a:blip r:embed="rId1">
              <a:lum bright="-22000" contrast="52000"/>
            </a:blip>
            <a:srcRect l="32530" t="-1234" r="4819" b="18518"/>
            <a:stretch>
              <a:fillRect/>
            </a:stretch>
          </p:blipFill>
          <p:spPr>
            <a:xfrm>
              <a:off x="1776" y="816"/>
              <a:ext cx="1920" cy="24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6" name="Text Box 6"/>
            <p:cNvSpPr txBox="1"/>
            <p:nvPr/>
          </p:nvSpPr>
          <p:spPr>
            <a:xfrm>
              <a:off x="3552" y="1680"/>
              <a:ext cx="1056" cy="345"/>
            </a:xfrm>
            <a:prstGeom prst="rect">
              <a:avLst/>
            </a:prstGeom>
            <a:solidFill>
              <a:schemeClr val="bg1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Giun cái</a:t>
              </a:r>
              <a:endParaRPr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277" name="Text Box 7"/>
            <p:cNvSpPr txBox="1"/>
            <p:nvPr/>
          </p:nvSpPr>
          <p:spPr>
            <a:xfrm>
              <a:off x="3456" y="2160"/>
              <a:ext cx="1526" cy="354"/>
            </a:xfrm>
            <a:prstGeom prst="rect">
              <a:avLst/>
            </a:prstGeom>
            <a:solidFill>
              <a:schemeClr val="bg1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Giun đực</a:t>
              </a:r>
              <a:endParaRPr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2" name="Group 4"/>
          <p:cNvGrpSpPr/>
          <p:nvPr/>
        </p:nvGrpSpPr>
        <p:grpSpPr>
          <a:xfrm>
            <a:off x="5235575" y="397510"/>
            <a:ext cx="6778625" cy="5699835"/>
            <a:chOff x="0" y="672"/>
            <a:chExt cx="5760" cy="5686"/>
          </a:xfrm>
        </p:grpSpPr>
        <p:pic>
          <p:nvPicPr>
            <p:cNvPr id="12298" name="Picture 5" descr="Image(637)"/>
            <p:cNvPicPr>
              <a:picLocks noChangeAspect="1"/>
            </p:cNvPicPr>
            <p:nvPr/>
          </p:nvPicPr>
          <p:blipFill>
            <a:blip r:embed="rId2"/>
            <a:srcRect l="28813" t="4520" r="26863" b="9604"/>
            <a:stretch>
              <a:fillRect/>
            </a:stretch>
          </p:blipFill>
          <p:spPr>
            <a:xfrm>
              <a:off x="0" y="730"/>
              <a:ext cx="2283" cy="35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9" name="Picture 6" descr="Image(637)"/>
            <p:cNvPicPr>
              <a:picLocks noChangeAspect="1"/>
            </p:cNvPicPr>
            <p:nvPr/>
          </p:nvPicPr>
          <p:blipFill>
            <a:blip r:embed="rId2"/>
            <a:srcRect l="78510" t="4520" b="9604"/>
            <a:stretch>
              <a:fillRect/>
            </a:stretch>
          </p:blipFill>
          <p:spPr>
            <a:xfrm>
              <a:off x="4635" y="672"/>
              <a:ext cx="1125" cy="36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00" name="Line 7"/>
            <p:cNvSpPr/>
            <p:nvPr/>
          </p:nvSpPr>
          <p:spPr>
            <a:xfrm>
              <a:off x="1204" y="864"/>
              <a:ext cx="1415" cy="5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12301" name="Line 8"/>
            <p:cNvSpPr/>
            <p:nvPr/>
          </p:nvSpPr>
          <p:spPr>
            <a:xfrm>
              <a:off x="1229" y="1251"/>
              <a:ext cx="1498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12302" name="Line 9"/>
            <p:cNvSpPr/>
            <p:nvPr/>
          </p:nvSpPr>
          <p:spPr>
            <a:xfrm>
              <a:off x="1694" y="4040"/>
              <a:ext cx="1282" cy="4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12303" name="Line 10"/>
            <p:cNvSpPr/>
            <p:nvPr/>
          </p:nvSpPr>
          <p:spPr>
            <a:xfrm>
              <a:off x="1891" y="2850"/>
              <a:ext cx="642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12304" name="Line 11"/>
            <p:cNvSpPr/>
            <p:nvPr/>
          </p:nvSpPr>
          <p:spPr>
            <a:xfrm>
              <a:off x="3692" y="884"/>
              <a:ext cx="1201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2305" name="Line 12"/>
            <p:cNvSpPr/>
            <p:nvPr/>
          </p:nvSpPr>
          <p:spPr>
            <a:xfrm>
              <a:off x="3539" y="1251"/>
              <a:ext cx="1416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2306" name="Line 13"/>
            <p:cNvSpPr/>
            <p:nvPr/>
          </p:nvSpPr>
          <p:spPr>
            <a:xfrm>
              <a:off x="4368" y="2688"/>
              <a:ext cx="953" cy="11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2307" name="Text Box 14"/>
            <p:cNvSpPr txBox="1"/>
            <p:nvPr/>
          </p:nvSpPr>
          <p:spPr>
            <a:xfrm>
              <a:off x="2818" y="731"/>
              <a:ext cx="1070" cy="15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sz="2400" dirty="0">
                  <a:solidFill>
                    <a:srgbClr val="0000FF"/>
                  </a:solidFill>
                  <a:latin typeface="Arial" panose="020B0604020202020204" pitchFamily="34" charset="0"/>
                </a:rPr>
                <a:t>Miệng</a:t>
              </a:r>
              <a:endParaRPr sz="24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8" name="Text Box 15"/>
            <p:cNvSpPr txBox="1"/>
            <p:nvPr/>
          </p:nvSpPr>
          <p:spPr>
            <a:xfrm>
              <a:off x="2871" y="1076"/>
              <a:ext cx="1070" cy="11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sz="2400" dirty="0">
                  <a:solidFill>
                    <a:srgbClr val="0000FF"/>
                  </a:solidFill>
                  <a:latin typeface="Arial" panose="020B0604020202020204" pitchFamily="34" charset="0"/>
                </a:rPr>
                <a:t>Ruột</a:t>
              </a:r>
              <a:endParaRPr sz="24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09" name="Text Box 16"/>
            <p:cNvSpPr txBox="1"/>
            <p:nvPr/>
          </p:nvSpPr>
          <p:spPr>
            <a:xfrm>
              <a:off x="2550" y="2583"/>
              <a:ext cx="910" cy="3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0" hangingPunct="0">
                <a:spcBef>
                  <a:spcPct val="50000"/>
                </a:spcBef>
              </a:pPr>
              <a:r>
                <a:rPr sz="2400" dirty="0">
                  <a:solidFill>
                    <a:srgbClr val="0000FF"/>
                  </a:solidFill>
                  <a:latin typeface="Arial" panose="020B0604020202020204" pitchFamily="34" charset="0"/>
                </a:rPr>
                <a:t>ống dẫn trứng</a:t>
              </a:r>
              <a:endParaRPr sz="24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10" name="Text Box 17"/>
            <p:cNvSpPr txBox="1"/>
            <p:nvPr/>
          </p:nvSpPr>
          <p:spPr>
            <a:xfrm>
              <a:off x="3600" y="2400"/>
              <a:ext cx="909" cy="34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0" hangingPunct="0">
                <a:spcBef>
                  <a:spcPct val="50000"/>
                </a:spcBef>
              </a:pPr>
              <a:r>
                <a:rPr sz="2400" dirty="0">
                  <a:solidFill>
                    <a:srgbClr val="0000FF"/>
                  </a:solidFill>
                  <a:latin typeface="Arial" panose="020B0604020202020204" pitchFamily="34" charset="0"/>
                </a:rPr>
                <a:t>ống dẫn tinh</a:t>
              </a:r>
              <a:endParaRPr sz="24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11" name="Text Box 18"/>
            <p:cNvSpPr txBox="1"/>
            <p:nvPr/>
          </p:nvSpPr>
          <p:spPr>
            <a:xfrm>
              <a:off x="2978" y="3888"/>
              <a:ext cx="910" cy="23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0" hangingPunct="0">
                <a:spcBef>
                  <a:spcPct val="50000"/>
                </a:spcBef>
              </a:pPr>
              <a:r>
                <a:rPr sz="2400" dirty="0">
                  <a:solidFill>
                    <a:srgbClr val="0000FF"/>
                  </a:solidFill>
                  <a:latin typeface="Arial" panose="020B0604020202020204" pitchFamily="34" charset="0"/>
                </a:rPr>
                <a:t>Hậu môn</a:t>
              </a:r>
              <a:endParaRPr sz="24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12" name="Line 19"/>
            <p:cNvSpPr/>
            <p:nvPr/>
          </p:nvSpPr>
          <p:spPr>
            <a:xfrm flipV="1">
              <a:off x="3840" y="3772"/>
              <a:ext cx="1440" cy="27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679979" y="810491"/>
            <a:ext cx="1984549" cy="1828800"/>
          </a:xfrm>
          <a:prstGeom prst="rect">
            <a:avLst/>
          </a:prstGeom>
        </p:spPr>
      </p:pic>
      <p:pic>
        <p:nvPicPr>
          <p:cNvPr id="5" name="q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>
            <a:fillRect/>
          </a:stretch>
        </p:blipFill>
        <p:spPr>
          <a:xfrm>
            <a:off x="4846866" y="792951"/>
            <a:ext cx="2001780" cy="1884218"/>
          </a:xfrm>
          <a:prstGeom prst="rect">
            <a:avLst/>
          </a:prstGeom>
        </p:spPr>
      </p:pic>
      <p:pic>
        <p:nvPicPr>
          <p:cNvPr id="6" name="q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>
            <a:fillRect/>
          </a:stretch>
        </p:blipFill>
        <p:spPr>
          <a:xfrm>
            <a:off x="8046028" y="817418"/>
            <a:ext cx="1905000" cy="1947008"/>
          </a:xfrm>
          <a:prstGeom prst="rect">
            <a:avLst/>
          </a:prstGeom>
        </p:spPr>
      </p:pic>
      <p:pic>
        <p:nvPicPr>
          <p:cNvPr id="7" name="q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>
            <a:fillRect/>
          </a:stretch>
        </p:blipFill>
        <p:spPr>
          <a:xfrm>
            <a:off x="2880714" y="3834578"/>
            <a:ext cx="1849582" cy="1832377"/>
          </a:xfrm>
          <a:prstGeom prst="rect">
            <a:avLst/>
          </a:prstGeom>
        </p:spPr>
      </p:pic>
      <p:pic>
        <p:nvPicPr>
          <p:cNvPr id="8" name="q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44" y="3834578"/>
            <a:ext cx="2057400" cy="2057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747462" y="1079293"/>
            <a:ext cx="1820197" cy="1282908"/>
            <a:chOff x="1747462" y="1229591"/>
            <a:chExt cx="1694611" cy="1132609"/>
          </a:xfrm>
        </p:grpSpPr>
        <p:sp>
          <p:nvSpPr>
            <p:cNvPr id="10" name="Oval 9"/>
            <p:cNvSpPr/>
            <p:nvPr/>
          </p:nvSpPr>
          <p:spPr>
            <a:xfrm>
              <a:off x="1747462" y="1229591"/>
              <a:ext cx="1694611" cy="11326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2720" y="1453555"/>
              <a:ext cx="1232274" cy="40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vi-V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0007" y="4493606"/>
            <a:ext cx="1812041" cy="1123539"/>
            <a:chOff x="5240623" y="4117485"/>
            <a:chExt cx="1608022" cy="1134282"/>
          </a:xfrm>
        </p:grpSpPr>
        <p:sp>
          <p:nvSpPr>
            <p:cNvPr id="12" name="Oval 11"/>
            <p:cNvSpPr/>
            <p:nvPr/>
          </p:nvSpPr>
          <p:spPr>
            <a:xfrm>
              <a:off x="5240623" y="4117485"/>
              <a:ext cx="1608022" cy="11342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74526" y="4222713"/>
              <a:ext cx="1333501" cy="46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vi-V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62197" y="4400525"/>
            <a:ext cx="1694613" cy="1216620"/>
            <a:chOff x="1887441" y="4242188"/>
            <a:chExt cx="1694613" cy="1216620"/>
          </a:xfrm>
        </p:grpSpPr>
        <p:sp>
          <p:nvSpPr>
            <p:cNvPr id="13" name="Oval 12"/>
            <p:cNvSpPr/>
            <p:nvPr/>
          </p:nvSpPr>
          <p:spPr>
            <a:xfrm>
              <a:off x="1887441" y="4242188"/>
              <a:ext cx="1694613" cy="121662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41445" y="4335269"/>
              <a:ext cx="138891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vi-VN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vi-V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146205" y="1207075"/>
            <a:ext cx="1722322" cy="1264228"/>
            <a:chOff x="8146205" y="1207075"/>
            <a:chExt cx="1722322" cy="1264228"/>
          </a:xfrm>
        </p:grpSpPr>
        <p:sp>
          <p:nvSpPr>
            <p:cNvPr id="14" name="Oval 13"/>
            <p:cNvSpPr/>
            <p:nvPr/>
          </p:nvSpPr>
          <p:spPr>
            <a:xfrm>
              <a:off x="8146205" y="1207075"/>
              <a:ext cx="1722322" cy="126422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87683" y="1451466"/>
              <a:ext cx="142169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Vỗ </a:t>
              </a:r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vi-V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46865" y="1207075"/>
            <a:ext cx="1877785" cy="1084119"/>
            <a:chOff x="4846865" y="1207075"/>
            <a:chExt cx="1877785" cy="1084119"/>
          </a:xfrm>
        </p:grpSpPr>
        <p:sp>
          <p:nvSpPr>
            <p:cNvPr id="15" name="Oval 14"/>
            <p:cNvSpPr/>
            <p:nvPr/>
          </p:nvSpPr>
          <p:spPr>
            <a:xfrm>
              <a:off x="4846865" y="1207075"/>
              <a:ext cx="1877785" cy="108411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0067" y="1448165"/>
              <a:ext cx="1211378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có </a:t>
              </a:r>
              <a:r>
                <a:rPr lang="vi-VN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vi-V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ounded Rectangle 21">
            <a:hlinkClick r:id="rId9" action="ppaction://hlinksldjump"/>
          </p:cNvPr>
          <p:cNvSpPr/>
          <p:nvPr/>
        </p:nvSpPr>
        <p:spPr>
          <a:xfrm>
            <a:off x="9182100" y="7620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10" action="ppaction://hlinksldjump"/>
          </p:cNvPr>
          <p:cNvSpPr/>
          <p:nvPr/>
        </p:nvSpPr>
        <p:spPr>
          <a:xfrm>
            <a:off x="2002971" y="2820720"/>
            <a:ext cx="914400" cy="528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  <a:endParaRPr lang="en-US" sz="2800" b="1" dirty="0"/>
          </a:p>
        </p:txBody>
      </p:sp>
      <p:sp>
        <p:nvSpPr>
          <p:cNvPr id="3" name="Rectangle 2">
            <a:hlinkClick r:id="rId11" action="ppaction://hlinksldjump"/>
          </p:cNvPr>
          <p:cNvSpPr/>
          <p:nvPr/>
        </p:nvSpPr>
        <p:spPr>
          <a:xfrm>
            <a:off x="5419268" y="2851392"/>
            <a:ext cx="914400" cy="528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US" sz="2800" b="1" dirty="0"/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8550166" y="2900380"/>
            <a:ext cx="914400" cy="528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US" sz="2800" b="1" dirty="0"/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3567659" y="5800739"/>
            <a:ext cx="914400" cy="519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US" sz="2800" b="1" dirty="0"/>
          </a:p>
        </p:txBody>
      </p:sp>
      <p:sp>
        <p:nvSpPr>
          <p:cNvPr id="25" name="Rectangle 24">
            <a:hlinkClick r:id="rId14" action="ppaction://hlinksldjump"/>
          </p:cNvPr>
          <p:cNvSpPr/>
          <p:nvPr/>
        </p:nvSpPr>
        <p:spPr>
          <a:xfrm>
            <a:off x="7528002" y="5800739"/>
            <a:ext cx="914400" cy="528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  <a:endParaRPr lang="en-US" sz="2800" b="1" dirty="0"/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6" name="Content Placeholder 3075" descr="bo xuong tho"/>
          <p:cNvPicPr>
            <a:picLocks noChangeAspect="1"/>
          </p:cNvPicPr>
          <p:nvPr>
            <p:ph sz="half" idx="1"/>
          </p:nvPr>
        </p:nvPicPr>
        <p:blipFill>
          <a:blip r:embed="rId1">
            <a:lum bright="-12000" contrast="30000"/>
          </a:blip>
          <a:stretch>
            <a:fillRect/>
          </a:stretch>
        </p:blipFill>
        <p:spPr>
          <a:xfrm>
            <a:off x="1249680" y="1019175"/>
            <a:ext cx="4357370" cy="419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6" descr="rabbit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6300" y="862965"/>
            <a:ext cx="4834890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 sz="quarter"/>
          </p:nvPr>
        </p:nvSpPr>
        <p:spPr/>
        <p:txBody>
          <a:bodyPr/>
          <a:p>
            <a:endParaRPr lang="en-US"/>
          </a:p>
        </p:txBody>
      </p:sp>
      <p:pic>
        <p:nvPicPr>
          <p:cNvPr id="3077" name="Content Placeholder 3076" descr="ffghgg"/>
          <p:cNvPicPr preferRelativeResize="0"/>
          <p:nvPr>
            <p:ph sz="quarter" idx="2"/>
          </p:nvPr>
        </p:nvPicPr>
        <p:blipFill>
          <a:blip r:embed="rId1">
            <a:lum/>
          </a:blip>
          <a:srcRect/>
          <a:stretch>
            <a:fillRect/>
          </a:stretch>
        </p:blipFill>
        <p:spPr>
          <a:xfrm>
            <a:off x="5326380" y="335280"/>
            <a:ext cx="2230755" cy="1513840"/>
          </a:xfrm>
        </p:spPr>
      </p:pic>
      <p:pic>
        <p:nvPicPr>
          <p:cNvPr id="3083" name="Content Placeholder 3082" descr="fgfg"/>
          <p:cNvPicPr preferRelativeResize="0"/>
          <p:nvPr>
            <p:ph sz="quarter" idx="4"/>
          </p:nvPr>
        </p:nvPicPr>
        <p:blipFill>
          <a:blip r:embed="rId2">
            <a:lum/>
          </a:blip>
          <a:srcRect/>
          <a:stretch>
            <a:fillRect/>
          </a:stretch>
        </p:blipFill>
        <p:spPr>
          <a:xfrm>
            <a:off x="3887470" y="4514850"/>
            <a:ext cx="3166745" cy="1656715"/>
          </a:xfrm>
        </p:spPr>
      </p:pic>
      <p:pic>
        <p:nvPicPr>
          <p:cNvPr id="3086" name="Picture 3085" descr="fg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70525" y="2065020"/>
            <a:ext cx="2278380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1" name="Picture 3090" descr="sen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362190" y="4959985"/>
            <a:ext cx="3110230" cy="1455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19"/>
          <p:cNvPicPr>
            <a:picLocks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10203815" y="2409825"/>
            <a:ext cx="1988185" cy="2734310"/>
          </a:xfrm>
          <a:prstGeom prst="rect">
            <a:avLst/>
          </a:prstGeom>
        </p:spPr>
      </p:pic>
      <p:pic>
        <p:nvPicPr>
          <p:cNvPr id="10242" name="Picture 3" descr="Tập tin:Loligo vulgaris.jpg">
            <a:hlinkClick r:id="rId6"/>
          </p:cNvPr>
          <p:cNvPicPr>
            <a:picLocks noChangeAspect="1"/>
          </p:cNvPicPr>
          <p:nvPr>
            <p:ph sz="quarter" idx="3"/>
          </p:nvPr>
        </p:nvPicPr>
        <p:blipFill>
          <a:blip r:embed="rId7"/>
          <a:stretch>
            <a:fillRect/>
          </a:stretch>
        </p:blipFill>
        <p:spPr>
          <a:xfrm>
            <a:off x="403860" y="4324350"/>
            <a:ext cx="3339465" cy="2100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35" y="223520"/>
            <a:ext cx="3237865" cy="172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/>
          <p:nvPr>
            <p:ph sz="quarter" idx="1"/>
          </p:nvPr>
        </p:nvSpPr>
        <p:spPr/>
        <p:txBody>
          <a:bodyPr/>
          <a:p>
            <a:endParaRPr lang="en-US"/>
          </a:p>
        </p:txBody>
      </p:sp>
      <p:pic>
        <p:nvPicPr>
          <p:cNvPr id="16" name="Content Placeholder 3" descr="chuột đồn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25" y="2138680"/>
            <a:ext cx="3671570" cy="21132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" y="224155"/>
            <a:ext cx="3556000" cy="187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ontent Placeholder 16"/>
          <p:cNvPicPr>
            <a:picLocks noChangeAspect="1"/>
          </p:cNvPicPr>
          <p:nvPr>
            <p:ph sz="quarter" idx="2"/>
          </p:nvPr>
        </p:nvPicPr>
        <p:blipFill>
          <a:blip r:embed="rId11"/>
          <a:stretch>
            <a:fillRect/>
          </a:stretch>
        </p:blipFill>
        <p:spPr>
          <a:xfrm>
            <a:off x="7748905" y="2096135"/>
            <a:ext cx="1960880" cy="243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1" build="p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8308" y="969464"/>
            <a:ext cx="11743509" cy="2553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 (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CH2.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động vật sau vào 2 nhóm: Động vật có xương sống, động vật không xương sống.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Ốc sên, cá chép, ong, ếch,mèo, mực, chuột, chuồn chuồn, cọp,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nhện.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 sz="quarter"/>
          </p:nvPr>
        </p:nvSpPr>
        <p:spPr/>
        <p:txBody>
          <a:bodyPr/>
          <a:p>
            <a:endParaRPr lang="en-US"/>
          </a:p>
        </p:txBody>
      </p:sp>
      <p:pic>
        <p:nvPicPr>
          <p:cNvPr id="3077" name="Content Placeholder 3076" descr="ffghgg"/>
          <p:cNvPicPr preferRelativeResize="0"/>
          <p:nvPr>
            <p:ph sz="quarter" idx="2"/>
          </p:nvPr>
        </p:nvPicPr>
        <p:blipFill>
          <a:blip r:embed="rId1">
            <a:lum/>
          </a:blip>
          <a:srcRect/>
          <a:stretch>
            <a:fillRect/>
          </a:stretch>
        </p:blipFill>
        <p:spPr>
          <a:xfrm>
            <a:off x="5326380" y="335280"/>
            <a:ext cx="2230755" cy="1513840"/>
          </a:xfrm>
        </p:spPr>
      </p:pic>
      <p:pic>
        <p:nvPicPr>
          <p:cNvPr id="3083" name="Content Placeholder 3082" descr="fgfg"/>
          <p:cNvPicPr preferRelativeResize="0"/>
          <p:nvPr>
            <p:ph sz="quarter" idx="4"/>
          </p:nvPr>
        </p:nvPicPr>
        <p:blipFill>
          <a:blip r:embed="rId2">
            <a:lum/>
          </a:blip>
          <a:srcRect/>
          <a:stretch>
            <a:fillRect/>
          </a:stretch>
        </p:blipFill>
        <p:spPr>
          <a:xfrm>
            <a:off x="3887470" y="4514850"/>
            <a:ext cx="3166745" cy="1656715"/>
          </a:xfrm>
        </p:spPr>
      </p:pic>
      <p:pic>
        <p:nvPicPr>
          <p:cNvPr id="3086" name="Picture 3085" descr="fg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70525" y="2065020"/>
            <a:ext cx="2278380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1" name="Picture 3090" descr="sen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362190" y="4959985"/>
            <a:ext cx="3110230" cy="1455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19"/>
          <p:cNvPicPr>
            <a:picLocks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10203815" y="2409825"/>
            <a:ext cx="1988185" cy="2734310"/>
          </a:xfrm>
          <a:prstGeom prst="rect">
            <a:avLst/>
          </a:prstGeom>
        </p:spPr>
      </p:pic>
      <p:pic>
        <p:nvPicPr>
          <p:cNvPr id="10242" name="Picture 3" descr="Tập tin:Loligo vulgaris.jpg">
            <a:hlinkClick r:id="rId6"/>
          </p:cNvPr>
          <p:cNvPicPr>
            <a:picLocks noChangeAspect="1"/>
          </p:cNvPicPr>
          <p:nvPr>
            <p:ph sz="quarter" idx="3"/>
          </p:nvPr>
        </p:nvPicPr>
        <p:blipFill>
          <a:blip r:embed="rId7"/>
          <a:stretch>
            <a:fillRect/>
          </a:stretch>
        </p:blipFill>
        <p:spPr>
          <a:xfrm>
            <a:off x="403860" y="4324350"/>
            <a:ext cx="3339465" cy="2100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35" y="223520"/>
            <a:ext cx="3237865" cy="172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/>
          <p:nvPr>
            <p:ph sz="quarter" idx="1"/>
          </p:nvPr>
        </p:nvSpPr>
        <p:spPr/>
        <p:txBody>
          <a:bodyPr/>
          <a:p>
            <a:endParaRPr lang="en-US"/>
          </a:p>
        </p:txBody>
      </p:sp>
      <p:pic>
        <p:nvPicPr>
          <p:cNvPr id="16" name="Content Placeholder 3" descr="chuột đồn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25" y="2138680"/>
            <a:ext cx="3671570" cy="21132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" y="224155"/>
            <a:ext cx="3556000" cy="187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ontent Placeholder 16"/>
          <p:cNvPicPr>
            <a:picLocks noChangeAspect="1"/>
          </p:cNvPicPr>
          <p:nvPr>
            <p:ph sz="quarter" idx="2"/>
          </p:nvPr>
        </p:nvPicPr>
        <p:blipFill>
          <a:blip r:embed="rId11"/>
          <a:stretch>
            <a:fillRect/>
          </a:stretch>
        </p:blipFill>
        <p:spPr>
          <a:xfrm>
            <a:off x="7748905" y="2096135"/>
            <a:ext cx="1960880" cy="243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1" build="p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520065" y="-108585"/>
            <a:ext cx="10515600" cy="1325563"/>
          </a:xfrm>
        </p:spPr>
        <p:txBody>
          <a:bodyPr>
            <a:normAutofit fontScale="90000"/>
          </a:bodyPr>
          <a:p>
            <a:r>
              <a:rPr lang="vi-VN" altLang="en-US">
                <a:solidFill>
                  <a:srgbClr val="FF0000"/>
                </a:solidFill>
              </a:rPr>
              <a:t>Đ</a:t>
            </a:r>
            <a:r>
              <a:rPr lang="vi-VN" altLang="en-US">
                <a:solidFill>
                  <a:srgbClr val="FF0000"/>
                </a:solidFill>
              </a:rPr>
              <a:t>VKXS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7419975" y="194945"/>
            <a:ext cx="4324350" cy="817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3900">
                <a:solidFill>
                  <a:srgbClr val="FF0000"/>
                </a:solidFill>
              </a:rPr>
              <a:t>ĐVCXS</a:t>
            </a:r>
            <a:br>
              <a:rPr lang="vi-VN" altLang="en-US" sz="3900">
                <a:solidFill>
                  <a:srgbClr val="FF0000"/>
                </a:solidFill>
              </a:rPr>
            </a:br>
            <a:endParaRPr lang="vi-VN" altLang="en-US" sz="390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45" y="1825625"/>
            <a:ext cx="209867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470" y="542925"/>
            <a:ext cx="3237865" cy="230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Content Placeholder 3" descr="chuột đồng.jpg"/>
          <p:cNvPicPr>
            <a:picLocks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6429375" y="542925"/>
            <a:ext cx="2411095" cy="2303780"/>
          </a:xfrm>
          <a:prstGeom prst="rect">
            <a:avLst/>
          </a:prstGeom>
        </p:spPr>
      </p:pic>
      <p:pic>
        <p:nvPicPr>
          <p:cNvPr id="3083" name="Content Placeholder 3082" descr="fgfg"/>
          <p:cNvPicPr preferRelativeResize="0"/>
          <p:nvPr/>
        </p:nvPicPr>
        <p:blipFill>
          <a:blip r:embed="rId4">
            <a:lum/>
          </a:blip>
          <a:srcRect/>
          <a:stretch>
            <a:fillRect/>
          </a:stretch>
        </p:blipFill>
        <p:spPr>
          <a:xfrm>
            <a:off x="9276080" y="2846070"/>
            <a:ext cx="3166745" cy="1701165"/>
          </a:xfrm>
          <a:prstGeom prst="rect">
            <a:avLst/>
          </a:prstGeom>
        </p:spPr>
      </p:pic>
      <p:pic>
        <p:nvPicPr>
          <p:cNvPr id="3086" name="Picture 3085" descr="fg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165350" y="782955"/>
            <a:ext cx="2879090" cy="2750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3" descr="Tập tin:Loligo vulgaris.jp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16605"/>
            <a:ext cx="2800350" cy="2100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1" name="Picture 3090" descr="sen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567305" y="3316605"/>
            <a:ext cx="2841625" cy="1878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82955"/>
            <a:ext cx="2164715" cy="2328545"/>
          </a:xfrm>
          <a:prstGeom prst="rect">
            <a:avLst/>
          </a:prstGeom>
        </p:spPr>
      </p:pic>
      <p:pic>
        <p:nvPicPr>
          <p:cNvPr id="20" name="Content Placeholder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065" y="5307330"/>
            <a:ext cx="4268470" cy="1692910"/>
          </a:xfrm>
          <a:prstGeom prst="rect">
            <a:avLst/>
          </a:prstGeom>
        </p:spPr>
      </p:pic>
      <p:pic>
        <p:nvPicPr>
          <p:cNvPr id="10" name="Content Placeholder 3076" descr="ffghgg"/>
          <p:cNvPicPr preferRelativeResize="0">
            <a:picLocks noChangeAspect="1"/>
          </p:cNvPicPr>
          <p:nvPr>
            <p:ph sz="quarter" idx="4"/>
          </p:nvPr>
        </p:nvPicPr>
        <p:blipFill>
          <a:blip r:embed="rId11">
            <a:lum/>
          </a:blip>
          <a:srcRect/>
          <a:stretch>
            <a:fillRect/>
          </a:stretch>
        </p:blipFill>
        <p:spPr>
          <a:xfrm>
            <a:off x="6429375" y="3058160"/>
            <a:ext cx="2667635" cy="171386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0" y="4983480"/>
            <a:ext cx="4439285" cy="177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17DC-36EA-41E7-ADB6-948FCB5C6EF5}" type="slidenum">
              <a:rPr lang="en-US" smtClean="0"/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7475" y="2323465"/>
            <a:ext cx="12074525" cy="34696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Wingdings" panose="05000000000000000000" pitchFamily="2" charset="2"/>
              <a:buNone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cứ vào ............................ động vật được chia thành hai nhóm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vi-V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động vật </a:t>
            </a:r>
            <a:r>
              <a:rPr lang="vi-VN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xương sống được gọi là động vật....................................... bao gồm: Ruột khoang, Giun, Thân mềm, Chân khớp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vi-V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en-US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động vật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xương sống được gọi là động vật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....................... </a:t>
            </a:r>
            <a:r>
              <a:rPr lang="vi-VN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bao gồm: Cá, Lưỡng cư, Bò sát, Chim, Thú (Động vật có vú).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Wingdings" panose="05000000000000000000" pitchFamily="2" charset="2"/>
              <a:buNone/>
            </a:pPr>
            <a:endParaRPr lang="vi-VN" alt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169" y="48711"/>
            <a:ext cx="10284644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</a:t>
            </a:r>
            <a:r>
              <a:rPr lang="vi-VN" alt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963" y="640104"/>
            <a:ext cx="693650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của động vật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vi-VN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động vật không xương sống và động vật có xương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 flipH="1">
            <a:off x="3589020" y="2216150"/>
            <a:ext cx="403225" cy="574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359660" y="2206625"/>
            <a:ext cx="3315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 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2695575" y="3217545"/>
            <a:ext cx="525780" cy="795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 flipH="1">
            <a:off x="10149840" y="4221480"/>
            <a:ext cx="1401445" cy="811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501775" y="3217545"/>
            <a:ext cx="4578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xương 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 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9610725" y="4221480"/>
            <a:ext cx="3356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xương 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8495" y="1326515"/>
            <a:ext cx="1309370" cy="88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 bldLvl="0" animBg="1"/>
      <p:bldP spid="4" grpId="1" animBg="1"/>
      <p:bldP spid="5" grpId="1"/>
      <p:bldP spid="3" grpId="1" animBg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  <p:bldP spid="11" grpId="0"/>
      <p:bldP spid="11" grpId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64370" y="5491480"/>
            <a:ext cx="9421495" cy="1325880"/>
          </a:xfrm>
        </p:spPr>
        <p:txBody>
          <a:bodyPr>
            <a:normAutofit fontScale="90000"/>
          </a:bodyPr>
          <a:p>
            <a:r>
              <a:rPr lang="vi-VN" altLang="en-US">
                <a:solidFill>
                  <a:srgbClr val="FF0000"/>
                </a:solidFill>
              </a:rPr>
              <a:t>Chân </a:t>
            </a:r>
            <a:r>
              <a:rPr lang="vi-VN" altLang="en-US">
                <a:solidFill>
                  <a:srgbClr val="FF0000"/>
                </a:solidFill>
              </a:rPr>
              <a:t>khớp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2858135" y="635635"/>
            <a:ext cx="7534275" cy="817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3900">
                <a:solidFill>
                  <a:srgbClr val="FF0000"/>
                </a:solidFill>
              </a:rPr>
              <a:t>Nhóm </a:t>
            </a:r>
            <a:r>
              <a:rPr lang="vi-VN" altLang="en-US" sz="3900">
                <a:solidFill>
                  <a:srgbClr val="FF0000"/>
                </a:solidFill>
              </a:rPr>
              <a:t>động vật không xương </a:t>
            </a:r>
            <a:r>
              <a:rPr lang="vi-VN" altLang="en-US" sz="3900">
                <a:solidFill>
                  <a:srgbClr val="FF0000"/>
                </a:solidFill>
              </a:rPr>
              <a:t>xống</a:t>
            </a:r>
            <a:br>
              <a:rPr lang="vi-VN" altLang="en-US" sz="3900">
                <a:solidFill>
                  <a:srgbClr val="FF0000"/>
                </a:solidFill>
              </a:rPr>
            </a:br>
            <a:endParaRPr lang="vi-VN" altLang="en-US" sz="3900">
              <a:solidFill>
                <a:srgbClr val="FF0000"/>
              </a:solidFill>
            </a:endParaRPr>
          </a:p>
        </p:txBody>
      </p:sp>
      <p:sp>
        <p:nvSpPr>
          <p:cNvPr id="2" name="Title 3"/>
          <p:cNvSpPr>
            <a:spLocks noGrp="1"/>
          </p:cNvSpPr>
          <p:nvPr/>
        </p:nvSpPr>
        <p:spPr>
          <a:xfrm>
            <a:off x="6354445" y="5532120"/>
            <a:ext cx="307276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>
                <a:solidFill>
                  <a:srgbClr val="FF0000"/>
                </a:solidFill>
              </a:rPr>
              <a:t>Thân </a:t>
            </a:r>
            <a:r>
              <a:rPr lang="vi-VN" altLang="en-US">
                <a:solidFill>
                  <a:srgbClr val="FF0000"/>
                </a:solidFill>
              </a:rPr>
              <a:t>mềm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3" name="Title 3"/>
          <p:cNvSpPr>
            <a:spLocks noGrp="1"/>
          </p:cNvSpPr>
          <p:nvPr/>
        </p:nvSpPr>
        <p:spPr>
          <a:xfrm>
            <a:off x="4220210" y="5491480"/>
            <a:ext cx="276606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>
                <a:solidFill>
                  <a:srgbClr val="FF0000"/>
                </a:solidFill>
              </a:rPr>
              <a:t>Giun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/>
        </p:nvSpPr>
        <p:spPr>
          <a:xfrm>
            <a:off x="878205" y="5627370"/>
            <a:ext cx="299466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>
                <a:solidFill>
                  <a:srgbClr val="FF0000"/>
                </a:solidFill>
              </a:rPr>
              <a:t>Ruột </a:t>
            </a:r>
            <a:r>
              <a:rPr lang="vi-VN" altLang="en-US">
                <a:solidFill>
                  <a:srgbClr val="FF0000"/>
                </a:solidFill>
              </a:rPr>
              <a:t>khoang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pic>
        <p:nvPicPr>
          <p:cNvPr id="7179" name="Picture 12"/>
          <p:cNvPicPr>
            <a:picLocks noChangeAspect="1"/>
          </p:cNvPicPr>
          <p:nvPr>
            <p:ph sz="half" idx="1"/>
          </p:nvPr>
        </p:nvPicPr>
        <p:blipFill>
          <a:blip r:embed="rId1"/>
          <a:srcRect t="8768" r="2127" b="3561"/>
          <a:stretch>
            <a:fillRect/>
          </a:stretch>
        </p:blipFill>
        <p:spPr>
          <a:xfrm>
            <a:off x="624205" y="1915795"/>
            <a:ext cx="3016250" cy="2932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4" descr="hinh dang giun dua"/>
          <p:cNvPicPr>
            <a:picLocks noChangeAspect="1"/>
          </p:cNvPicPr>
          <p:nvPr/>
        </p:nvPicPr>
        <p:blipFill>
          <a:blip r:embed="rId2">
            <a:lum bright="-22000" contrast="52000"/>
          </a:blip>
          <a:srcRect l="32530" t="-1234" r="4819" b="18518"/>
          <a:stretch>
            <a:fillRect/>
          </a:stretch>
        </p:blipFill>
        <p:spPr>
          <a:xfrm>
            <a:off x="4219575" y="1835785"/>
            <a:ext cx="2395855" cy="289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3" descr="Tập tin:Loligo vulgaris.jpg">
            <a:hlinkClick r:id="rId3"/>
          </p:cNvPr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04330" y="1835785"/>
            <a:ext cx="2313305" cy="2631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3" name="Group 7"/>
          <p:cNvGrpSpPr/>
          <p:nvPr/>
        </p:nvGrpSpPr>
        <p:grpSpPr>
          <a:xfrm>
            <a:off x="9109710" y="1453515"/>
            <a:ext cx="3082290" cy="3276600"/>
            <a:chOff x="624" y="1140"/>
            <a:chExt cx="4656" cy="2544"/>
          </a:xfrm>
        </p:grpSpPr>
        <p:grpSp>
          <p:nvGrpSpPr>
            <p:cNvPr id="9224" name="Group 8"/>
            <p:cNvGrpSpPr/>
            <p:nvPr/>
          </p:nvGrpSpPr>
          <p:grpSpPr>
            <a:xfrm>
              <a:off x="624" y="1140"/>
              <a:ext cx="4656" cy="2544"/>
              <a:chOff x="624" y="1140"/>
              <a:chExt cx="4656" cy="2544"/>
            </a:xfrm>
          </p:grpSpPr>
          <p:pic>
            <p:nvPicPr>
              <p:cNvPr id="9226" name="Picture 9" descr="Untitled-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7D6F30"/>
                  </a:clrFrom>
                  <a:clrTo>
                    <a:srgbClr val="7D6F30">
                      <a:alpha val="0"/>
                    </a:srgbClr>
                  </a:clrTo>
                </a:clrChange>
              </a:blip>
              <a:srcRect l="4762" t="14925" r="2856" b="5971"/>
              <a:stretch>
                <a:fillRect/>
              </a:stretch>
            </p:blipFill>
            <p:spPr>
              <a:xfrm>
                <a:off x="624" y="1140"/>
                <a:ext cx="4656" cy="2544"/>
              </a:xfrm>
              <a:prstGeom prst="rect">
                <a:avLst/>
              </a:prstGeom>
              <a:noFill/>
              <a:ln w="1905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9227" name="Rectangle 10"/>
              <p:cNvSpPr/>
              <p:nvPr/>
            </p:nvSpPr>
            <p:spPr>
              <a:xfrm>
                <a:off x="825" y="2775"/>
                <a:ext cx="288" cy="249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eaLnBrk="1" hangingPunct="1"/>
                <a:endParaRPr lang="vi-VN" altLang="vi-V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28" name="Oval 11"/>
              <p:cNvSpPr/>
              <p:nvPr/>
            </p:nvSpPr>
            <p:spPr>
              <a:xfrm rot="2193803">
                <a:off x="816" y="2784"/>
                <a:ext cx="240" cy="480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pPr eaLnBrk="1" hangingPunct="1"/>
                <a:endParaRPr lang="vi-VN" altLang="vi-VN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225" name="Oval 12"/>
            <p:cNvSpPr/>
            <p:nvPr/>
          </p:nvSpPr>
          <p:spPr>
            <a:xfrm>
              <a:off x="1104" y="2064"/>
              <a:ext cx="309" cy="624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eaLnBrk="1" hangingPunct="1"/>
              <a:endParaRPr lang="vi-VN" altLang="vi-VN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2" grpId="0"/>
      <p:bldP spid="2" grpId="0"/>
      <p:bldP spid="4" grpId="0"/>
      <p:bldP spid="5" grpId="1"/>
      <p:bldP spid="3" grpId="1"/>
      <p:bldP spid="12" grpId="1"/>
      <p:bldP spid="2" grpId="1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8488045" y="5365750"/>
            <a:ext cx="1607820" cy="1325880"/>
          </a:xfrm>
        </p:spPr>
        <p:txBody>
          <a:bodyPr>
            <a:normAutofit fontScale="90000"/>
          </a:bodyPr>
          <a:p>
            <a:r>
              <a:rPr lang="vi-VN" altLang="en-US">
                <a:solidFill>
                  <a:srgbClr val="FF0000"/>
                </a:solidFill>
              </a:rPr>
              <a:t>C</a:t>
            </a:r>
            <a:r>
              <a:rPr lang="vi-VN" altLang="en-US">
                <a:solidFill>
                  <a:srgbClr val="FF0000"/>
                </a:solidFill>
              </a:rPr>
              <a:t>him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2858135" y="635635"/>
            <a:ext cx="7534275" cy="817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3900">
                <a:solidFill>
                  <a:srgbClr val="FF0000"/>
                </a:solidFill>
              </a:rPr>
              <a:t>Nhóm động vật </a:t>
            </a:r>
            <a:r>
              <a:rPr lang="vi-VN" altLang="en-US" sz="3900">
                <a:solidFill>
                  <a:srgbClr val="FF0000"/>
                </a:solidFill>
              </a:rPr>
              <a:t>có xương </a:t>
            </a:r>
            <a:r>
              <a:rPr lang="vi-VN" altLang="en-US" sz="3900">
                <a:solidFill>
                  <a:srgbClr val="FF0000"/>
                </a:solidFill>
              </a:rPr>
              <a:t>xống</a:t>
            </a:r>
            <a:br>
              <a:rPr lang="vi-VN" altLang="en-US" sz="3900">
                <a:solidFill>
                  <a:srgbClr val="FF0000"/>
                </a:solidFill>
              </a:rPr>
            </a:br>
            <a:endParaRPr lang="vi-VN" altLang="en-US" sz="3900">
              <a:solidFill>
                <a:srgbClr val="FF0000"/>
              </a:solidFill>
            </a:endParaRPr>
          </a:p>
        </p:txBody>
      </p:sp>
      <p:sp>
        <p:nvSpPr>
          <p:cNvPr id="2" name="Title 3"/>
          <p:cNvSpPr>
            <a:spLocks noGrp="1"/>
          </p:cNvSpPr>
          <p:nvPr/>
        </p:nvSpPr>
        <p:spPr>
          <a:xfrm>
            <a:off x="6316980" y="5366385"/>
            <a:ext cx="307276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>
                <a:solidFill>
                  <a:srgbClr val="FF0000"/>
                </a:solidFill>
              </a:rPr>
              <a:t>Bò </a:t>
            </a:r>
            <a:r>
              <a:rPr lang="vi-VN" altLang="en-US">
                <a:solidFill>
                  <a:srgbClr val="FF0000"/>
                </a:solidFill>
              </a:rPr>
              <a:t>sát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3" name="Title 3"/>
          <p:cNvSpPr>
            <a:spLocks noGrp="1"/>
          </p:cNvSpPr>
          <p:nvPr/>
        </p:nvSpPr>
        <p:spPr>
          <a:xfrm>
            <a:off x="3260725" y="5492115"/>
            <a:ext cx="276606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>
                <a:solidFill>
                  <a:srgbClr val="FF0000"/>
                </a:solidFill>
              </a:rPr>
              <a:t>Lưỡng </a:t>
            </a:r>
            <a:r>
              <a:rPr lang="vi-VN" altLang="en-US">
                <a:solidFill>
                  <a:srgbClr val="FF0000"/>
                </a:solidFill>
              </a:rPr>
              <a:t>cư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/>
        </p:nvSpPr>
        <p:spPr>
          <a:xfrm>
            <a:off x="993775" y="5628005"/>
            <a:ext cx="299466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>
                <a:solidFill>
                  <a:srgbClr val="FF0000"/>
                </a:solidFill>
              </a:rPr>
              <a:t>Cá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6" name="Title 3"/>
          <p:cNvSpPr>
            <a:spLocks noGrp="1"/>
          </p:cNvSpPr>
          <p:nvPr/>
        </p:nvSpPr>
        <p:spPr>
          <a:xfrm>
            <a:off x="10041255" y="5126355"/>
            <a:ext cx="197866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vi-VN" altLang="en-US">
                <a:solidFill>
                  <a:srgbClr val="FF0000"/>
                </a:solidFill>
              </a:rPr>
              <a:t>Thú</a:t>
            </a:r>
            <a:br>
              <a:rPr lang="vi-VN" altLang="en-US">
                <a:solidFill>
                  <a:srgbClr val="FF0000"/>
                </a:solidFill>
              </a:rPr>
            </a:br>
            <a:endParaRPr lang="vi-VN" altLang="en-US">
              <a:solidFill>
                <a:srgbClr val="FF0000"/>
              </a:solidFill>
            </a:endParaRPr>
          </a:p>
        </p:txBody>
      </p:sp>
      <p:pic>
        <p:nvPicPr>
          <p:cNvPr id="3083" name="Content Placeholder 3082" descr="fgfg"/>
          <p:cNvPicPr preferRelativeResize="0">
            <a:picLocks noChangeAspect="1"/>
          </p:cNvPicPr>
          <p:nvPr>
            <p:ph sz="quarter" idx="1"/>
          </p:nvPr>
        </p:nvPicPr>
        <p:blipFill>
          <a:blip r:embed="rId1">
            <a:lum/>
          </a:blip>
          <a:srcRect/>
          <a:stretch>
            <a:fillRect/>
          </a:stretch>
        </p:blipFill>
        <p:spPr>
          <a:xfrm>
            <a:off x="115570" y="2367915"/>
            <a:ext cx="2531745" cy="2863215"/>
          </a:xfrm>
        </p:spPr>
      </p:pic>
      <p:pic>
        <p:nvPicPr>
          <p:cNvPr id="10" name="Content Placeholder 3076" descr="ffghgg"/>
          <p:cNvPicPr preferRelativeResize="0">
            <a:picLocks noChangeAspect="1"/>
          </p:cNvPicPr>
          <p:nvPr>
            <p:ph sz="quarter" idx="2"/>
          </p:nvPr>
        </p:nvPicPr>
        <p:blipFill>
          <a:blip r:embed="rId2">
            <a:lum/>
          </a:blip>
          <a:srcRect/>
          <a:stretch>
            <a:fillRect/>
          </a:stretch>
        </p:blipFill>
        <p:spPr>
          <a:xfrm>
            <a:off x="3263900" y="2367915"/>
            <a:ext cx="2339340" cy="215519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2360295"/>
            <a:ext cx="2436495" cy="2100580"/>
          </a:xfrm>
          <a:prstGeom prst="rect">
            <a:avLst/>
          </a:prstGeom>
        </p:spPr>
      </p:pic>
      <p:pic>
        <p:nvPicPr>
          <p:cNvPr id="26626" name="Picture 2" descr="pigeon-9"/>
          <p:cNvPicPr>
            <a:picLocks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897495" y="2360295"/>
            <a:ext cx="2362835" cy="178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6" descr="rabbi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435" y="2064385"/>
            <a:ext cx="2096135" cy="2083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0"/>
      <p:bldP spid="3" grpId="0"/>
      <p:bldP spid="12" grpId="0"/>
      <p:bldP spid="4" grpId="0"/>
      <p:bldP spid="6" grpId="0"/>
      <p:bldP spid="2" grpId="1"/>
      <p:bldP spid="3" grpId="1"/>
      <p:bldP spid="12" grpId="1"/>
      <p:bldP spid="4" grpId="1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3"/>
          <p:cNvSpPr>
            <a:spLocks noGrp="1"/>
          </p:cNvSpPr>
          <p:nvPr/>
        </p:nvSpPr>
        <p:spPr>
          <a:xfrm>
            <a:off x="2858135" y="135255"/>
            <a:ext cx="7534275" cy="1318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3900">
                <a:solidFill>
                  <a:srgbClr val="FF0000"/>
                </a:solidFill>
              </a:rPr>
              <a:t>TRÒ CHƠI AI NHANH </a:t>
            </a:r>
            <a:r>
              <a:rPr lang="vi-VN" altLang="en-US" sz="3900">
                <a:solidFill>
                  <a:srgbClr val="FF0000"/>
                </a:solidFill>
              </a:rPr>
              <a:t>HƠN</a:t>
            </a:r>
            <a:br>
              <a:rPr lang="vi-VN" altLang="en-US" sz="3900">
                <a:solidFill>
                  <a:srgbClr val="FF0000"/>
                </a:solidFill>
              </a:rPr>
            </a:br>
            <a:endParaRPr lang="vi-VN" altLang="en-US" sz="3900">
              <a:solidFill>
                <a:srgbClr val="FF0000"/>
              </a:solidFill>
            </a:endParaRPr>
          </a:p>
        </p:txBody>
      </p:sp>
      <p:sp>
        <p:nvSpPr>
          <p:cNvPr id="2" name="Title 3"/>
          <p:cNvSpPr>
            <a:spLocks noGrp="1"/>
          </p:cNvSpPr>
          <p:nvPr/>
        </p:nvSpPr>
        <p:spPr>
          <a:xfrm>
            <a:off x="828040" y="952500"/>
            <a:ext cx="8651240" cy="5789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 sz="3900">
                <a:solidFill>
                  <a:schemeClr val="tx1"/>
                </a:solidFill>
              </a:rPr>
              <a:t>MỖI ĐỘI CỬ ĐẠI DIỆN 5 EM RA XẾP HÀNG, MỖI EM GHI LÊN BẢNG TÊN MỘT LOÀI ĐỘNG VẬT, ĐỘI NÀO GHI TÊN ĐÚNG VÀO NHÓM ĐỘNG VẬT KHÔNG XƯƠNG VÀ ĐỘNG VẬT CÓ </a:t>
            </a:r>
            <a:r>
              <a:rPr lang="vi-VN" altLang="en-US" sz="3900">
                <a:solidFill>
                  <a:schemeClr val="tx1"/>
                </a:solidFill>
              </a:rPr>
              <a:t>XƯƠNGVÀ NHANH NHẤT THÌ ĐỘI ĐÓ THẮNG SẼ CỘNG VÀO ĐIỂM THI ĐUA CỦA TỔ 50 ĐIỂM.</a:t>
            </a:r>
            <a:br>
              <a:rPr lang="vi-VN" altLang="en-US" sz="3900">
                <a:solidFill>
                  <a:schemeClr val="tx1"/>
                </a:solidFill>
              </a:rPr>
            </a:br>
            <a:endParaRPr lang="vi-VN" altLang="en-US" sz="39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5" grpId="1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5380181">
            <a:off x="3046592" y="-2273094"/>
            <a:ext cx="4786107" cy="10105474"/>
            <a:chOff x="1100490" y="0"/>
            <a:chExt cx="7448764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90" y="0"/>
              <a:ext cx="7448764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678" y="320674"/>
              <a:ext cx="6548644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 rot="20829079">
            <a:off x="-8465" y="2004090"/>
            <a:ext cx="10638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Chúc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quý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Thầy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sức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khỏe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!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Chúc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tốt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!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035074" y="143886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051" y="1775835"/>
            <a:ext cx="3853006" cy="4359018"/>
          </a:xfrm>
          <a:prstGeom prst="rect">
            <a:avLst/>
          </a:prstGeom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8" y="4900174"/>
            <a:ext cx="2235852" cy="15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78085" y="144874"/>
            <a:ext cx="2687293" cy="1548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67023" y="1372026"/>
            <a:ext cx="609600" cy="542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0818" y="265044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999" y="355330"/>
            <a:ext cx="784859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 các em thì động vật có phong </a:t>
            </a:r>
            <a:r>
              <a:rPr lang="vi-VN" alt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 về </a:t>
            </a:r>
            <a:r>
              <a:rPr lang="vi-VN" alt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 giống thực vật không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3883" y="2363011"/>
            <a:ext cx="8849867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1"/>
            <a:ext cx="8849866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ý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199" y="4267201"/>
            <a:ext cx="8849867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và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199" y="3404175"/>
            <a:ext cx="8849867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601833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283073" y="1515276"/>
            <a:ext cx="3505200" cy="2197387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0123" y="2075174"/>
            <a:ext cx="2049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637311" y="3931554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637310" y="5068733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537328" y="2960569"/>
            <a:ext cx="1233055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9474740" y="1775963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789854" y="24354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 panose="020F0502020204030204"/>
              </a:rPr>
              <a:t>START</a:t>
            </a:r>
            <a:endParaRPr lang="en-US" sz="1050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87" y="328734"/>
            <a:ext cx="1370670" cy="1366322"/>
          </a:xfrm>
          <a:prstGeom prst="rect">
            <a:avLst/>
          </a:prstGeom>
        </p:spPr>
      </p:pic>
      <p:grpSp>
        <p:nvGrpSpPr>
          <p:cNvPr id="26" name="Clock hand spin"/>
          <p:cNvGrpSpPr/>
          <p:nvPr/>
        </p:nvGrpSpPr>
        <p:grpSpPr>
          <a:xfrm rot="1786145">
            <a:off x="9812073" y="906105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8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32357" y="951468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3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79771" y="1205115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6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34046" y="989038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9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17943" y="705247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12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5" name="Arrow: Right 4">
            <a:hlinkClick r:id="rId1" action="ppaction://hlinksldjump"/>
          </p:cNvPr>
          <p:cNvSpPr/>
          <p:nvPr/>
        </p:nvSpPr>
        <p:spPr>
          <a:xfrm>
            <a:off x="10823750" y="6051665"/>
            <a:ext cx="730940" cy="399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animBg="1"/>
      <p:bldP spid="16" grpId="1" animBg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7" y="-31813"/>
            <a:ext cx="13755303" cy="77373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8155" y="304800"/>
            <a:ext cx="9249546" cy="1447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bạn nói rằng động vật rất đa dạng về hình thái bên ngoài, kích thước. Theo em đúng hay sai?</a:t>
            </a:r>
            <a:endParaRPr lang="vi-V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5881" y="3319521"/>
            <a:ext cx="9607868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alt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0485" y="5330555"/>
            <a:ext cx="9607867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ý kiến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9748" y="4267337"/>
            <a:ext cx="1005460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đúng, không </a:t>
            </a:r>
            <a:r>
              <a:rPr lang="vi-VN" alt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alt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3054" y="2508824"/>
            <a:ext cx="959069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alt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056681" y="2272450"/>
            <a:ext cx="3505200" cy="2197387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9226" y="2992078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-56556" y="3887168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-6251" y="5122462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0" y="2214043"/>
            <a:ext cx="1233055" cy="1256068"/>
          </a:xfrm>
          <a:prstGeom prst="rect">
            <a:avLst/>
          </a:prstGeom>
        </p:spPr>
      </p:pic>
      <p:pic>
        <p:nvPicPr>
          <p:cNvPr id="21" name="q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>
            <a:fillRect/>
          </a:stretch>
        </p:blipFill>
        <p:spPr>
          <a:xfrm>
            <a:off x="9409516" y="5596866"/>
            <a:ext cx="1293121" cy="121717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5406" y="1805905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700520" y="54296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 panose="020F0502020204030204"/>
              </a:rPr>
              <a:t>START</a:t>
            </a:r>
            <a:endParaRPr lang="en-US" sz="1050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53" y="358676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722739" y="936047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3023" y="981410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3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90437" y="1235057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6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4712" y="101898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9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12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4" name="Arrow: Right 33">
            <a:hlinkClick r:id="rId10" action="ppaction://hlinksldjump"/>
          </p:cNvPr>
          <p:cNvSpPr/>
          <p:nvPr/>
        </p:nvSpPr>
        <p:spPr>
          <a:xfrm>
            <a:off x="10823750" y="6051665"/>
            <a:ext cx="730940" cy="399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animBg="1"/>
      <p:bldP spid="16" grpId="1" animBg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5275" y="304800"/>
            <a:ext cx="9071414" cy="12974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302" y="482974"/>
            <a:ext cx="8639313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Hoa nói rắng </a:t>
            </a:r>
            <a:r>
              <a:rPr lang="vi-VN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 trường sống của động vật đều giống nhau là môi trường nước,. Điều đó đúng hay </a:t>
            </a:r>
            <a:r>
              <a:rPr lang="vi-VN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sai?</a:t>
            </a:r>
            <a:endParaRPr lang="vi-VN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4380503"/>
            <a:ext cx="7245489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1"/>
            <a:ext cx="7245489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alt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altLang="en-US" sz="3200" b="1" dirty="0" err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210821"/>
            <a:ext cx="6939776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Không đúng, không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199" y="3404176"/>
            <a:ext cx="7416114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528016" y="2412883"/>
            <a:ext cx="3505200" cy="2197387"/>
          </a:xfrm>
          <a:prstGeom prst="cloud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28034" y="2911733"/>
            <a:ext cx="156961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554182" y="1810483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629265" y="4951523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554181" y="3075911"/>
            <a:ext cx="1233055" cy="1256068"/>
          </a:xfrm>
          <a:prstGeom prst="rect">
            <a:avLst/>
          </a:prstGeom>
        </p:spPr>
      </p:pic>
      <p:pic>
        <p:nvPicPr>
          <p:cNvPr id="21" name="q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>
            <a:fillRect/>
          </a:stretch>
        </p:blipFill>
        <p:spPr>
          <a:xfrm>
            <a:off x="9429420" y="5550187"/>
            <a:ext cx="1238580" cy="126589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2483" y="1783021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97597" y="31412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 panose="020F0502020204030204"/>
              </a:rPr>
              <a:t>START</a:t>
            </a:r>
            <a:endParaRPr lang="en-US" sz="1050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30" y="335792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719816" y="913163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0100" y="958526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3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6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1789" y="996096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9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25686" y="712305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12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4" name="Arrow: Right 33">
            <a:hlinkClick r:id="rId9" action="ppaction://hlinksldjump"/>
          </p:cNvPr>
          <p:cNvSpPr/>
          <p:nvPr/>
        </p:nvSpPr>
        <p:spPr>
          <a:xfrm>
            <a:off x="10823750" y="6051665"/>
            <a:ext cx="730940" cy="399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8323" y="265043"/>
            <a:ext cx="9298373" cy="9161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603" y="367435"/>
            <a:ext cx="92983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Loài nào dưới đây thuộc giới Động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vật?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362201"/>
            <a:ext cx="2577548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1"/>
            <a:ext cx="2975113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1"/>
            <a:ext cx="297511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Lúa nước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404235"/>
            <a:ext cx="331978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Dương xỉ       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838802" y="1587838"/>
            <a:ext cx="3505200" cy="2197387"/>
          </a:xfrm>
          <a:prstGeom prst="cloud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0878" y="2085202"/>
            <a:ext cx="1505098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694193" y="40013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694193" y="498164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636259" y="3050094"/>
            <a:ext cx="1233055" cy="1256068"/>
          </a:xfrm>
          <a:prstGeom prst="rect">
            <a:avLst/>
          </a:prstGeom>
        </p:spPr>
      </p:pic>
      <p:pic>
        <p:nvPicPr>
          <p:cNvPr id="21" name="q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>
            <a:fillRect/>
          </a:stretch>
        </p:blipFill>
        <p:spPr>
          <a:xfrm>
            <a:off x="9304969" y="5410200"/>
            <a:ext cx="1363031" cy="135035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05353" y="1752029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20467" y="420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 panose="020F0502020204030204"/>
              </a:rPr>
              <a:t>START</a:t>
            </a:r>
            <a:endParaRPr lang="en-US" sz="1050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04800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642686" y="882171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062970" y="927534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3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10384" y="1181181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6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64659" y="965104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9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48556" y="681313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12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4" name="Arrow: Right 33">
            <a:hlinkClick r:id="rId9" action="ppaction://hlinksldjump"/>
          </p:cNvPr>
          <p:cNvSpPr/>
          <p:nvPr/>
        </p:nvSpPr>
        <p:spPr>
          <a:xfrm>
            <a:off x="10823750" y="6051665"/>
            <a:ext cx="730940" cy="399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animBg="1"/>
      <p:bldP spid="8" grpId="0" bldLvl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812" y="223190"/>
            <a:ext cx="8991101" cy="10288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14" y="375759"/>
            <a:ext cx="906068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động vật rất phong phú và đa dạng. Vậy làm thế nào để có thể phân loại được chúng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6435" y="5297170"/>
            <a:ext cx="2087245" cy="953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cơ thể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6435" y="2143760"/>
            <a:ext cx="180594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vi-VN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199" y="4267201"/>
            <a:ext cx="161484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vi-VN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186430"/>
            <a:ext cx="1504315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vi-VN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181302" y="4601981"/>
            <a:ext cx="2675886" cy="1729460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6651" y="4990563"/>
            <a:ext cx="1470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550718" y="398895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417020" y="1956309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550718" y="3050094"/>
            <a:ext cx="1233055" cy="1256068"/>
          </a:xfrm>
          <a:prstGeom prst="rect">
            <a:avLst/>
          </a:prstGeom>
        </p:spPr>
      </p:pic>
      <p:pic>
        <p:nvPicPr>
          <p:cNvPr id="21" name="q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209" y="5195083"/>
            <a:ext cx="1499175" cy="1499175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64158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79272" y="4115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 panose="020F0502020204030204"/>
              </a:rPr>
              <a:t>START</a:t>
            </a:r>
            <a:endParaRPr lang="en-US" sz="1050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005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701491" y="922909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21775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3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69189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6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23464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9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07361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 panose="020F0502020204030204"/>
              </a:rPr>
              <a:t>12</a:t>
            </a:r>
            <a:endParaRPr lang="en-US" sz="1000" b="1" kern="0" dirty="0">
              <a:solidFill>
                <a:srgbClr val="99B2C8"/>
              </a:solidFill>
              <a:latin typeface="Calibri" panose="020F0502020204030204"/>
            </a:endParaRPr>
          </a:p>
        </p:txBody>
      </p:sp>
      <p:sp>
        <p:nvSpPr>
          <p:cNvPr id="34" name="Arrow: Right 33">
            <a:hlinkClick r:id="rId9" action="ppaction://hlinksldjump"/>
          </p:cNvPr>
          <p:cNvSpPr/>
          <p:nvPr/>
        </p:nvSpPr>
        <p:spPr>
          <a:xfrm>
            <a:off x="9689883" y="6312956"/>
            <a:ext cx="1144815" cy="399011"/>
          </a:xfrm>
          <a:prstGeom prst="rightArrow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bldLvl="0" animBg="1"/>
      <p:bldP spid="16" grpId="1" bldLvl="0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 sz="quarter"/>
          </p:nvPr>
        </p:nvSpPr>
        <p:spPr/>
        <p:txBody>
          <a:bodyPr/>
          <a:p>
            <a:endParaRPr lang="en-US"/>
          </a:p>
        </p:txBody>
      </p:sp>
      <p:pic>
        <p:nvPicPr>
          <p:cNvPr id="3077" name="Content Placeholder 3076" descr="ffghgg"/>
          <p:cNvPicPr preferRelativeResize="0"/>
          <p:nvPr>
            <p:ph sz="quarter" idx="2"/>
          </p:nvPr>
        </p:nvPicPr>
        <p:blipFill>
          <a:blip r:embed="rId1">
            <a:lum/>
          </a:blip>
          <a:srcRect/>
          <a:stretch>
            <a:fillRect/>
          </a:stretch>
        </p:blipFill>
        <p:spPr>
          <a:xfrm>
            <a:off x="5326380" y="335280"/>
            <a:ext cx="2230755" cy="1513840"/>
          </a:xfrm>
        </p:spPr>
      </p:pic>
      <p:pic>
        <p:nvPicPr>
          <p:cNvPr id="3083" name="Content Placeholder 3082" descr="fgfg"/>
          <p:cNvPicPr preferRelativeResize="0"/>
          <p:nvPr>
            <p:ph sz="quarter" idx="4"/>
          </p:nvPr>
        </p:nvPicPr>
        <p:blipFill>
          <a:blip r:embed="rId2">
            <a:lum/>
          </a:blip>
          <a:srcRect/>
          <a:stretch>
            <a:fillRect/>
          </a:stretch>
        </p:blipFill>
        <p:spPr>
          <a:xfrm>
            <a:off x="3887470" y="4514850"/>
            <a:ext cx="3166745" cy="1656715"/>
          </a:xfrm>
        </p:spPr>
      </p:pic>
      <p:pic>
        <p:nvPicPr>
          <p:cNvPr id="3086" name="Picture 3085" descr="fg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70525" y="2065020"/>
            <a:ext cx="2278380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1" name="Picture 3090" descr="sen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362190" y="4959985"/>
            <a:ext cx="3110230" cy="1455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19"/>
          <p:cNvPicPr>
            <a:picLocks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10203815" y="2409825"/>
            <a:ext cx="1988185" cy="2734310"/>
          </a:xfrm>
          <a:prstGeom prst="rect">
            <a:avLst/>
          </a:prstGeom>
        </p:spPr>
      </p:pic>
      <p:pic>
        <p:nvPicPr>
          <p:cNvPr id="10242" name="Picture 3" descr="Tập tin:Loligo vulgaris.jpg">
            <a:hlinkClick r:id="rId6"/>
          </p:cNvPr>
          <p:cNvPicPr>
            <a:picLocks noChangeAspect="1"/>
          </p:cNvPicPr>
          <p:nvPr>
            <p:ph sz="quarter" idx="3"/>
          </p:nvPr>
        </p:nvPicPr>
        <p:blipFill>
          <a:blip r:embed="rId7"/>
          <a:stretch>
            <a:fillRect/>
          </a:stretch>
        </p:blipFill>
        <p:spPr>
          <a:xfrm>
            <a:off x="403860" y="4324350"/>
            <a:ext cx="3339465" cy="2100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35" y="223520"/>
            <a:ext cx="3237865" cy="172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/>
          <p:nvPr>
            <p:ph sz="quarter" idx="1"/>
          </p:nvPr>
        </p:nvSpPr>
        <p:spPr/>
        <p:txBody>
          <a:bodyPr/>
          <a:p>
            <a:endParaRPr lang="en-US"/>
          </a:p>
        </p:txBody>
      </p:sp>
      <p:pic>
        <p:nvPicPr>
          <p:cNvPr id="16" name="Content Placeholder 3" descr="chuột đồn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25" y="2138680"/>
            <a:ext cx="3671570" cy="21132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" y="224155"/>
            <a:ext cx="3556000" cy="187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ontent Placeholder 16"/>
          <p:cNvPicPr>
            <a:picLocks noChangeAspect="1"/>
          </p:cNvPicPr>
          <p:nvPr>
            <p:ph sz="quarter" idx="2"/>
          </p:nvPr>
        </p:nvPicPr>
        <p:blipFill>
          <a:blip r:embed="rId11"/>
          <a:stretch>
            <a:fillRect/>
          </a:stretch>
        </p:blipFill>
        <p:spPr>
          <a:xfrm>
            <a:off x="7748905" y="2096135"/>
            <a:ext cx="1960880" cy="243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1" build="p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3272</Words>
  <Application>WPS Presentation</Application>
  <PresentationFormat>Widescreen</PresentationFormat>
  <Paragraphs>271</Paragraphs>
  <Slides>29</Slides>
  <Notes>6</Notes>
  <HiddenSlides>0</HiddenSlides>
  <MMClips>26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SimSun</vt:lpstr>
      <vt:lpstr>Wingdings</vt:lpstr>
      <vt:lpstr>Times New Roman</vt:lpstr>
      <vt:lpstr>Tahoma</vt:lpstr>
      <vt:lpstr>Calibri</vt:lpstr>
      <vt:lpstr>Roboto</vt:lpstr>
      <vt:lpstr>Open Sans</vt:lpstr>
      <vt:lpstr>Segoe Print</vt:lpstr>
      <vt:lpstr>Microsoft YaHei</vt:lpstr>
      <vt:lpstr>Arial Unicode MS</vt:lpstr>
      <vt:lpstr>Calibri Light</vt:lpstr>
      <vt:lpstr>华康海报体W12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1.Đa dạng động vật </vt:lpstr>
      <vt:lpstr>PowerPoint 演示文稿</vt:lpstr>
      <vt:lpstr>PowerPoint 演示文稿</vt:lpstr>
      <vt:lpstr>1.Đa dạng động vật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ĐVKXS </vt:lpstr>
      <vt:lpstr>PowerPoint 演示文稿</vt:lpstr>
      <vt:lpstr>Chân khớp </vt:lpstr>
      <vt:lpstr>Chim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PC</cp:lastModifiedBy>
  <cp:revision>76</cp:revision>
  <dcterms:created xsi:type="dcterms:W3CDTF">2023-12-16T06:48:00Z</dcterms:created>
  <dcterms:modified xsi:type="dcterms:W3CDTF">2024-01-30T07:29:58Z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D884CBB8B01648EA8583B73B24B43E27_12</vt:lpwstr>
  </property>
  <property fmtid="{D5CDD505-2E9C-101B-9397-08002B2CF9AE}" pid="3" name="KSOProductBuildVer">
    <vt:lpwstr>1033-12.2.0.13431</vt:lpwstr>
  </property>
</Properties>
</file>