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7" r:id="rId3"/>
    <p:sldId id="258" r:id="rId4"/>
    <p:sldId id="298" r:id="rId6"/>
    <p:sldId id="299" r:id="rId7"/>
    <p:sldId id="300" r:id="rId8"/>
    <p:sldId id="301" r:id="rId9"/>
    <p:sldId id="303" r:id="rId10"/>
    <p:sldId id="302" r:id="rId11"/>
    <p:sldId id="305" r:id="rId12"/>
    <p:sldId id="304" r:id="rId13"/>
    <p:sldId id="30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C60A1"/>
    <a:srgbClr val="C128E0"/>
    <a:srgbClr val="FFFFFF"/>
    <a:srgbClr val="FFCFFF"/>
    <a:srgbClr val="FFCCFF"/>
    <a:srgbClr val="098D37"/>
    <a:srgbClr val="F4F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77824-3124-436E-B626-AB7DAA6D4983}"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DCEF2-67DC-430A-A461-83FCA157C4F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DCEF2-67DC-430A-A461-83FCA157C4F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E8F9D9F-F948-487C-8B5D-070808FD465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5AFE1FE-F355-423E-BDE0-1BB2A9C153A7}"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DCF83B2-DD07-478F-89D3-0B949D0FB5F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501C930-9DA2-4707-BDCA-F648B379E96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19A21D0-7BCD-492E-ACA1-6817DAA52C2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B123948-A480-4B89-A3C9-7FFCF9EA5EDD}"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1D5E88F-BB3F-40DE-B2DD-C6AE936F5608}"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209E436-D8FE-4D16-B637-42795C8CD7AC}"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8AEC5-6A98-4CBF-B244-F7FECF92B848}"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368A71A-0D56-4569-BC80-82D6E297357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8E7E7A8-F0CD-4E94-A8F9-20F7CDFD919E}"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CDFCC-67A5-4248-AE76-743FD554F68D}"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F17DC-36EA-41E7-ADB6-948FCB5C6EF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82" y="554181"/>
            <a:ext cx="11369964" cy="2062103"/>
          </a:xfrm>
          <a:prstGeom prst="rect">
            <a:avLst/>
          </a:prstGeom>
          <a:noFill/>
        </p:spPr>
        <p:txBody>
          <a:bodyPr wrap="square" rtlCol="0">
            <a:spAutoFit/>
          </a:bodyPr>
          <a:lstStyle/>
          <a:p>
            <a:pPr algn="ctr"/>
            <a:r>
              <a:rPr lang="en-US" sz="3200" b="1" u="sng" smtClean="0">
                <a:solidFill>
                  <a:srgbClr val="0070C0"/>
                </a:solidFill>
                <a:latin typeface="Times New Roman" panose="02020603050405020304" pitchFamily="18" charset="0"/>
                <a:cs typeface="Times New Roman" panose="02020603050405020304" pitchFamily="18" charset="0"/>
              </a:rPr>
              <a:t>TIẾT 7- BÀI 3</a:t>
            </a:r>
            <a:r>
              <a:rPr lang="en-US" sz="32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3200" b="1" err="1" smtClean="0">
                <a:solidFill>
                  <a:srgbClr val="0070C0"/>
                </a:solidFill>
                <a:latin typeface="Times New Roman" panose="02020603050405020304" pitchFamily="18" charset="0"/>
                <a:cs typeface="Times New Roman" panose="02020603050405020304" pitchFamily="18" charset="0"/>
              </a:rPr>
              <a:t>tt</a:t>
            </a:r>
            <a:r>
              <a:rPr lang="en-US" sz="3200" b="1" smtClean="0">
                <a:solidFill>
                  <a:srgbClr val="0070C0"/>
                </a:solidFill>
                <a:latin typeface="Times New Roman" panose="02020603050405020304" pitchFamily="18" charset="0"/>
                <a:cs typeface="Times New Roman" panose="02020603050405020304" pitchFamily="18" charset="0"/>
              </a:rPr>
              <a:t>) </a:t>
            </a:r>
            <a:endParaRPr lang="en-US" sz="3200" b="1" smtClean="0">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21326" y="2789382"/>
            <a:ext cx="10245437" cy="1077218"/>
          </a:xfrm>
          <a:prstGeom prst="rect">
            <a:avLst/>
          </a:prstGeom>
          <a:noFill/>
          <a:ln>
            <a:solidFill>
              <a:schemeClr val="accent1"/>
            </a:solidFill>
          </a:ln>
        </p:spPr>
        <p:txBody>
          <a:bodyPr wrap="square" rtlCol="0">
            <a:spAutoFit/>
          </a:bodyPr>
          <a:lstStyle/>
          <a:p>
            <a:r>
              <a:rPr lang="en-US" sz="3200" b="1" smtClean="0">
                <a:latin typeface="Times New Roman" panose="02020603050405020304" pitchFamily="18" charset="0"/>
                <a:cs typeface="Times New Roman" panose="02020603050405020304" pitchFamily="18" charset="0"/>
              </a:rPr>
              <a:t>MỤC TIÊU</a:t>
            </a:r>
            <a:endParaRPr lang="en-US" sz="3200" b="1" smtClean="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a:t>
            </a:r>
            <a:r>
              <a:rPr lang="en-US" sz="3200" err="1" smtClean="0">
                <a:latin typeface="Times New Roman" panose="02020603050405020304" pitchFamily="18" charset="0"/>
                <a:cs typeface="Times New Roman" panose="02020603050405020304" pitchFamily="18" charset="0"/>
              </a:rPr>
              <a:t>Biết</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cách</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sử</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dụng</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kính</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lúp</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và</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kính</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hiển</a:t>
            </a:r>
            <a:r>
              <a:rPr lang="en-US" sz="3200" smtClean="0">
                <a:latin typeface="Times New Roman" panose="02020603050405020304" pitchFamily="18" charset="0"/>
                <a:cs typeface="Times New Roman" panose="02020603050405020304" pitchFamily="18" charset="0"/>
              </a:rPr>
              <a:t> vi </a:t>
            </a:r>
            <a:r>
              <a:rPr lang="en-US" sz="3200" err="1" smtClean="0">
                <a:latin typeface="Times New Roman" panose="02020603050405020304" pitchFamily="18" charset="0"/>
                <a:cs typeface="Times New Roman" panose="02020603050405020304" pitchFamily="18" charset="0"/>
              </a:rPr>
              <a:t>quang</a:t>
            </a:r>
            <a:r>
              <a:rPr lang="en-US" sz="320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học</a:t>
            </a:r>
            <a:r>
              <a:rPr lang="en-US" sz="3200" smtClean="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71F17DC-36EA-41E7-ADB6-948FCB5C6EF5}"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796019" y="1300448"/>
            <a:ext cx="10984964"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hiển vi quang học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hiển vi quang học</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886155" y="1799133"/>
            <a:ext cx="5044789" cy="954107"/>
          </a:xfrm>
          <a:prstGeom prst="rect">
            <a:avLst/>
          </a:prstGeom>
          <a:solidFill>
            <a:schemeClr val="accent6">
              <a:lumMod val="20000"/>
              <a:lumOff val="80000"/>
            </a:schemeClr>
          </a:solidFill>
        </p:spPr>
        <p:txBody>
          <a:bodyPr wrap="square">
            <a:spAutoFit/>
          </a:bodyPr>
          <a:lstStyle/>
          <a:p>
            <a:r>
              <a:rPr lang="en-US" sz="2800" smtClean="0">
                <a:latin typeface="Times New Roman" panose="02020603050405020304" pitchFamily="18" charset="0"/>
                <a:cs typeface="Times New Roman" panose="02020603050405020304" pitchFamily="18" charset="0"/>
              </a:rPr>
              <a:t>Kính hiển vi quang học có vai trò gì trong nghiên cứu khoa học?</a:t>
            </a:r>
            <a:endParaRPr lang="en-US" sz="2800"/>
          </a:p>
        </p:txBody>
      </p:sp>
      <p:sp>
        <p:nvSpPr>
          <p:cNvPr id="18" name="Rounded Rectangle 17"/>
          <p:cNvSpPr/>
          <p:nvPr/>
        </p:nvSpPr>
        <p:spPr>
          <a:xfrm>
            <a:off x="6502401" y="3765609"/>
            <a:ext cx="5278582" cy="21918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Giúp quan sát được chi tiết cấu tạo rất nhỏ của tế bào, vi khuẩn, virut mà bằng kính lúp không nhìn thấy được. </a:t>
            </a:r>
            <a:endParaRPr lang="en-US" sz="280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344390" y="1855252"/>
            <a:ext cx="5723901" cy="4866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8" name="TextBox 7"/>
          <p:cNvSpPr txBox="1"/>
          <p:nvPr/>
        </p:nvSpPr>
        <p:spPr>
          <a:xfrm>
            <a:off x="98744" y="111202"/>
            <a:ext cx="6967074" cy="523220"/>
          </a:xfrm>
          <a:prstGeom prst="rect">
            <a:avLst/>
          </a:prstGeom>
          <a:noFill/>
          <a:ln>
            <a:solidFill>
              <a:schemeClr val="accent1"/>
            </a:solidFill>
          </a:ln>
        </p:spPr>
        <p:txBody>
          <a:bodyPr wrap="square" rtlCol="0">
            <a:spAutoFit/>
          </a:bodyPr>
          <a:lstStyle/>
          <a:p>
            <a:pPr algn="just"/>
            <a:r>
              <a:rPr lang="en-US" sz="2800" smtClean="0">
                <a:solidFill>
                  <a:schemeClr val="accent1"/>
                </a:solidFill>
                <a:latin typeface="Times New Roman" panose="02020603050405020304" pitchFamily="18" charset="0"/>
                <a:cs typeface="Times New Roman" panose="02020603050405020304" pitchFamily="18" charset="0"/>
              </a:rPr>
              <a:t>Trình bày cách </a:t>
            </a:r>
            <a:r>
              <a:rPr lang="en-US" sz="2800" err="1" smtClean="0">
                <a:solidFill>
                  <a:schemeClr val="accent1"/>
                </a:solidFill>
                <a:latin typeface="Times New Roman" panose="02020603050405020304" pitchFamily="18" charset="0"/>
                <a:cs typeface="Times New Roman" panose="02020603050405020304" pitchFamily="18" charset="0"/>
              </a:rPr>
              <a:t>sử</a:t>
            </a:r>
            <a:r>
              <a:rPr lang="en-US" sz="2800" smtClean="0">
                <a:solidFill>
                  <a:schemeClr val="accent1"/>
                </a:solidFill>
                <a:latin typeface="Times New Roman" panose="02020603050405020304" pitchFamily="18" charset="0"/>
                <a:cs typeface="Times New Roman" panose="02020603050405020304" pitchFamily="18" charset="0"/>
              </a:rPr>
              <a:t> </a:t>
            </a:r>
            <a:r>
              <a:rPr lang="en-US" sz="2800" err="1" smtClean="0">
                <a:solidFill>
                  <a:schemeClr val="accent1"/>
                </a:solidFill>
                <a:latin typeface="Times New Roman" panose="02020603050405020304" pitchFamily="18" charset="0"/>
                <a:cs typeface="Times New Roman" panose="02020603050405020304" pitchFamily="18" charset="0"/>
              </a:rPr>
              <a:t>dụng</a:t>
            </a:r>
            <a:r>
              <a:rPr lang="en-US" sz="2800" smtClean="0">
                <a:solidFill>
                  <a:schemeClr val="accent1"/>
                </a:solidFill>
                <a:latin typeface="Times New Roman" panose="02020603050405020304" pitchFamily="18" charset="0"/>
                <a:cs typeface="Times New Roman" panose="02020603050405020304" pitchFamily="18" charset="0"/>
              </a:rPr>
              <a:t> </a:t>
            </a:r>
            <a:r>
              <a:rPr lang="en-US" sz="2800" err="1" smtClean="0">
                <a:solidFill>
                  <a:schemeClr val="accent1"/>
                </a:solidFill>
                <a:latin typeface="Times New Roman" panose="02020603050405020304" pitchFamily="18" charset="0"/>
                <a:cs typeface="Times New Roman" panose="02020603050405020304" pitchFamily="18" charset="0"/>
              </a:rPr>
              <a:t>kính</a:t>
            </a:r>
            <a:r>
              <a:rPr lang="en-US" sz="2800" smtClean="0">
                <a:solidFill>
                  <a:schemeClr val="accent1"/>
                </a:solidFill>
                <a:latin typeface="Times New Roman" panose="02020603050405020304" pitchFamily="18" charset="0"/>
                <a:cs typeface="Times New Roman" panose="02020603050405020304" pitchFamily="18" charset="0"/>
              </a:rPr>
              <a:t> hiển vi quang học</a:t>
            </a:r>
            <a:endParaRPr lang="en-US" sz="2800">
              <a:solidFill>
                <a:schemeClr val="accent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6735" y="828811"/>
            <a:ext cx="5536755" cy="830997"/>
          </a:xfrm>
          <a:prstGeom prst="rect">
            <a:avLst/>
          </a:prstGeom>
          <a:solidFill>
            <a:schemeClr val="accent6">
              <a:lumMod val="20000"/>
              <a:lumOff val="80000"/>
            </a:schemeClr>
          </a:solidFill>
        </p:spPr>
        <p:txBody>
          <a:bodyPr wrap="square">
            <a:spAutoFit/>
          </a:bodyPr>
          <a:lstStyle/>
          <a:p>
            <a:r>
              <a:rPr lang="en-US" sz="2400" smtClean="0">
                <a:latin typeface="Times New Roman" panose="02020603050405020304" pitchFamily="18" charset="0"/>
                <a:cs typeface="Times New Roman" panose="02020603050405020304" pitchFamily="18" charset="0"/>
              </a:rPr>
              <a:t>Bước 1: chuẩn bị kính: đặt kính vừa tầm quan sát gần nguồn điện</a:t>
            </a:r>
            <a:endParaRPr lang="en-US" sz="2400"/>
          </a:p>
        </p:txBody>
      </p:sp>
      <p:sp>
        <p:nvSpPr>
          <p:cNvPr id="13" name="Rectangle 12"/>
          <p:cNvSpPr/>
          <p:nvPr/>
        </p:nvSpPr>
        <p:spPr>
          <a:xfrm>
            <a:off x="185171" y="2107622"/>
            <a:ext cx="5619884" cy="829945"/>
          </a:xfrm>
          <a:prstGeom prst="rect">
            <a:avLst/>
          </a:prstGeom>
          <a:solidFill>
            <a:schemeClr val="accent6">
              <a:lumMod val="20000"/>
              <a:lumOff val="80000"/>
            </a:schemeClr>
          </a:solidFill>
        </p:spPr>
        <p:txBody>
          <a:bodyPr wrap="square">
            <a:spAutoFit/>
          </a:bodyPr>
          <a:lstStyle/>
          <a:p>
            <a:r>
              <a:rPr lang="en-US" sz="2400" smtClean="0">
                <a:latin typeface="Times New Roman" panose="02020603050405020304" pitchFamily="18" charset="0"/>
                <a:cs typeface="Times New Roman" panose="02020603050405020304" pitchFamily="18" charset="0"/>
              </a:rPr>
              <a:t>Bước 2: Điều chỉnh ánh sáng: bật công tắc đèn và điều chỉnh độ sáng đèn phù hợp.</a:t>
            </a:r>
            <a:endParaRPr lang="en-US" sz="2400"/>
          </a:p>
        </p:txBody>
      </p:sp>
      <p:sp>
        <p:nvSpPr>
          <p:cNvPr id="14" name="Rectangle 13"/>
          <p:cNvSpPr/>
          <p:nvPr/>
        </p:nvSpPr>
        <p:spPr>
          <a:xfrm>
            <a:off x="145940" y="3072348"/>
            <a:ext cx="5781471" cy="3785652"/>
          </a:xfrm>
          <a:prstGeom prst="rect">
            <a:avLst/>
          </a:prstGeom>
          <a:solidFill>
            <a:schemeClr val="accent6">
              <a:lumMod val="20000"/>
              <a:lumOff val="80000"/>
            </a:schemeClr>
          </a:solidFill>
        </p:spPr>
        <p:txBody>
          <a:bodyPr wrap="square">
            <a:spAutoFit/>
          </a:bodyPr>
          <a:lstStyle/>
          <a:p>
            <a:r>
              <a:rPr lang="en-US" sz="2400" smtClean="0">
                <a:latin typeface="Times New Roman" panose="02020603050405020304" pitchFamily="18" charset="0"/>
                <a:cs typeface="Times New Roman" panose="02020603050405020304" pitchFamily="18" charset="0"/>
              </a:rPr>
              <a:t>Bước 3: Quan sát vật mẫu:</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-Đặt tiêu bản lên mâm kính.</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-Điều chỉnh ốc sơ cấp, đưa vật kính đến vị trí gần tiêu bản.</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-Mắt hướng vào thị kính, điều chỉnh ốc sơ cấp nâng vật kính lên cho tới khi quan sát được mẫu vật thì chuyển sang điều chỉnh ốc vi cấp để nhìn rõ các chi tiết bên trong.</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Để thay đổi độ phóng đại kính hiển vi, quay mâm kính để lựa chọn vật kính phù hợp</a:t>
            </a:r>
            <a:endParaRPr lang="en-US" sz="2400"/>
          </a:p>
        </p:txBody>
      </p:sp>
      <p:pic>
        <p:nvPicPr>
          <p:cNvPr id="15" name="Picture 14"/>
          <p:cNvPicPr>
            <a:picLocks noChangeAspect="1"/>
          </p:cNvPicPr>
          <p:nvPr/>
        </p:nvPicPr>
        <p:blipFill>
          <a:blip r:embed="rId1"/>
          <a:stretch>
            <a:fillRect/>
          </a:stretch>
        </p:blipFill>
        <p:spPr>
          <a:xfrm>
            <a:off x="7276811" y="175641"/>
            <a:ext cx="3557540" cy="1484167"/>
          </a:xfrm>
          <a:prstGeom prst="rect">
            <a:avLst/>
          </a:prstGeom>
        </p:spPr>
      </p:pic>
      <p:pic>
        <p:nvPicPr>
          <p:cNvPr id="16" name="Picture 15"/>
          <p:cNvPicPr>
            <a:picLocks noChangeAspect="1"/>
          </p:cNvPicPr>
          <p:nvPr/>
        </p:nvPicPr>
        <p:blipFill>
          <a:blip r:embed="rId2"/>
          <a:stretch>
            <a:fillRect/>
          </a:stretch>
        </p:blipFill>
        <p:spPr>
          <a:xfrm>
            <a:off x="7453745" y="1752022"/>
            <a:ext cx="3297382" cy="1601077"/>
          </a:xfrm>
          <a:prstGeom prst="rect">
            <a:avLst/>
          </a:prstGeom>
        </p:spPr>
      </p:pic>
      <p:pic>
        <p:nvPicPr>
          <p:cNvPr id="3" name="Picture 2"/>
          <p:cNvPicPr>
            <a:picLocks noChangeAspect="1"/>
          </p:cNvPicPr>
          <p:nvPr/>
        </p:nvPicPr>
        <p:blipFill>
          <a:blip r:embed="rId3"/>
          <a:stretch>
            <a:fillRect/>
          </a:stretch>
        </p:blipFill>
        <p:spPr>
          <a:xfrm>
            <a:off x="7453745" y="3445313"/>
            <a:ext cx="3380607" cy="3047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barn(inVertical)">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fade">
                                      <p:cBhvr>
                                        <p:cTn id="54" dur="1000"/>
                                        <p:tgtEl>
                                          <p:spTgt spid="14">
                                            <p:txEl>
                                              <p:pRg st="2" end="2"/>
                                            </p:txEl>
                                          </p:spTgt>
                                        </p:tgtEl>
                                      </p:cBhvr>
                                    </p:animEffect>
                                    <p:anim calcmode="lin" valueType="num">
                                      <p:cBhvr>
                                        <p:cTn id="5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Effect transition="in" filter="barn(inVertical)">
                                      <p:cBhvr>
                                        <p:cTn id="61" dur="500"/>
                                        <p:tgtEl>
                                          <p:spTgt spid="1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4">
                                            <p:txEl>
                                              <p:pRg st="4" end="4"/>
                                            </p:txEl>
                                          </p:spTgt>
                                        </p:tgtEl>
                                        <p:attrNameLst>
                                          <p:attrName>style.visibility</p:attrName>
                                        </p:attrNameLst>
                                      </p:cBhvr>
                                      <p:to>
                                        <p:strVal val="visible"/>
                                      </p:to>
                                    </p:set>
                                    <p:animEffect transition="in" filter="barn(inVertical)">
                                      <p:cBhvr>
                                        <p:cTn id="6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bldLvl="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sp>
        <p:nvSpPr>
          <p:cNvPr id="18" name="TextBox 17"/>
          <p:cNvSpPr txBox="1"/>
          <p:nvPr/>
        </p:nvSpPr>
        <p:spPr>
          <a:xfrm>
            <a:off x="1046375" y="1776382"/>
            <a:ext cx="8827298" cy="584775"/>
          </a:xfrm>
          <a:prstGeom prst="rect">
            <a:avLst/>
          </a:prstGeom>
          <a:solidFill>
            <a:schemeClr val="accent4">
              <a:lumMod val="20000"/>
              <a:lumOff val="80000"/>
            </a:schemeClr>
          </a:solidFill>
          <a:ln>
            <a:solidFill>
              <a:schemeClr val="accent1"/>
            </a:solidFill>
          </a:ln>
        </p:spPr>
        <p:txBody>
          <a:bodyPr wrap="square" rtlCol="0">
            <a:spAutoFit/>
          </a:bodyPr>
          <a:lstStyle/>
          <a:p>
            <a:r>
              <a:rPr lang="en-US" sz="3200" smtClean="0">
                <a:latin typeface="Times New Roman" panose="02020603050405020304" pitchFamily="18" charset="0"/>
                <a:cs typeface="Times New Roman" panose="02020603050405020304" pitchFamily="18" charset="0"/>
              </a:rPr>
              <a:t>Thực hành các bước sử dụng kính hiển vi quang học.</a:t>
            </a:r>
            <a:endParaRPr lang="en-US" sz="320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 </a:t>
            </a:r>
            <a:endParaRPr lang="en-US" sz="2000" b="1" smtClean="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58606" y="1557317"/>
            <a:ext cx="504825" cy="457200"/>
          </a:xfrm>
          <a:prstGeom prst="rect">
            <a:avLst/>
          </a:prstGeom>
        </p:spPr>
      </p:pic>
      <p:sp>
        <p:nvSpPr>
          <p:cNvPr id="10" name="TextBox 9"/>
          <p:cNvSpPr txBox="1"/>
          <p:nvPr/>
        </p:nvSpPr>
        <p:spPr>
          <a:xfrm>
            <a:off x="254692" y="744937"/>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4692" y="2927258"/>
            <a:ext cx="493455" cy="400050"/>
          </a:xfrm>
          <a:prstGeom prst="rect">
            <a:avLst/>
          </a:prstGeom>
        </p:spPr>
      </p:pic>
      <p:sp>
        <p:nvSpPr>
          <p:cNvPr id="5" name="Rectangle 4"/>
          <p:cNvSpPr/>
          <p:nvPr/>
        </p:nvSpPr>
        <p:spPr>
          <a:xfrm>
            <a:off x="917542" y="3127283"/>
            <a:ext cx="6096000" cy="1384995"/>
          </a:xfrm>
          <a:prstGeom prst="rect">
            <a:avLst/>
          </a:prstGeom>
          <a:solidFill>
            <a:schemeClr val="accent5">
              <a:lumMod val="20000"/>
              <a:lumOff val="80000"/>
            </a:schemeClr>
          </a:solidFill>
        </p:spPr>
        <p:txBody>
          <a:bodyPr>
            <a:spAutoFit/>
          </a:bodyPr>
          <a:lstStyle/>
          <a:p>
            <a:pPr algn="just"/>
            <a:r>
              <a:rPr lang="en-US" altLang="en-US" sz="2800">
                <a:latin typeface="Times New Roman" panose="02020603050405020304" pitchFamily="18" charset="0"/>
                <a:cs typeface="Times New Roman" panose="02020603050405020304" pitchFamily="18" charset="0"/>
              </a:rPr>
              <a:t>Thực hành sử dụng kính hiển vi quang học để quan sát </a:t>
            </a:r>
            <a:r>
              <a:rPr lang="en-US" altLang="en-US" sz="2800" smtClean="0">
                <a:latin typeface="Times New Roman" panose="02020603050405020304" pitchFamily="18" charset="0"/>
                <a:cs typeface="Times New Roman" panose="02020603050405020304" pitchFamily="18" charset="0"/>
              </a:rPr>
              <a:t>một số tiêu bản trong phòng thực hành. </a:t>
            </a:r>
            <a:endParaRPr lang="en-US" altLang="en-US" sz="2800">
              <a:latin typeface="Times New Roman" panose="02020603050405020304" pitchFamily="18" charset="0"/>
              <a:cs typeface="Times New Roman" panose="02020603050405020304" pitchFamily="18" charset="0"/>
            </a:endParaRPr>
          </a:p>
        </p:txBody>
      </p:sp>
      <p:sp>
        <p:nvSpPr>
          <p:cNvPr id="7" name="Rectangle 6"/>
          <p:cNvSpPr/>
          <p:nvPr/>
        </p:nvSpPr>
        <p:spPr>
          <a:xfrm>
            <a:off x="917542" y="4686626"/>
            <a:ext cx="5657318" cy="523220"/>
          </a:xfrm>
          <a:prstGeom prst="rect">
            <a:avLst/>
          </a:prstGeom>
          <a:solidFill>
            <a:schemeClr val="accent5">
              <a:lumMod val="20000"/>
              <a:lumOff val="80000"/>
            </a:schemeClr>
          </a:solidFill>
        </p:spPr>
        <p:txBody>
          <a:bodyPr wrap="none">
            <a:spAutoFit/>
          </a:bodyPr>
          <a:lstStyle/>
          <a:p>
            <a:pPr algn="just"/>
            <a:r>
              <a:rPr lang="en-US" altLang="en-US" sz="2800">
                <a:latin typeface="Times New Roman" panose="02020603050405020304" pitchFamily="18" charset="0"/>
                <a:cs typeface="Times New Roman" panose="02020603050405020304" pitchFamily="18" charset="0"/>
              </a:rPr>
              <a:t>Vẽ hình ảnh quan sát được ra giấy/vở.</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668542" y="1310184"/>
            <a:ext cx="8784879"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lúp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lúp</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6755"/>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34963"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 name="Group 4"/>
          <p:cNvGrpSpPr/>
          <p:nvPr/>
        </p:nvGrpSpPr>
        <p:grpSpPr bwMode="auto">
          <a:xfrm>
            <a:off x="179544" y="2216452"/>
            <a:ext cx="8540274" cy="4505023"/>
            <a:chOff x="3500820" y="2319146"/>
            <a:chExt cx="4075771" cy="4146934"/>
          </a:xfrm>
        </p:grpSpPr>
        <p:sp>
          <p:nvSpPr>
            <p:cNvPr id="24" name="Rectangle 23"/>
            <p:cNvSpPr/>
            <p:nvPr/>
          </p:nvSpPr>
          <p:spPr>
            <a:xfrm>
              <a:off x="5744955" y="4935579"/>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3500820" y="2319146"/>
              <a:ext cx="1849744" cy="392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0" name="Picture 19"/>
          <p:cNvPicPr>
            <a:picLocks noChangeAspect="1"/>
          </p:cNvPicPr>
          <p:nvPr/>
        </p:nvPicPr>
        <p:blipFill>
          <a:blip r:embed="rId1"/>
          <a:stretch>
            <a:fillRect/>
          </a:stretch>
        </p:blipFill>
        <p:spPr>
          <a:xfrm>
            <a:off x="253999" y="1960124"/>
            <a:ext cx="5370945" cy="4108167"/>
          </a:xfrm>
          <a:prstGeom prst="rect">
            <a:avLst/>
          </a:prstGeom>
        </p:spPr>
      </p:pic>
      <p:sp>
        <p:nvSpPr>
          <p:cNvPr id="31" name="Cloud 30"/>
          <p:cNvSpPr/>
          <p:nvPr/>
        </p:nvSpPr>
        <p:spPr>
          <a:xfrm>
            <a:off x="6425316" y="1477186"/>
            <a:ext cx="4922056" cy="1478532"/>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smtClean="0">
                <a:solidFill>
                  <a:schemeClr val="tx1"/>
                </a:solidFill>
                <a:latin typeface="Times New Roman" panose="02020603050405020304" pitchFamily="18" charset="0"/>
                <a:cs typeface="Times New Roman" panose="02020603050405020304" pitchFamily="18" charset="0"/>
              </a:rPr>
              <a:t>Kính</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lúp</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dùng</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để</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làm</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gì</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p>
        </p:txBody>
      </p:sp>
      <p:sp>
        <p:nvSpPr>
          <p:cNvPr id="27" name="Rounded Rectangle 26"/>
          <p:cNvSpPr/>
          <p:nvPr/>
        </p:nvSpPr>
        <p:spPr>
          <a:xfrm>
            <a:off x="5918200" y="3709142"/>
            <a:ext cx="5384800" cy="229352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lúp</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sát</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khó</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sát</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Down Arrow 31"/>
          <p:cNvSpPr/>
          <p:nvPr/>
        </p:nvSpPr>
        <p:spPr>
          <a:xfrm>
            <a:off x="8462509" y="2985430"/>
            <a:ext cx="704273" cy="567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heel(1)">
                                      <p:cBhvr>
                                        <p:cTn id="35" dur="2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circle(in)">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1" grpId="0" animBg="1"/>
      <p:bldP spid="27"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623671" y="1318700"/>
            <a:ext cx="7464527"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lúp và cách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lúp</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19"/>
          <p:cNvPicPr>
            <a:picLocks noChangeAspect="1"/>
          </p:cNvPicPr>
          <p:nvPr/>
        </p:nvPicPr>
        <p:blipFill>
          <a:blip r:embed="rId1"/>
          <a:stretch>
            <a:fillRect/>
          </a:stretch>
        </p:blipFill>
        <p:spPr>
          <a:xfrm>
            <a:off x="293031" y="1894959"/>
            <a:ext cx="4943475" cy="2296832"/>
          </a:xfrm>
          <a:prstGeom prst="rect">
            <a:avLst/>
          </a:prstGeom>
        </p:spPr>
      </p:pic>
      <p:sp>
        <p:nvSpPr>
          <p:cNvPr id="28" name="Cloud 27"/>
          <p:cNvSpPr/>
          <p:nvPr/>
        </p:nvSpPr>
        <p:spPr>
          <a:xfrm>
            <a:off x="7145640" y="1025737"/>
            <a:ext cx="4922056" cy="2321804"/>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smtClean="0">
                <a:solidFill>
                  <a:schemeClr val="tx1"/>
                </a:solidFill>
                <a:latin typeface="Times New Roman" panose="02020603050405020304" pitchFamily="18" charset="0"/>
                <a:cs typeface="Times New Roman" panose="02020603050405020304" pitchFamily="18" charset="0"/>
              </a:rPr>
              <a:t>Hãy</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mô</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tả</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cấu</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tạo</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của</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kính</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lúp</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p>
        </p:txBody>
      </p:sp>
      <p:sp>
        <p:nvSpPr>
          <p:cNvPr id="3" name="Rounded Rectangle 2"/>
          <p:cNvSpPr/>
          <p:nvPr/>
        </p:nvSpPr>
        <p:spPr>
          <a:xfrm>
            <a:off x="7145640" y="3614071"/>
            <a:ext cx="4760413" cy="19488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lúp</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phận</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khung</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tay</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cầm</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smtClean="0">
                <a:solidFill>
                  <a:schemeClr val="tx1">
                    <a:lumMod val="95000"/>
                    <a:lumOff val="5000"/>
                  </a:schemeClr>
                </a:solidFill>
                <a:latin typeface="Times New Roman" panose="02020603050405020304" pitchFamily="18" charset="0"/>
                <a:cs typeface="Times New Roman" panose="02020603050405020304" pitchFamily="18" charset="0"/>
              </a:rPr>
              <a:t>đỡ</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190323" y="4362450"/>
            <a:ext cx="4000500" cy="2495550"/>
          </a:xfrm>
          <a:prstGeom prst="rect">
            <a:avLst/>
          </a:prstGeom>
        </p:spPr>
      </p:pic>
      <p:sp>
        <p:nvSpPr>
          <p:cNvPr id="6" name="TextBox 5"/>
          <p:cNvSpPr txBox="1"/>
          <p:nvPr/>
        </p:nvSpPr>
        <p:spPr>
          <a:xfrm>
            <a:off x="3377735" y="4582556"/>
            <a:ext cx="1578906" cy="461665"/>
          </a:xfrm>
          <a:prstGeom prst="rect">
            <a:avLst/>
          </a:prstGeom>
          <a:noFill/>
        </p:spPr>
        <p:txBody>
          <a:bodyPr wrap="square" rtlCol="0">
            <a:spAutoFit/>
          </a:bodyPr>
          <a:lstStyle/>
          <a:p>
            <a:r>
              <a:rPr lang="en-US" sz="2400" err="1" smtClean="0">
                <a:latin typeface="Times New Roman" panose="02020603050405020304" pitchFamily="18" charset="0"/>
                <a:cs typeface="Times New Roman" panose="02020603050405020304" pitchFamily="18" charset="0"/>
              </a:rPr>
              <a:t>Mặt</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kính</a:t>
            </a:r>
            <a:endParaRPr lang="en-US" sz="2400">
              <a:latin typeface="Times New Roman" panose="02020603050405020304" pitchFamily="18" charset="0"/>
              <a:cs typeface="Times New Roman" panose="02020603050405020304" pitchFamily="18" charset="0"/>
            </a:endParaRPr>
          </a:p>
        </p:txBody>
      </p:sp>
      <p:sp>
        <p:nvSpPr>
          <p:cNvPr id="19" name="TextBox 18"/>
          <p:cNvSpPr txBox="1"/>
          <p:nvPr/>
        </p:nvSpPr>
        <p:spPr>
          <a:xfrm>
            <a:off x="3941679" y="5718907"/>
            <a:ext cx="157890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Tay cầm</a:t>
            </a:r>
            <a:endParaRPr lang="en-US" sz="2400">
              <a:latin typeface="Times New Roman" panose="02020603050405020304" pitchFamily="18" charset="0"/>
              <a:cs typeface="Times New Roman" panose="02020603050405020304" pitchFamily="18" charset="0"/>
            </a:endParaRPr>
          </a:p>
        </p:txBody>
      </p:sp>
      <p:sp>
        <p:nvSpPr>
          <p:cNvPr id="21" name="TextBox 20"/>
          <p:cNvSpPr txBox="1"/>
          <p:nvPr/>
        </p:nvSpPr>
        <p:spPr>
          <a:xfrm>
            <a:off x="141067" y="5949739"/>
            <a:ext cx="191397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Khung kính</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6"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623671" y="1318700"/>
            <a:ext cx="6974333"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lúp và cách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lúp</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19"/>
          <p:cNvPicPr>
            <a:picLocks noChangeAspect="1"/>
          </p:cNvPicPr>
          <p:nvPr/>
        </p:nvPicPr>
        <p:blipFill>
          <a:blip r:embed="rId1"/>
          <a:stretch>
            <a:fillRect/>
          </a:stretch>
        </p:blipFill>
        <p:spPr>
          <a:xfrm>
            <a:off x="293031" y="1894959"/>
            <a:ext cx="4943475" cy="2296832"/>
          </a:xfrm>
          <a:prstGeom prst="rect">
            <a:avLst/>
          </a:prstGeom>
        </p:spPr>
      </p:pic>
      <p:sp>
        <p:nvSpPr>
          <p:cNvPr id="28" name="Cloud 27"/>
          <p:cNvSpPr/>
          <p:nvPr/>
        </p:nvSpPr>
        <p:spPr>
          <a:xfrm>
            <a:off x="6947522" y="905259"/>
            <a:ext cx="4922056" cy="2321804"/>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smtClean="0">
                <a:solidFill>
                  <a:schemeClr val="tx1"/>
                </a:solidFill>
                <a:latin typeface="Times New Roman" panose="02020603050405020304" pitchFamily="18" charset="0"/>
                <a:cs typeface="Times New Roman" panose="02020603050405020304" pitchFamily="18" charset="0"/>
              </a:rPr>
              <a:t>Hãy</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mô</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tả</a:t>
            </a:r>
            <a:r>
              <a:rPr lang="en-US" sz="3200" smtClean="0">
                <a:solidFill>
                  <a:schemeClr val="tx1"/>
                </a:solidFill>
                <a:latin typeface="Times New Roman" panose="02020603050405020304" pitchFamily="18" charset="0"/>
                <a:cs typeface="Times New Roman" panose="02020603050405020304" pitchFamily="18" charset="0"/>
              </a:rPr>
              <a:t> cách sử dụng kính lúp.</a:t>
            </a:r>
            <a:endParaRPr lang="en-US" sz="3200"/>
          </a:p>
        </p:txBody>
      </p:sp>
      <p:sp>
        <p:nvSpPr>
          <p:cNvPr id="3" name="Rounded Rectangle 2"/>
          <p:cNvSpPr/>
          <p:nvPr/>
        </p:nvSpPr>
        <p:spPr>
          <a:xfrm>
            <a:off x="6846731" y="3552661"/>
            <a:ext cx="4760413" cy="29831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Cách sử dụng: cầm kính lúp, để mặt kính sát vật mẫu và điều chỉnh khoảng cách giữa kính với vật mẫu cho tới khi nhìn rõ vật.</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190323" y="4362450"/>
            <a:ext cx="4000500" cy="2495550"/>
          </a:xfrm>
          <a:prstGeom prst="rect">
            <a:avLst/>
          </a:prstGeom>
        </p:spPr>
      </p:pic>
      <p:sp>
        <p:nvSpPr>
          <p:cNvPr id="6" name="TextBox 5"/>
          <p:cNvSpPr txBox="1"/>
          <p:nvPr/>
        </p:nvSpPr>
        <p:spPr>
          <a:xfrm>
            <a:off x="3377735" y="4582556"/>
            <a:ext cx="1578906" cy="461665"/>
          </a:xfrm>
          <a:prstGeom prst="rect">
            <a:avLst/>
          </a:prstGeom>
          <a:noFill/>
        </p:spPr>
        <p:txBody>
          <a:bodyPr wrap="square" rtlCol="0">
            <a:spAutoFit/>
          </a:bodyPr>
          <a:lstStyle/>
          <a:p>
            <a:r>
              <a:rPr lang="en-US" sz="2400" err="1" smtClean="0">
                <a:latin typeface="Times New Roman" panose="02020603050405020304" pitchFamily="18" charset="0"/>
                <a:cs typeface="Times New Roman" panose="02020603050405020304" pitchFamily="18" charset="0"/>
              </a:rPr>
              <a:t>Mặt</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kính</a:t>
            </a:r>
            <a:endParaRPr lang="en-US" sz="2400">
              <a:latin typeface="Times New Roman" panose="02020603050405020304" pitchFamily="18" charset="0"/>
              <a:cs typeface="Times New Roman" panose="02020603050405020304" pitchFamily="18" charset="0"/>
            </a:endParaRPr>
          </a:p>
        </p:txBody>
      </p:sp>
      <p:sp>
        <p:nvSpPr>
          <p:cNvPr id="19" name="TextBox 18"/>
          <p:cNvSpPr txBox="1"/>
          <p:nvPr/>
        </p:nvSpPr>
        <p:spPr>
          <a:xfrm>
            <a:off x="3941679" y="5718907"/>
            <a:ext cx="157890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Tay cầm</a:t>
            </a:r>
            <a:endParaRPr lang="en-US" sz="2400">
              <a:latin typeface="Times New Roman" panose="02020603050405020304" pitchFamily="18" charset="0"/>
              <a:cs typeface="Times New Roman" panose="02020603050405020304" pitchFamily="18" charset="0"/>
            </a:endParaRPr>
          </a:p>
        </p:txBody>
      </p:sp>
      <p:sp>
        <p:nvSpPr>
          <p:cNvPr id="21" name="TextBox 20"/>
          <p:cNvSpPr txBox="1"/>
          <p:nvPr/>
        </p:nvSpPr>
        <p:spPr>
          <a:xfrm>
            <a:off x="141067" y="5949739"/>
            <a:ext cx="191397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Khung kính</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796019" y="1300448"/>
            <a:ext cx="6500327"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lúp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lúp</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19"/>
          <p:cNvPicPr>
            <a:picLocks noChangeAspect="1"/>
          </p:cNvPicPr>
          <p:nvPr/>
        </p:nvPicPr>
        <p:blipFill>
          <a:blip r:embed="rId1"/>
          <a:stretch>
            <a:fillRect/>
          </a:stretch>
        </p:blipFill>
        <p:spPr>
          <a:xfrm>
            <a:off x="299184" y="2034079"/>
            <a:ext cx="5743397" cy="4027356"/>
          </a:xfrm>
          <a:prstGeom prst="rect">
            <a:avLst/>
          </a:prstGeom>
        </p:spPr>
      </p:pic>
      <p:sp>
        <p:nvSpPr>
          <p:cNvPr id="3" name="Rounded Rectangle 2"/>
          <p:cNvSpPr/>
          <p:nvPr/>
        </p:nvSpPr>
        <p:spPr>
          <a:xfrm>
            <a:off x="7247952" y="4024326"/>
            <a:ext cx="4760413" cy="13946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Kích thước của vật tăng lên so với khi không dung kính</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453949" y="1100845"/>
            <a:ext cx="342900" cy="447675"/>
          </a:xfrm>
          <a:prstGeom prst="rect">
            <a:avLst/>
          </a:prstGeom>
        </p:spPr>
      </p:pic>
      <p:sp>
        <p:nvSpPr>
          <p:cNvPr id="11" name="Rectangle 10"/>
          <p:cNvSpPr/>
          <p:nvPr/>
        </p:nvSpPr>
        <p:spPr>
          <a:xfrm>
            <a:off x="7583673" y="1642464"/>
            <a:ext cx="4088972" cy="1815882"/>
          </a:xfrm>
          <a:prstGeom prst="rect">
            <a:avLst/>
          </a:prstGeom>
          <a:solidFill>
            <a:schemeClr val="accent6">
              <a:lumMod val="20000"/>
              <a:lumOff val="80000"/>
            </a:schemeClr>
          </a:solidFill>
        </p:spPr>
        <p:txBody>
          <a:bodyPr wrap="square">
            <a:spAutoFit/>
          </a:bodyPr>
          <a:lstStyle/>
          <a:p>
            <a:r>
              <a:rPr lang="en-US" sz="2800">
                <a:latin typeface="Times New Roman" panose="02020603050405020304" pitchFamily="18" charset="0"/>
                <a:cs typeface="Times New Roman" panose="02020603050405020304" pitchFamily="18" charset="0"/>
              </a:rPr>
              <a:t>Khi sử dụng kính lúp thì kích thước của vật thay đổi như thế nào so với khi không </a:t>
            </a:r>
            <a:r>
              <a:rPr lang="en-US" sz="2800" smtClean="0">
                <a:latin typeface="Times New Roman" panose="02020603050405020304" pitchFamily="18" charset="0"/>
                <a:cs typeface="Times New Roman" panose="02020603050405020304" pitchFamily="18" charset="0"/>
              </a:rPr>
              <a:t>sử dụng?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796019" y="1300448"/>
            <a:ext cx="6500327"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lúp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lúp</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260377" y="1858644"/>
            <a:ext cx="6912362" cy="954107"/>
          </a:xfrm>
          <a:prstGeom prst="rect">
            <a:avLst/>
          </a:prstGeom>
          <a:solidFill>
            <a:schemeClr val="accent4">
              <a:lumMod val="20000"/>
              <a:lumOff val="80000"/>
            </a:schemeClr>
          </a:solidFill>
        </p:spPr>
        <p:txBody>
          <a:bodyPr wrap="square">
            <a:spAutoFit/>
          </a:bodyPr>
          <a:lstStyle/>
          <a:p>
            <a:r>
              <a:rPr lang="en-US" sz="2800" smtClean="0">
                <a:latin typeface="Times New Roman" panose="02020603050405020304" pitchFamily="18" charset="0"/>
                <a:cs typeface="Times New Roman" panose="02020603050405020304" pitchFamily="18" charset="0"/>
              </a:rPr>
              <a:t>Em hãy dùng kính lúp đọc các dòng chữ trong sách giáo khoa. Ghi nhận xét ra giấy</a:t>
            </a:r>
            <a:endParaRPr lang="en-US" sz="2800"/>
          </a:p>
        </p:txBody>
      </p:sp>
      <p:pic>
        <p:nvPicPr>
          <p:cNvPr id="6" name="Picture 5"/>
          <p:cNvPicPr>
            <a:picLocks noChangeAspect="1"/>
          </p:cNvPicPr>
          <p:nvPr/>
        </p:nvPicPr>
        <p:blipFill>
          <a:blip r:embed="rId1"/>
          <a:stretch>
            <a:fillRect/>
          </a:stretch>
        </p:blipFill>
        <p:spPr>
          <a:xfrm>
            <a:off x="704680" y="1777786"/>
            <a:ext cx="352425" cy="390525"/>
          </a:xfrm>
          <a:prstGeom prst="rect">
            <a:avLst/>
          </a:prstGeom>
        </p:spPr>
      </p:pic>
      <p:sp>
        <p:nvSpPr>
          <p:cNvPr id="18" name="Rounded Rectangle 17"/>
          <p:cNvSpPr/>
          <p:nvPr/>
        </p:nvSpPr>
        <p:spPr>
          <a:xfrm>
            <a:off x="1057105" y="3214476"/>
            <a:ext cx="4972344" cy="13946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Chữ có kích thước to và dễ quan sát hơn</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0" name="Picture 2" descr="Tìm hiểu về kính lú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002" y="2935964"/>
            <a:ext cx="4577195" cy="3602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668542" y="1310184"/>
            <a:ext cx="10581349"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hiển vi quang học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hiển vi quang học</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34963"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Cloud 30"/>
          <p:cNvSpPr/>
          <p:nvPr/>
        </p:nvSpPr>
        <p:spPr>
          <a:xfrm>
            <a:off x="6461569" y="1833404"/>
            <a:ext cx="5202864" cy="173294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smtClean="0">
                <a:solidFill>
                  <a:schemeClr val="tx1"/>
                </a:solidFill>
                <a:latin typeface="Times New Roman" panose="02020603050405020304" pitchFamily="18" charset="0"/>
                <a:cs typeface="Times New Roman" panose="02020603050405020304" pitchFamily="18" charset="0"/>
              </a:rPr>
              <a:t>Kính</a:t>
            </a:r>
            <a:r>
              <a:rPr lang="en-US" sz="3200" smtClean="0">
                <a:solidFill>
                  <a:schemeClr val="tx1"/>
                </a:solidFill>
                <a:latin typeface="Times New Roman" panose="02020603050405020304" pitchFamily="18" charset="0"/>
                <a:cs typeface="Times New Roman" panose="02020603050405020304" pitchFamily="18" charset="0"/>
              </a:rPr>
              <a:t> hiển vi quang học </a:t>
            </a:r>
            <a:r>
              <a:rPr lang="en-US" sz="3200" err="1" smtClean="0">
                <a:solidFill>
                  <a:schemeClr val="tx1"/>
                </a:solidFill>
                <a:latin typeface="Times New Roman" panose="02020603050405020304" pitchFamily="18" charset="0"/>
                <a:cs typeface="Times New Roman" panose="02020603050405020304" pitchFamily="18" charset="0"/>
              </a:rPr>
              <a:t>dùng</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để</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làm</a:t>
            </a:r>
            <a:r>
              <a:rPr lang="en-US" sz="320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gì</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p>
        </p:txBody>
      </p:sp>
      <p:sp>
        <p:nvSpPr>
          <p:cNvPr id="27" name="Rounded Rectangle 26"/>
          <p:cNvSpPr/>
          <p:nvPr/>
        </p:nvSpPr>
        <p:spPr>
          <a:xfrm>
            <a:off x="6546080" y="4183239"/>
            <a:ext cx="5384800" cy="229352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hiển vi được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sát</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các vật thể có kích thước nhỏ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thường không thể nhìn thấy.</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2" name="Down Arrow 31"/>
          <p:cNvSpPr/>
          <p:nvPr/>
        </p:nvSpPr>
        <p:spPr>
          <a:xfrm>
            <a:off x="8534207" y="3559425"/>
            <a:ext cx="704273" cy="567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
          <a:stretch>
            <a:fillRect/>
          </a:stretch>
        </p:blipFill>
        <p:spPr>
          <a:xfrm>
            <a:off x="92363" y="1833404"/>
            <a:ext cx="6253018" cy="4732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heel(1)">
                                      <p:cBhvr>
                                        <p:cTn id="25" dur="2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animBg="1"/>
      <p:bldP spid="27"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796019" y="1300448"/>
            <a:ext cx="10984964"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hiển vi quang học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hiển vi quang học</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886155" y="1799133"/>
            <a:ext cx="5044789" cy="1384995"/>
          </a:xfrm>
          <a:prstGeom prst="rect">
            <a:avLst/>
          </a:prstGeom>
          <a:solidFill>
            <a:schemeClr val="accent6">
              <a:lumMod val="20000"/>
              <a:lumOff val="80000"/>
            </a:schemeClr>
          </a:solidFill>
        </p:spPr>
        <p:txBody>
          <a:bodyPr wrap="square">
            <a:spAutoFit/>
          </a:bodyPr>
          <a:lstStyle/>
          <a:p>
            <a:r>
              <a:rPr lang="en-US" sz="2800" smtClean="0">
                <a:latin typeface="Times New Roman" panose="02020603050405020304" pitchFamily="18" charset="0"/>
                <a:cs typeface="Times New Roman" panose="02020603050405020304" pitchFamily="18" charset="0"/>
              </a:rPr>
              <a:t>Quan sát hình 3.8, chỉ rõ bộ phận cơ học và quang học trong cấu tạo kính hiển vi quang học</a:t>
            </a:r>
            <a:endParaRPr lang="en-US" sz="2800"/>
          </a:p>
        </p:txBody>
      </p:sp>
      <p:sp>
        <p:nvSpPr>
          <p:cNvPr id="18" name="Rounded Rectangle 17"/>
          <p:cNvSpPr/>
          <p:nvPr/>
        </p:nvSpPr>
        <p:spPr>
          <a:xfrm>
            <a:off x="6502401" y="3435927"/>
            <a:ext cx="5278582" cy="32855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Bộ phận cơ học: chân kính, thân kính, ống kính, mâm kính, đĩa quay, ốc sơ cấp, ốc vi cấp, công tắc, ốc điều chỉnh ánh sáng</a:t>
            </a:r>
            <a:endParaRPr lang="en-US" sz="280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Bộ phận quang học: thị kính, vật kính, đèn chiếu sáng.</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120651" y="1855252"/>
            <a:ext cx="6132367" cy="4741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000" y="808458"/>
            <a:ext cx="9154550" cy="584775"/>
          </a:xfrm>
          <a:prstGeom prst="rect">
            <a:avLst/>
          </a:prstGeom>
          <a:noFill/>
        </p:spPr>
        <p:txBody>
          <a:bodyPr wrap="square">
            <a:spAutoFit/>
          </a:bodyPr>
          <a:lstStyle/>
          <a:p>
            <a:pPr lvl="0"/>
            <a:r>
              <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rPr>
              <a:t>4</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lúp</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và</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kính</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err="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hiển</a:t>
            </a:r>
            <a:r>
              <a:rPr lang="en-US" sz="3200" b="1" smtClean="0">
                <a:solidFill>
                  <a:srgbClr val="098D37"/>
                </a:solidFill>
                <a:latin typeface="Times New Roman" panose="02020603050405020304" pitchFamily="18" charset="0"/>
                <a:ea typeface="Roboto" panose="02000000000000000000" pitchFamily="2" charset="0"/>
                <a:cs typeface="Times New Roman" panose="02020603050405020304" pitchFamily="18" charset="0"/>
              </a:rPr>
              <a:t> vi</a:t>
            </a:r>
            <a:endParaRPr lang="en-US" sz="3200" b="1">
              <a:solidFill>
                <a:srgbClr val="098D37"/>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0" name="TextBox 9"/>
          <p:cNvSpPr txBox="1"/>
          <p:nvPr/>
        </p:nvSpPr>
        <p:spPr>
          <a:xfrm>
            <a:off x="796019" y="1300448"/>
            <a:ext cx="10984964" cy="523220"/>
          </a:xfrm>
          <a:prstGeom prst="rect">
            <a:avLst/>
          </a:prstGeom>
          <a:noFill/>
        </p:spPr>
        <p:txBody>
          <a:bodyPr wrap="square" rtlCol="0">
            <a:spAutoFit/>
          </a:bodyPr>
          <a:lstStyle/>
          <a:p>
            <a:pPr algn="just"/>
            <a:r>
              <a:rPr lang="en-US" sz="2800" err="1" smtClean="0">
                <a:latin typeface="Times New Roman" panose="02020603050405020304" pitchFamily="18" charset="0"/>
                <a:cs typeface="Times New Roman" panose="02020603050405020304" pitchFamily="18" charset="0"/>
              </a:rPr>
              <a:t>Tìm</a:t>
            </a:r>
            <a:r>
              <a:rPr lang="en-US" sz="2800" smtClean="0">
                <a:latin typeface="Times New Roman" panose="02020603050405020304" pitchFamily="18" charset="0"/>
                <a:cs typeface="Times New Roman" panose="02020603050405020304" pitchFamily="18" charset="0"/>
              </a:rPr>
              <a:t> hiểu kính hiển vi quang học và </a:t>
            </a:r>
            <a:r>
              <a:rPr lang="en-US" sz="2800" err="1" smtClean="0">
                <a:latin typeface="Times New Roman" panose="02020603050405020304" pitchFamily="18" charset="0"/>
                <a:cs typeface="Times New Roman" panose="02020603050405020304" pitchFamily="18" charset="0"/>
              </a:rPr>
              <a:t>cách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sử</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dụng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kính</a:t>
            </a:r>
            <a:r>
              <a:rPr lang="en-US" sz="2800" smtClean="0">
                <a:latin typeface="Times New Roman" panose="02020603050405020304" pitchFamily="18" charset="0"/>
                <a:cs typeface="Times New Roman" panose="02020603050405020304" pitchFamily="18" charset="0"/>
              </a:rPr>
              <a:t> hiển vi quang học</a:t>
            </a:r>
            <a:endParaRPr lang="en-US" sz="28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71F17DC-36EA-41E7-ADB6-948FCB5C6EF5}" type="slidenum">
              <a:rPr lang="en-US" smtClean="0"/>
            </a:fld>
            <a:endParaRPr lang="en-US"/>
          </a:p>
        </p:txBody>
      </p:sp>
      <p:grpSp>
        <p:nvGrpSpPr>
          <p:cNvPr id="7" name="Group 6"/>
          <p:cNvGrpSpPr/>
          <p:nvPr/>
        </p:nvGrpSpPr>
        <p:grpSpPr>
          <a:xfrm>
            <a:off x="692" y="1430110"/>
            <a:ext cx="668542" cy="277091"/>
            <a:chOff x="331194" y="1990637"/>
            <a:chExt cx="668542" cy="277091"/>
          </a:xfrm>
        </p:grpSpPr>
        <p:sp>
          <p:nvSpPr>
            <p:cNvPr id="4" name="Pentagon 3"/>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p:cNvSpPr txBox="1"/>
          <p:nvPr/>
        </p:nvSpPr>
        <p:spPr>
          <a:xfrm>
            <a:off x="411019" y="78877"/>
            <a:ext cx="11369964" cy="707886"/>
          </a:xfrm>
          <a:prstGeom prst="rect">
            <a:avLst/>
          </a:prstGeom>
          <a:noFill/>
        </p:spPr>
        <p:txBody>
          <a:bodyPr wrap="square" rtlCol="0">
            <a:spAutoFit/>
          </a:bodyPr>
          <a:lstStyle/>
          <a:p>
            <a:pPr algn="ctr"/>
            <a:r>
              <a:rPr lang="en-US" sz="2000" b="1" u="sng" smtClean="0">
                <a:solidFill>
                  <a:srgbClr val="0070C0"/>
                </a:solidFill>
                <a:latin typeface="Times New Roman" panose="02020603050405020304" pitchFamily="18" charset="0"/>
                <a:cs typeface="Times New Roman" panose="02020603050405020304" pitchFamily="18" charset="0"/>
              </a:rPr>
              <a:t>TIẾT 7- BÀI 3</a:t>
            </a:r>
            <a:r>
              <a:rPr lang="en-US" sz="2000" b="1" smtClean="0">
                <a:solidFill>
                  <a:srgbClr val="0070C0"/>
                </a:solidFill>
                <a:latin typeface="Times New Roman" panose="02020603050405020304" pitchFamily="18" charset="0"/>
                <a:cs typeface="Times New Roman" panose="02020603050405020304" pitchFamily="18" charset="0"/>
              </a:rPr>
              <a:t>: QUY ĐỊNH AN TOÀN TRONG PHÒNG THỰC HÀNH. GIỚI THIỆU MỘT SỐ DỤNG CỤ ĐO- SỬ DỤNG KÍNH LÚP VÀ KÍNH HIỂN VI QUANG HỌC (</a:t>
            </a:r>
            <a:r>
              <a:rPr lang="en-US" sz="2000" b="1" err="1" smtClean="0">
                <a:solidFill>
                  <a:srgbClr val="0070C0"/>
                </a:solidFill>
                <a:latin typeface="Times New Roman" panose="02020603050405020304" pitchFamily="18" charset="0"/>
                <a:cs typeface="Times New Roman" panose="02020603050405020304" pitchFamily="18" charset="0"/>
              </a:rPr>
              <a:t>tt</a:t>
            </a:r>
            <a:r>
              <a:rPr lang="en-US" sz="2000" b="1" smtClean="0">
                <a:solidFill>
                  <a:srgbClr val="0070C0"/>
                </a:solidFill>
                <a:latin typeface="Times New Roman" panose="02020603050405020304" pitchFamily="18" charset="0"/>
                <a:cs typeface="Times New Roman" panose="02020603050405020304" pitchFamily="18" charset="0"/>
              </a:rPr>
              <a:t>)</a:t>
            </a:r>
            <a:endParaRPr lang="en-US" sz="2000" b="1" smtClean="0">
              <a:solidFill>
                <a:srgbClr val="0070C0"/>
              </a:solidFill>
              <a:latin typeface="Times New Roman" panose="02020603050405020304" pitchFamily="18" charset="0"/>
              <a:cs typeface="Times New Roman" panose="02020603050405020304" pitchFamily="18" charset="0"/>
            </a:endParaRPr>
          </a:p>
        </p:txBody>
      </p:sp>
      <p:grpSp>
        <p:nvGrpSpPr>
          <p:cNvPr id="13" name="Group 4"/>
          <p:cNvGrpSpPr/>
          <p:nvPr/>
        </p:nvGrpSpPr>
        <p:grpSpPr bwMode="auto">
          <a:xfrm>
            <a:off x="344390" y="2437941"/>
            <a:ext cx="4122737" cy="4159250"/>
            <a:chOff x="3500820" y="2312783"/>
            <a:chExt cx="4121974" cy="4159660"/>
          </a:xfrm>
        </p:grpSpPr>
        <p:sp>
          <p:nvSpPr>
            <p:cNvPr id="16" name="Rectangle 15"/>
            <p:cNvSpPr/>
            <p:nvPr/>
          </p:nvSpPr>
          <p:spPr>
            <a:xfrm>
              <a:off x="5791158" y="4941942"/>
              <a:ext cx="1831636"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bwMode="auto">
          <a:xfrm>
            <a:off x="179544" y="2216453"/>
            <a:ext cx="3875910" cy="426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610061" y="1920057"/>
            <a:ext cx="5044789" cy="954107"/>
          </a:xfrm>
          <a:prstGeom prst="rect">
            <a:avLst/>
          </a:prstGeom>
          <a:solidFill>
            <a:schemeClr val="accent6">
              <a:lumMod val="20000"/>
              <a:lumOff val="80000"/>
            </a:schemeClr>
          </a:solidFill>
        </p:spPr>
        <p:txBody>
          <a:bodyPr wrap="square">
            <a:spAutoFit/>
          </a:bodyPr>
          <a:lstStyle/>
          <a:p>
            <a:r>
              <a:rPr lang="en-US" sz="2800" smtClean="0">
                <a:latin typeface="Times New Roman" panose="02020603050405020304" pitchFamily="18" charset="0"/>
                <a:cs typeface="Times New Roman" panose="02020603050405020304" pitchFamily="18" charset="0"/>
              </a:rPr>
              <a:t>Cấu tạo kính hiển vi quang học bao gồm mấy hệ thống chính?</a:t>
            </a:r>
            <a:endParaRPr lang="en-US" sz="2800"/>
          </a:p>
        </p:txBody>
      </p:sp>
      <p:sp>
        <p:nvSpPr>
          <p:cNvPr id="18" name="Rounded Rectangle 17"/>
          <p:cNvSpPr/>
          <p:nvPr/>
        </p:nvSpPr>
        <p:spPr>
          <a:xfrm>
            <a:off x="6096001" y="3075710"/>
            <a:ext cx="5934364" cy="35214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sz="2400">
                <a:solidFill>
                  <a:schemeClr val="tx1"/>
                </a:solidFill>
                <a:latin typeface="Times New Roman" panose="02020603050405020304" pitchFamily="18" charset="0"/>
                <a:cs typeface="Times New Roman" panose="02020603050405020304" pitchFamily="18" charset="0"/>
              </a:rPr>
              <a:t>Cấu tạo kính hiển vi quang học bao gồm 4 hệ thống </a:t>
            </a:r>
            <a:r>
              <a:rPr lang="en-US" sz="2400" smtClean="0">
                <a:solidFill>
                  <a:schemeClr val="tx1"/>
                </a:solidFill>
                <a:latin typeface="Times New Roman" panose="02020603050405020304" pitchFamily="18" charset="0"/>
                <a:cs typeface="Times New Roman" panose="02020603050405020304" pitchFamily="18" charset="0"/>
              </a:rPr>
              <a:t>chính</a:t>
            </a:r>
            <a:r>
              <a:rPr lang="en-US" sz="2400" smtClean="0">
                <a:solidFill>
                  <a:schemeClr val="tx1"/>
                </a:solidFill>
              </a:rPr>
              <a:t>:</a:t>
            </a:r>
            <a:endParaRPr lang="en-US" altLang="en-US" sz="2400" smtClean="0">
              <a:solidFill>
                <a:schemeClr val="tx1"/>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2400" smtClean="0">
                <a:solidFill>
                  <a:schemeClr val="tx1"/>
                </a:solidFill>
                <a:latin typeface="Times New Roman" panose="02020603050405020304" pitchFamily="18" charset="0"/>
                <a:cs typeface="Times New Roman" panose="02020603050405020304" pitchFamily="18" charset="0"/>
              </a:rPr>
              <a:t>+ </a:t>
            </a:r>
            <a:r>
              <a:rPr lang="en-US" altLang="en-US" sz="2400">
                <a:solidFill>
                  <a:schemeClr val="tx1"/>
                </a:solidFill>
                <a:latin typeface="Times New Roman" panose="02020603050405020304" pitchFamily="18" charset="0"/>
                <a:cs typeface="Times New Roman" panose="02020603050405020304" pitchFamily="18" charset="0"/>
              </a:rPr>
              <a:t>Hệ thống giá </a:t>
            </a:r>
            <a:r>
              <a:rPr lang="en-US" altLang="en-US" sz="2400" smtClean="0">
                <a:solidFill>
                  <a:schemeClr val="tx1"/>
                </a:solidFill>
                <a:latin typeface="Times New Roman" panose="02020603050405020304" pitchFamily="18" charset="0"/>
                <a:cs typeface="Times New Roman" panose="02020603050405020304" pitchFamily="18" charset="0"/>
              </a:rPr>
              <a:t>đỡ: chân kính, thân kính, mâm kính.</a:t>
            </a:r>
            <a:endParaRPr lang="en-US" altLang="en-US" sz="2400">
              <a:solidFill>
                <a:schemeClr val="tx1"/>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 Hệ thống chiếu </a:t>
            </a:r>
            <a:r>
              <a:rPr lang="en-US" altLang="en-US" sz="2400" smtClean="0">
                <a:solidFill>
                  <a:schemeClr val="tx1"/>
                </a:solidFill>
                <a:latin typeface="Times New Roman" panose="02020603050405020304" pitchFamily="18" charset="0"/>
                <a:cs typeface="Times New Roman" panose="02020603050405020304" pitchFamily="18" charset="0"/>
              </a:rPr>
              <a:t>sáng: đèn chiếu sáng</a:t>
            </a:r>
            <a:endParaRPr lang="en-US" altLang="en-US" sz="2400">
              <a:solidFill>
                <a:schemeClr val="tx1"/>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 Hệ thống phóng </a:t>
            </a:r>
            <a:r>
              <a:rPr lang="en-US" altLang="en-US" sz="2400" smtClean="0">
                <a:solidFill>
                  <a:schemeClr val="tx1"/>
                </a:solidFill>
                <a:latin typeface="Times New Roman" panose="02020603050405020304" pitchFamily="18" charset="0"/>
                <a:cs typeface="Times New Roman" panose="02020603050405020304" pitchFamily="18" charset="0"/>
              </a:rPr>
              <a:t>đại: thị kính, vật kính</a:t>
            </a:r>
            <a:endParaRPr lang="en-US" altLang="en-US" sz="2400">
              <a:solidFill>
                <a:schemeClr val="tx1"/>
              </a:solidFill>
              <a:latin typeface="Times New Roman" panose="02020603050405020304" pitchFamily="18" charset="0"/>
              <a:cs typeface="Times New Roman" panose="02020603050405020304" pitchFamily="18" charset="0"/>
            </a:endParaRPr>
          </a:p>
          <a:p>
            <a:pPr algn="just">
              <a:spcBef>
                <a:spcPct val="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 Hệ thống điều </a:t>
            </a:r>
            <a:r>
              <a:rPr lang="en-US" altLang="en-US" sz="2400" smtClean="0">
                <a:solidFill>
                  <a:schemeClr val="tx1"/>
                </a:solidFill>
                <a:latin typeface="Times New Roman" panose="02020603050405020304" pitchFamily="18" charset="0"/>
                <a:cs typeface="Times New Roman" panose="02020603050405020304" pitchFamily="18" charset="0"/>
              </a:rPr>
              <a:t>chỉnh: đĩa quay, ốc sơ cấp, ốc vi cấp, ốc điều chỉnh ánh sang.</a:t>
            </a:r>
            <a:endParaRPr lang="en-US" altLang="en-US" sz="240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
          <a:stretch>
            <a:fillRect/>
          </a:stretch>
        </p:blipFill>
        <p:spPr>
          <a:xfrm>
            <a:off x="120652" y="1855252"/>
            <a:ext cx="5799858" cy="4741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4587</Words>
  <Application>WPS Presentation</Application>
  <PresentationFormat>Widescreen</PresentationFormat>
  <Paragraphs>159</Paragraphs>
  <Slides>12</Slides>
  <Notes>10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Times New Roman</vt:lpstr>
      <vt:lpstr>Roboto</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PC</cp:lastModifiedBy>
  <cp:revision>206</cp:revision>
  <dcterms:created xsi:type="dcterms:W3CDTF">2021-06-21T07:18:00Z</dcterms:created>
  <dcterms:modified xsi:type="dcterms:W3CDTF">2024-05-11T02:25:32Z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08D2C2328B874895AFA321E65F534551_12</vt:lpwstr>
  </property>
  <property fmtid="{D5CDD505-2E9C-101B-9397-08002B2CF9AE}" pid="3" name="KSOProductBuildVer">
    <vt:lpwstr>1033-12.2.0.16909</vt:lpwstr>
  </property>
</Properties>
</file>