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308" r:id="rId3"/>
    <p:sldId id="325" r:id="rId4"/>
    <p:sldId id="322" r:id="rId5"/>
    <p:sldId id="332" r:id="rId6"/>
    <p:sldId id="323" r:id="rId7"/>
    <p:sldId id="326" r:id="rId8"/>
    <p:sldId id="310" r:id="rId9"/>
    <p:sldId id="327" r:id="rId10"/>
    <p:sldId id="329" r:id="rId11"/>
    <p:sldId id="314" r:id="rId12"/>
    <p:sldId id="333" r:id="rId13"/>
    <p:sldId id="316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60A1"/>
    <a:srgbClr val="FFCCFF"/>
    <a:srgbClr val="D9FBFD"/>
    <a:srgbClr val="FFFFCC"/>
    <a:srgbClr val="C128E0"/>
    <a:srgbClr val="FFFFFF"/>
    <a:srgbClr val="FFCFFF"/>
    <a:srgbClr val="098D37"/>
    <a:srgbClr val="F4F1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95"/>
  </p:normalViewPr>
  <p:slideViewPr>
    <p:cSldViewPr snapToGrid="0">
      <p:cViewPr varScale="1">
        <p:scale>
          <a:sx n="81" d="100"/>
          <a:sy n="81" d="100"/>
        </p:scale>
        <p:origin x="15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77824-3124-436E-B626-AB7DAA6D4983}" type="datetimeFigureOut">
              <a:rPr lang="en-US" smtClean="0"/>
              <a:t>10/29/22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DCEF2-67DC-430A-A461-83FCA157C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73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0F2BC-7330-4155-80F5-2ED482964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006097-02E8-40D9-8595-89F28029C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C3B89-9A69-41BA-B5ED-6434DBE9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AA928-E531-4E1E-AAE7-0D352F5ADCB2}" type="datetime1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D7AE6-F25C-484A-9702-148090DD5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D21D9-99DA-417A-8B4E-573967065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13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8161-E985-4CD2-8E26-32EA745F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7947C-79D8-4DE9-BFE7-6A78ED160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825AE-BF1F-430F-AEEC-AEC4E941F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3F068-1129-4B33-82B4-3EBBF594848D}" type="datetime1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2C7F-B074-4876-813A-A1CA3D63F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82028-3C88-4709-A5C5-5FAAD6FE3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6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79768E-5FFB-48FD-B4E8-78DEBF8DF2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95B330-D4F7-4B14-B0B9-4E47514C9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D32F4-3AA2-48E4-935D-E9440D6C5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77C65-560E-4541-B9AE-F57B9304A0A9}" type="datetime1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70840-B602-415D-B44B-107B0074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A5F86-FFC3-40AF-9766-EA856CEC2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2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B4D02-3B12-436F-AA51-ED0A8C761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8B5C8-88F6-4CF2-863F-F713387F1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10F9C-286C-4983-9E9A-0A65C43FF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70DA4-0123-4638-8D3E-AD1D67641520}" type="datetime1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F832B-7BD6-4142-904A-C5D52EACE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48CCD-CC00-43AF-925F-8AC649FAA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5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61778-8597-4141-ADB1-F02225471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BF0525-E448-4371-B9C6-568DF7545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A53F2A-349D-4942-8037-A4284508F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CB1B2-375D-4A06-B078-206A64935159}" type="datetime1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DF6D4-0C5C-4524-8EB7-854D4C859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6DD1D-D7D4-4008-B33E-457A68328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3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72613-8596-47EA-85C4-4B5619FC1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86F0F-4484-406B-9497-AE7BE56A83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44B22-03FB-436C-AC39-769D7221D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78A97C-69D9-4E97-9027-5D1993339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ED468-1635-4D97-AEE9-9AFD0C0451E8}" type="datetime1">
              <a:rPr lang="en-US" smtClean="0"/>
              <a:t>10/29/22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D41D85-99E9-4686-998B-6BB37A07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C5F09C-7F1A-459E-9EED-D293332C1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4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F8A7D-D373-4650-909C-C8643C0B1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41447F-4368-463B-8C4E-952D3DC0F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037138-DD90-429A-8D24-1EDB13D72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D76661-0370-4E79-8608-7BAEDF000C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A1455A-5CAD-4B77-BC8D-EF3E64B75A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FA95E9-2F36-49DA-9813-52E980D70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F5C40-903A-4E09-8998-91B3D773BCEE}" type="datetime1">
              <a:rPr lang="en-US" smtClean="0"/>
              <a:t>10/29/22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41870A-0F19-46F3-BCF7-0D0E74F66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EE7C79-9686-4A74-885A-7B72ADCA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93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27E8B-D3A9-4C83-89C7-31F9DB146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B8C242-CA9C-4620-B654-E18B6201D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480F3-8003-4C74-8BE0-041A60CA3042}" type="datetime1">
              <a:rPr lang="en-US" smtClean="0"/>
              <a:t>10/29/22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3446AC-8227-4769-9F9C-F8BFE5241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CBCC99-956A-4539-AF06-F3ABBAB88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5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98F508-F32A-45D8-B613-E1D9D15E3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34E84-D762-4E18-A165-995C0661A1C2}" type="datetime1">
              <a:rPr lang="en-US" smtClean="0"/>
              <a:t>10/29/22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92FD0C-CC2B-4102-B4FA-CAC166548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398E7-F59C-4CAC-A221-D73BE7A4E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46325" y="6356350"/>
            <a:ext cx="2743200" cy="365125"/>
          </a:xfrm>
        </p:spPr>
        <p:txBody>
          <a:bodyPr/>
          <a:lstStyle>
            <a:lvl1pPr>
              <a:defRPr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F71F17DC-36EA-41E7-ADB6-948FCB5C6E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7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ABE0C-502C-4878-B289-226C7D66A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C846A-D2E8-4CA7-9756-6FF130380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FEC1DC-ACA2-44AF-B718-F5451FE6C3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A8C164-4D74-4D5C-B82F-6836E493D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3988A-A79A-42D7-99D7-079376C7593A}" type="datetime1">
              <a:rPr lang="en-US" smtClean="0"/>
              <a:t>10/29/22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5E753B-1A7D-416F-B375-7698992F1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5FEC27-3BD3-4DB8-AC44-2F4AA18D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38A99-B7F8-4D43-87E0-93D201ACD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939F01-43BA-43F1-9209-6596A8BF96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036AE0-34CE-46B8-9B7E-C3802D188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9335E-989D-4DB4-8039-F1AC4DD5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B58A-4BC8-4833-AAEA-0B09B780FE67}" type="datetime1">
              <a:rPr lang="en-US" smtClean="0"/>
              <a:t>10/29/22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E1CF1F-596B-4D58-ADC9-DCA4DFA9C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A63CA-4A17-4AC9-A06A-86E300D2F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2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331FFF-BB79-41C0-897C-C36EF2E6A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F3EE9-BE31-450E-A671-D4585F061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555EC-9BDB-425C-B57E-75C432A5E3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1392F-5DBF-4AD6-8FA7-648AE5F292A7}" type="datetime1">
              <a:rPr lang="en-US" smtClean="0"/>
              <a:t>10/29/22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D3C05-FD01-42DF-8941-EE1B5BBAF5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1DB8B-B8E7-462B-9157-FD9C28B16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1F17DC-36EA-41E7-ADB6-948FCB5C6E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1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69660"/>
            <a:ext cx="12191999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9- BÀI 17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TẾ BÀO (tt)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74636" y="2833468"/>
            <a:ext cx="9223129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Nêu được hình dạng và kích thước của một số loại tế bào.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340273" y="6374823"/>
            <a:ext cx="2743200" cy="365125"/>
          </a:xfrm>
        </p:spPr>
        <p:txBody>
          <a:bodyPr/>
          <a:lstStyle/>
          <a:p>
            <a:fld id="{F71F17DC-36EA-41E7-ADB6-948FCB5C6EF5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2191999" cy="1569660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endParaRPr lang="en-US" sz="3200" b="1" u="sng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u="sng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6</a:t>
            </a:r>
            <a:r>
              <a:rPr lang="en-US" sz="32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TẾ BÀO – ĐƠN VỊ CƠ BẢN CỦA SỰ SỐNG</a:t>
            </a:r>
          </a:p>
          <a:p>
            <a:pPr algn="ctr"/>
            <a:endParaRPr lang="en-US" sz="32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45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067" y="1343555"/>
            <a:ext cx="3162300" cy="34863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366" y="1683426"/>
            <a:ext cx="2133600" cy="2952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2340" y="1285822"/>
            <a:ext cx="2486025" cy="3286125"/>
          </a:xfrm>
          <a:prstGeom prst="rect">
            <a:avLst/>
          </a:prstGeom>
        </p:spPr>
      </p:pic>
      <p:sp>
        <p:nvSpPr>
          <p:cNvPr id="7" name="Down Arrow 6"/>
          <p:cNvSpPr/>
          <p:nvPr/>
        </p:nvSpPr>
        <p:spPr>
          <a:xfrm>
            <a:off x="1054820" y="4571947"/>
            <a:ext cx="378691" cy="672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9359" y="5280395"/>
            <a:ext cx="1921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Bảo vệ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47429" y="5280395"/>
            <a:ext cx="51030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Dẫn truyền nước, muối khoáng, chất dinh dưỡng</a:t>
            </a:r>
          </a:p>
        </p:txBody>
      </p:sp>
      <p:sp>
        <p:nvSpPr>
          <p:cNvPr id="10" name="Down Arrow 9"/>
          <p:cNvSpPr/>
          <p:nvPr/>
        </p:nvSpPr>
        <p:spPr>
          <a:xfrm>
            <a:off x="3464212" y="4753326"/>
            <a:ext cx="331933" cy="6710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7225577" y="4590396"/>
            <a:ext cx="350982" cy="6360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44072" y="5329233"/>
            <a:ext cx="1921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Vận động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98782" y="235670"/>
            <a:ext cx="8134494" cy="84729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khác nhau về kích thước và hình dạng của tế bào có ý nghĩa gì đối với sinh vật?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8546" y="112002"/>
            <a:ext cx="381000" cy="39052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9193121" y="3007151"/>
            <a:ext cx="2780907" cy="28453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 khác nhau về kích thước và hình dạng của tế bào để phù hợp với chức năng mà tế bào đảm nhận</a:t>
            </a:r>
          </a:p>
        </p:txBody>
      </p:sp>
    </p:spTree>
    <p:extLst>
      <p:ext uri="{BB962C8B-B14F-4D97-AF65-F5344CB8AC3E}">
        <p14:creationId xmlns:p14="http://schemas.microsoft.com/office/powerpoint/2010/main" val="374899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  <p:bldP spid="11" grpId="0" animBg="1"/>
      <p:bldP spid="12" grpId="0"/>
      <p:bldP spid="1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801279" y="1823847"/>
            <a:ext cx="9722558" cy="4272154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 bào có nhiều hình dạng khác nhau: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cầu: tế bào trứng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đĩa: tế bào hồng cầu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sợi: tế bào nấm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sao: tế bào thần kinh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trụ:  tế bào mạch dẫn lá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thoi: tế bào cơ trơn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nhiều cạnh: tế bào biểu bì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1279" y="240481"/>
            <a:ext cx="1028464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9- BÀI 17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TẾ BÀO (tt)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9636" y="969818"/>
            <a:ext cx="693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dạng của tế bào</a:t>
            </a:r>
          </a:p>
        </p:txBody>
      </p:sp>
    </p:spTree>
    <p:extLst>
      <p:ext uri="{BB962C8B-B14F-4D97-AF65-F5344CB8AC3E}">
        <p14:creationId xmlns:p14="http://schemas.microsoft.com/office/powerpoint/2010/main" val="19293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480" y="1802530"/>
            <a:ext cx="7243765" cy="311727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801090" y="0"/>
            <a:ext cx="744523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  <a:endParaRPr 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1999" y="584775"/>
            <a:ext cx="108065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1. Hình ảnh dưới đây mô tả kích thước  một số tế bào ở người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5480" y="5183450"/>
            <a:ext cx="101127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Em hãy sắp xếp các tế bào trên theo thứ tự tăng dần về kích thước.</a:t>
            </a:r>
          </a:p>
          <a:p>
            <a:pPr marL="342900" indent="-342900">
              <a:buAutoNum type="alphaLcPeriod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Hãy chọn một loại tế bào và dự đoán chức năng của tế bào đó </a:t>
            </a:r>
          </a:p>
        </p:txBody>
      </p:sp>
    </p:spTree>
    <p:extLst>
      <p:ext uri="{BB962C8B-B14F-4D97-AF65-F5344CB8AC3E}">
        <p14:creationId xmlns:p14="http://schemas.microsoft.com/office/powerpoint/2010/main" val="1834034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01090" y="213882"/>
            <a:ext cx="7445235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tập</a:t>
            </a:r>
            <a:endParaRPr lang="en-US" sz="40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9825"/>
            <a:ext cx="7243765" cy="311727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33156" y="642779"/>
            <a:ext cx="50563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eriod"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thứ tự tăng dần về kích thước: tế bào hồng cầu, tế bào niêm mạc miệng, tế bào trứng, tế bào cơ</a:t>
            </a:r>
          </a:p>
          <a:p>
            <a:pPr marL="342900" indent="-342900">
              <a:buAutoNum type="alphaLcPeriod"/>
            </a:pP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96141" y="4723030"/>
            <a:ext cx="92217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b. Tế bào hồng cầu: vận chuyển oxygen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Tế bào cơ: co giãn giúp vận động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Tế bào trứng: tham gia vào sinh sản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Tế bào niêm mạc miệng: bảo vệ khoang miệng</a:t>
            </a:r>
          </a:p>
        </p:txBody>
      </p:sp>
    </p:spTree>
    <p:extLst>
      <p:ext uri="{BB962C8B-B14F-4D97-AF65-F5344CB8AC3E}">
        <p14:creationId xmlns:p14="http://schemas.microsoft.com/office/powerpoint/2010/main" val="30827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529054-1C5D-488E-936A-450420CD50F6}"/>
              </a:ext>
            </a:extLst>
          </p:cNvPr>
          <p:cNvSpPr txBox="1"/>
          <p:nvPr/>
        </p:nvSpPr>
        <p:spPr>
          <a:xfrm>
            <a:off x="789709" y="1634045"/>
            <a:ext cx="1018309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 algn="just">
              <a:buAutoNum type="arabicPeriod"/>
            </a:pPr>
            <a:r>
              <a:rPr lang="vi-VN" sz="2800" i="0"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Học bài</a:t>
            </a:r>
            <a:endParaRPr lang="en-US" sz="2800" i="0">
              <a:effectLst/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r>
              <a:rPr lang="en-US" sz="280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Soạn</a:t>
            </a:r>
            <a:r>
              <a:rPr lang="vi-VN" sz="280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trước </a:t>
            </a:r>
            <a:r>
              <a:rPr lang="en-US" sz="2800" err="1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phần</a:t>
            </a:r>
            <a:r>
              <a:rPr lang="en-US" sz="280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 Các thành phần chính của tế bào. B</a:t>
            </a:r>
            <a:r>
              <a:rPr lang="vi-VN" sz="280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ài </a:t>
            </a:r>
            <a:r>
              <a:rPr lang="en-US" sz="280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17. Tế Bào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0"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Nêu được các thành phần chính của tế bào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Nêu được chức năng của các thành phần chính của tế bào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i="0">
                <a:effectLst/>
                <a:latin typeface="Times New Roman" panose="02020603050405020304" pitchFamily="18" charset="0"/>
                <a:ea typeface="Roboto" panose="02000000000000000000" pitchFamily="2" charset="0"/>
                <a:cs typeface="Times New Roman" panose="02020603050405020304" pitchFamily="18" charset="0"/>
              </a:rPr>
              <a:t>Biết tế bào nhân sơ và té bào nhân thực</a:t>
            </a:r>
            <a:endParaRPr lang="vi-VN" sz="2800" i="0">
              <a:effectLst/>
              <a:latin typeface="Times New Roman" panose="02020603050405020304" pitchFamily="18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984023-E61D-4E1C-9D0E-53BB784C99EB}"/>
              </a:ext>
            </a:extLst>
          </p:cNvPr>
          <p:cNvSpPr txBox="1"/>
          <p:nvPr/>
        </p:nvSpPr>
        <p:spPr>
          <a:xfrm>
            <a:off x="3683081" y="746074"/>
            <a:ext cx="4445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>
                <a:solidFill>
                  <a:srgbClr val="0C60A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Nhiệm vụ về nhà</a:t>
            </a:r>
            <a:endParaRPr lang="en-US" sz="4000" b="1">
              <a:solidFill>
                <a:srgbClr val="0C60A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5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77303" y="1432653"/>
            <a:ext cx="4712222" cy="1014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 sát hình 17.2, hãy cho biết kích thước của tế bào. </a:t>
            </a:r>
            <a:endParaRPr lang="en-US" sz="2800" b="1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69560" y="3432977"/>
            <a:ext cx="4553529" cy="2677656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accent5"/>
                </a:solidFill>
                <a:latin typeface="Times New Roman" panose="02020603050405020304" pitchFamily="18" charset="0"/>
              </a:rPr>
              <a:t>Kích thước trung bình của tế bào từ 0,5-100</a:t>
            </a:r>
            <a:r>
              <a:rPr lang="en-US" sz="240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µm.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Tế bào vi khuẩn có kích thước nhỏ 0,5-1µm.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>
                <a:solidFill>
                  <a:schemeClr val="accent5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Phần lớn tế bào động vật, thực vật có kích thước lớn khoảng 10- 100µm.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9" y="1717964"/>
            <a:ext cx="6179127" cy="505682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8455" y="999930"/>
            <a:ext cx="381000" cy="457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" y="32209"/>
            <a:ext cx="12191999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9- BÀI 17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TẾ BÀO (tt)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85011" y="874038"/>
            <a:ext cx="668542" cy="277091"/>
            <a:chOff x="331194" y="1990637"/>
            <a:chExt cx="668542" cy="277091"/>
          </a:xfrm>
        </p:grpSpPr>
        <p:sp>
          <p:nvSpPr>
            <p:cNvPr id="18" name="Pentagon 17"/>
            <p:cNvSpPr/>
            <p:nvPr/>
          </p:nvSpPr>
          <p:spPr>
            <a:xfrm>
              <a:off x="331194" y="1990637"/>
              <a:ext cx="508000" cy="277091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hevron 18"/>
            <p:cNvSpPr/>
            <p:nvPr/>
          </p:nvSpPr>
          <p:spPr>
            <a:xfrm>
              <a:off x="833481" y="2022221"/>
              <a:ext cx="166255" cy="2455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35779" y="796696"/>
            <a:ext cx="6048511" cy="46166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accent1"/>
                </a:solidFill>
                <a:latin typeface="Times New Roman" panose="02020603050405020304" pitchFamily="18" charset="0"/>
              </a:rPr>
              <a:t>Tìm hiểu kích thước và hình dạng của tế bào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70425" y="1296966"/>
            <a:ext cx="6048511" cy="46166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400" b="1">
                <a:latin typeface="Times New Roman" panose="02020603050405020304" pitchFamily="18" charset="0"/>
              </a:rPr>
              <a:t>Kích thước của tế bào</a:t>
            </a:r>
            <a:endParaRPr lang="en-US" sz="2400" b="1"/>
          </a:p>
        </p:txBody>
      </p:sp>
      <p:sp>
        <p:nvSpPr>
          <p:cNvPr id="22" name="Rectangle 21"/>
          <p:cNvSpPr/>
          <p:nvPr/>
        </p:nvSpPr>
        <p:spPr>
          <a:xfrm>
            <a:off x="6918936" y="2418597"/>
            <a:ext cx="5016761" cy="954107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 loại tế bào có một kích thước khác nhau, từ 1µm- 10mm</a:t>
            </a:r>
            <a:endParaRPr lang="en-US" sz="2800"/>
          </a:p>
        </p:txBody>
      </p:sp>
      <p:sp>
        <p:nvSpPr>
          <p:cNvPr id="3" name="TextBox 2"/>
          <p:cNvSpPr txBox="1"/>
          <p:nvPr/>
        </p:nvSpPr>
        <p:spPr>
          <a:xfrm>
            <a:off x="6969559" y="6171684"/>
            <a:ext cx="3218150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1 µm = 1/1000 mm</a:t>
            </a:r>
          </a:p>
        </p:txBody>
      </p:sp>
    </p:spTree>
    <p:extLst>
      <p:ext uri="{BB962C8B-B14F-4D97-AF65-F5344CB8AC3E}">
        <p14:creationId xmlns:p14="http://schemas.microsoft.com/office/powerpoint/2010/main" val="4000488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277303" y="1432653"/>
            <a:ext cx="4712222" cy="1444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 ta có thể quan sát tế bào bằng những cách nào? Lấy ví dụ </a:t>
            </a:r>
            <a:endParaRPr lang="en-US" sz="2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37753" y="3263188"/>
            <a:ext cx="4751772" cy="2246769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- Quan sát bằng mắt thường: tế bào trứng cá chép</a:t>
            </a:r>
          </a:p>
          <a:p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</a:rPr>
              <a:t>- Quan sát bằng kính hiển vi quang học: tế bào vi khuẩn, tế bào thực vật, động vật. </a:t>
            </a:r>
            <a:endParaRPr lang="en-US" sz="280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9" y="1899228"/>
            <a:ext cx="6179127" cy="487555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8455" y="999930"/>
            <a:ext cx="381000" cy="457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" y="32209"/>
            <a:ext cx="12191999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9- BÀI 17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TẾ BÀO (tt)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85011" y="687989"/>
            <a:ext cx="668542" cy="277091"/>
            <a:chOff x="331194" y="1990637"/>
            <a:chExt cx="668542" cy="277091"/>
          </a:xfrm>
        </p:grpSpPr>
        <p:sp>
          <p:nvSpPr>
            <p:cNvPr id="18" name="Pentagon 17"/>
            <p:cNvSpPr/>
            <p:nvPr/>
          </p:nvSpPr>
          <p:spPr>
            <a:xfrm>
              <a:off x="331194" y="1990637"/>
              <a:ext cx="508000" cy="277091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hevron 18"/>
            <p:cNvSpPr/>
            <p:nvPr/>
          </p:nvSpPr>
          <p:spPr>
            <a:xfrm>
              <a:off x="833481" y="2022221"/>
              <a:ext cx="166255" cy="245507"/>
            </a:xfrm>
            <a:prstGeom prst="chevron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953553" y="557832"/>
            <a:ext cx="7433065" cy="52322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chemeClr val="accent1"/>
                </a:solidFill>
                <a:latin typeface="Times New Roman" panose="02020603050405020304" pitchFamily="18" charset="0"/>
              </a:rPr>
              <a:t>Tìm hiểu kích thước và hình dạng của tế bào</a:t>
            </a:r>
            <a:endParaRPr lang="en-US" sz="2800" b="1">
              <a:solidFill>
                <a:schemeClr val="accent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01629" y="1228530"/>
            <a:ext cx="6048511" cy="52322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800" b="1">
                <a:latin typeface="Times New Roman" panose="02020603050405020304" pitchFamily="18" charset="0"/>
              </a:rPr>
              <a:t>Kích thước của tế bào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260709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CDF3A9C3-0DAD-4FB5-8E36-01102AC55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04C1CBD-B36A-43E0-BC73-6436DBD0B570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3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801279" y="2087083"/>
            <a:ext cx="9722558" cy="1473535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 bào có kích thước nhỏ, phần lớn không quan sát được bằng mắt thường mà phải sử dụng kính hiển vi.</a:t>
            </a:r>
          </a:p>
          <a:p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1279" y="240481"/>
            <a:ext cx="10284644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9- BÀI 17</a:t>
            </a: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TẾ BÀO (tt)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9636" y="969818"/>
            <a:ext cx="6936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Kích thước của tế bào</a:t>
            </a:r>
          </a:p>
        </p:txBody>
      </p:sp>
    </p:spTree>
    <p:extLst>
      <p:ext uri="{BB962C8B-B14F-4D97-AF65-F5344CB8AC3E}">
        <p14:creationId xmlns:p14="http://schemas.microsoft.com/office/powerpoint/2010/main" val="207432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909" y="709009"/>
            <a:ext cx="9755909" cy="54927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Hình dạng của tế bào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09" y="1258284"/>
            <a:ext cx="7677727" cy="53096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" y="32209"/>
            <a:ext cx="12191999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9- BÀI 17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TẾ BÀO (tt)</a:t>
            </a:r>
          </a:p>
        </p:txBody>
      </p:sp>
      <p:sp>
        <p:nvSpPr>
          <p:cNvPr id="6" name="Cloud Callout 5"/>
          <p:cNvSpPr/>
          <p:nvPr/>
        </p:nvSpPr>
        <p:spPr>
          <a:xfrm>
            <a:off x="8211127" y="934362"/>
            <a:ext cx="3897746" cy="3665347"/>
          </a:xfrm>
          <a:prstGeom prst="cloudCallout">
            <a:avLst/>
          </a:prstGeom>
          <a:solidFill>
            <a:srgbClr val="D9FB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 cho biết hình dạng của các tế bào trong hình 17.3</a:t>
            </a:r>
          </a:p>
        </p:txBody>
      </p:sp>
    </p:spTree>
    <p:extLst>
      <p:ext uri="{BB962C8B-B14F-4D97-AF65-F5344CB8AC3E}">
        <p14:creationId xmlns:p14="http://schemas.microsoft.com/office/powerpoint/2010/main" val="57822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909" y="709009"/>
            <a:ext cx="9755909" cy="549275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Hình dạng của tế bào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909" y="1258284"/>
            <a:ext cx="7049655" cy="53096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" y="32209"/>
            <a:ext cx="12191999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9- BÀI 17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TẾ BÀO (tt)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32436" y="1086575"/>
            <a:ext cx="404552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Hình đĩa lõm 2 mặt (tb hồng cầu)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Hình thoi (tb cơ người) 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Hình sao (tb thần kinh)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Hình đa giác (tb biểu bì lá, tb mạch dẫn)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Hình cầu (tb nhu mô lá)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Hình trụ (tb vk E.coli)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Hình thoi nhọn 1 đầu (trùng roi)</a:t>
            </a: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Hình trứng (tb nấm men)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loud 3"/>
          <p:cNvSpPr/>
          <p:nvPr/>
        </p:nvSpPr>
        <p:spPr>
          <a:xfrm>
            <a:off x="1687944" y="4833504"/>
            <a:ext cx="8121074" cy="1887971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 sát hình 17.1, 17.2 em hãy nhận xét về hình dạng và kích thước của tế bào.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058"/>
            <a:ext cx="6003635" cy="42559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5236" y="316057"/>
            <a:ext cx="5772728" cy="434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24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F17DC-36EA-41E7-ADB6-948FCB5C6EF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70179" y="5680363"/>
            <a:ext cx="8876146" cy="91440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 bào có nhiều hình dạng và kích thước khác nhau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16058"/>
            <a:ext cx="6179127" cy="48563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3636" y="316056"/>
            <a:ext cx="5874328" cy="4856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61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1488</TotalTime>
  <Words>717</Words>
  <Application>Microsoft Macintosh PowerPoint</Application>
  <PresentationFormat>Widescreen</PresentationFormat>
  <Paragraphs>83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Roboto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Hình dạng của tế bào</vt:lpstr>
      <vt:lpstr>Hình dạng của tế bào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Thuy Duong</dc:creator>
  <cp:lastModifiedBy>Microsoft Office User</cp:lastModifiedBy>
  <cp:revision>266</cp:revision>
  <dcterms:created xsi:type="dcterms:W3CDTF">2021-06-21T07:18:59Z</dcterms:created>
  <dcterms:modified xsi:type="dcterms:W3CDTF">2022-10-29T02:13:13Z</dcterms:modified>
</cp:coreProperties>
</file>